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Lst>
  <p:sldIdLst>
    <p:sldId id="256" r:id="rId2"/>
    <p:sldId id="257" r:id="rId3"/>
    <p:sldId id="258" r:id="rId4"/>
    <p:sldId id="276" r:id="rId5"/>
    <p:sldId id="261" r:id="rId6"/>
    <p:sldId id="268" r:id="rId7"/>
    <p:sldId id="282" r:id="rId8"/>
    <p:sldId id="259" r:id="rId9"/>
    <p:sldId id="279" r:id="rId10"/>
    <p:sldId id="280" r:id="rId11"/>
    <p:sldId id="281" r:id="rId12"/>
    <p:sldId id="260" r:id="rId13"/>
    <p:sldId id="272" r:id="rId14"/>
    <p:sldId id="273" r:id="rId15"/>
    <p:sldId id="274" r:id="rId16"/>
    <p:sldId id="277" r:id="rId17"/>
    <p:sldId id="278" r:id="rId18"/>
    <p:sldId id="270" r:id="rId19"/>
    <p:sldId id="271" r:id="rId20"/>
  </p:sldIdLst>
  <p:sldSz cx="9144000" cy="6858000" type="screen4x3"/>
  <p:notesSz cx="6858000" cy="9144000"/>
  <p:defaultTextStyle>
    <a:defPPr>
      <a:defRPr lang="en"/>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3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7"/>
          <p:cNvGrpSpPr>
            <a:grpSpLocks/>
          </p:cNvGrpSpPr>
          <p:nvPr/>
        </p:nvGrpSpPr>
        <p:grpSpPr bwMode="auto">
          <a:xfrm>
            <a:off x="-7938" y="-7938"/>
            <a:ext cx="9169401" cy="6873876"/>
            <a:chOff x="-8466" y="-8468"/>
            <a:chExt cx="9169804" cy="6874935"/>
          </a:xfrm>
        </p:grpSpPr>
        <p:cxnSp>
          <p:nvCxnSpPr>
            <p:cNvPr id="5" name="Straight Connector 4">
              <a:extLst>
                <a:ext uri="{FF2B5EF4-FFF2-40B4-BE49-F238E27FC236}"/>
              </a:extLst>
            </p:cNvPr>
            <p:cNvCxnSpPr/>
            <p:nvPr/>
          </p:nvCxnSpPr>
          <p:spPr>
            <a:xfrm flipV="1">
              <a:off x="5130498"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extLst>
            </p:cNvPr>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7" name="Freeform 6">
              <a:extLst>
                <a:ext uri="{FF2B5EF4-FFF2-40B4-BE49-F238E27FC236}"/>
              </a:extLst>
            </p:cNvPr>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Freeform 7">
              <a:extLst>
                <a:ext uri="{FF2B5EF4-FFF2-40B4-BE49-F238E27FC236}"/>
              </a:extLst>
            </p:cNvPr>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Freeform 8">
              <a:extLst>
                <a:ext uri="{FF2B5EF4-FFF2-40B4-BE49-F238E27FC236}"/>
              </a:extLst>
            </p:cNvPr>
            <p:cNvSpPr/>
            <p:nvPr/>
          </p:nvSpPr>
          <p:spPr>
            <a:xfrm>
              <a:off x="6638689" y="3919613"/>
              <a:ext cx="2513123"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a:extLst>
                <a:ext uri="{FF2B5EF4-FFF2-40B4-BE49-F238E27FC236}"/>
              </a:extLst>
            </p:cNvPr>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a:extLst>
                <a:ext uri="{FF2B5EF4-FFF2-40B4-BE49-F238E27FC236}"/>
              </a:extLst>
            </p:cNvPr>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a:extLst>
                <a:ext uri="{FF2B5EF4-FFF2-40B4-BE49-F238E27FC236}"/>
              </a:extLst>
            </p:cNvPr>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a:extLst>
                <a:ext uri="{FF2B5EF4-FFF2-40B4-BE49-F238E27FC236}"/>
              </a:extLst>
            </p:cNvPr>
            <p:cNvSpPr/>
            <p:nvPr/>
          </p:nvSpPr>
          <p:spPr>
            <a:xfrm>
              <a:off x="8059565"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a:extLst>
                <a:ext uri="{FF2B5EF4-FFF2-40B4-BE49-F238E27FC236}"/>
              </a:extLst>
            </p:cNvPr>
            <p:cNvSpPr/>
            <p:nvPr/>
          </p:nvSpPr>
          <p:spPr>
            <a:xfrm>
              <a:off x="-8466" y="-8468"/>
              <a:ext cx="863639" cy="5698416"/>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5" name="Date Placeholder 3">
            <a:extLst>
              <a:ext uri="{FF2B5EF4-FFF2-40B4-BE49-F238E27FC236}"/>
            </a:extLst>
          </p:cNvPr>
          <p:cNvSpPr>
            <a:spLocks noGrp="1"/>
          </p:cNvSpPr>
          <p:nvPr>
            <p:ph type="dt" sz="half" idx="10"/>
          </p:nvPr>
        </p:nvSpPr>
        <p:spPr/>
        <p:txBody>
          <a:bodyPr/>
          <a:lstStyle>
            <a:lvl1pPr>
              <a:defRPr/>
            </a:lvl1pPr>
          </a:lstStyle>
          <a:p>
            <a:pPr>
              <a:defRPr/>
            </a:pPr>
            <a:endParaRPr lang="en-US" altLang="sr-Latn-RS"/>
          </a:p>
        </p:txBody>
      </p:sp>
      <p:sp>
        <p:nvSpPr>
          <p:cNvPr id="16" name="Footer Placeholder 4">
            <a:extLst>
              <a:ext uri="{FF2B5EF4-FFF2-40B4-BE49-F238E27FC236}"/>
            </a:extLst>
          </p:cNvPr>
          <p:cNvSpPr>
            <a:spLocks noGrp="1"/>
          </p:cNvSpPr>
          <p:nvPr>
            <p:ph type="ftr" sz="quarter" idx="11"/>
          </p:nvPr>
        </p:nvSpPr>
        <p:spPr/>
        <p:txBody>
          <a:bodyPr/>
          <a:lstStyle>
            <a:lvl1pPr>
              <a:defRPr/>
            </a:lvl1pPr>
          </a:lstStyle>
          <a:p>
            <a:pPr>
              <a:defRPr/>
            </a:pPr>
            <a:endParaRPr lang="en-US" altLang="sr-Latn-RS"/>
          </a:p>
        </p:txBody>
      </p:sp>
      <p:sp>
        <p:nvSpPr>
          <p:cNvPr id="17" name="Slide Number Placeholder 5">
            <a:extLst>
              <a:ext uri="{FF2B5EF4-FFF2-40B4-BE49-F238E27FC236}"/>
            </a:extLst>
          </p:cNvPr>
          <p:cNvSpPr>
            <a:spLocks noGrp="1"/>
          </p:cNvSpPr>
          <p:nvPr>
            <p:ph type="sldNum" sz="quarter" idx="12"/>
          </p:nvPr>
        </p:nvSpPr>
        <p:spPr/>
        <p:txBody>
          <a:bodyPr/>
          <a:lstStyle>
            <a:lvl1pPr>
              <a:defRPr smtClean="0"/>
            </a:lvl1pPr>
          </a:lstStyle>
          <a:p>
            <a:pPr>
              <a:defRPr/>
            </a:pPr>
            <a:fld id="{F7F2D2DC-D9B6-4756-A68E-0184FB16C566}" type="slidenum">
              <a:rPr lang="en-US" altLang="en-US"/>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extLst>
          </p:cNvPr>
          <p:cNvSpPr>
            <a:spLocks noGrp="1"/>
          </p:cNvSpPr>
          <p:nvPr>
            <p:ph type="dt" sz="half" idx="10"/>
          </p:nvPr>
        </p:nvSpPr>
        <p:spPr/>
        <p:txBody>
          <a:bodyPr/>
          <a:lstStyle>
            <a:lvl1pPr>
              <a:defRPr/>
            </a:lvl1pPr>
          </a:lstStyle>
          <a:p>
            <a:pPr>
              <a:defRPr/>
            </a:pPr>
            <a:endParaRPr lang="en-US" altLang="sr-Latn-RS"/>
          </a:p>
        </p:txBody>
      </p:sp>
      <p:sp>
        <p:nvSpPr>
          <p:cNvPr id="5" name="Footer Placeholder 4">
            <a:extLst>
              <a:ext uri="{FF2B5EF4-FFF2-40B4-BE49-F238E27FC236}"/>
            </a:extLst>
          </p:cNvPr>
          <p:cNvSpPr>
            <a:spLocks noGrp="1"/>
          </p:cNvSpPr>
          <p:nvPr>
            <p:ph type="ftr" sz="quarter" idx="11"/>
          </p:nvPr>
        </p:nvSpPr>
        <p:spPr/>
        <p:txBody>
          <a:bodyPr/>
          <a:lstStyle>
            <a:lvl1pPr>
              <a:defRPr/>
            </a:lvl1pPr>
          </a:lstStyle>
          <a:p>
            <a:pPr>
              <a:defRPr/>
            </a:pPr>
            <a:endParaRPr lang="en-US" altLang="sr-Latn-RS"/>
          </a:p>
        </p:txBody>
      </p:sp>
      <p:sp>
        <p:nvSpPr>
          <p:cNvPr id="6" name="Slide Number Placeholder 5">
            <a:extLst>
              <a:ext uri="{FF2B5EF4-FFF2-40B4-BE49-F238E27FC236}"/>
            </a:extLst>
          </p:cNvPr>
          <p:cNvSpPr>
            <a:spLocks noGrp="1"/>
          </p:cNvSpPr>
          <p:nvPr>
            <p:ph type="sldNum" sz="quarter" idx="12"/>
          </p:nvPr>
        </p:nvSpPr>
        <p:spPr/>
        <p:txBody>
          <a:bodyPr/>
          <a:lstStyle>
            <a:lvl1pPr>
              <a:defRPr/>
            </a:lvl1pPr>
          </a:lstStyle>
          <a:p>
            <a:pPr>
              <a:defRPr/>
            </a:pPr>
            <a:fld id="{7E48EB18-354C-4F25-8579-75EC7FD21AA1}"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4">
            <a:extLst>
              <a:ext uri="{FF2B5EF4-FFF2-40B4-BE49-F238E27FC236}"/>
            </a:extLst>
          </p:cNvPr>
          <p:cNvSpPr txBox="1">
            <a:spLocks noChangeArrowheads="1"/>
          </p:cNvSpPr>
          <p:nvPr/>
        </p:nvSpPr>
        <p:spPr bwMode="auto">
          <a:xfrm>
            <a:off x="482600" y="790575"/>
            <a:ext cx="457200" cy="584200"/>
          </a:xfrm>
          <a:prstGeom prst="rect">
            <a:avLst/>
          </a:prstGeom>
          <a:noFill/>
          <a:ln>
            <a:noFill/>
          </a:ln>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en-US" altLang="en-US" sz="8000">
                <a:solidFill>
                  <a:srgbClr val="F1947A"/>
                </a:solidFill>
              </a:rPr>
              <a:t>“</a:t>
            </a:r>
          </a:p>
        </p:txBody>
      </p:sp>
      <p:sp>
        <p:nvSpPr>
          <p:cNvPr id="6" name="TextBox 5">
            <a:extLst>
              <a:ext uri="{FF2B5EF4-FFF2-40B4-BE49-F238E27FC236}"/>
            </a:extLst>
          </p:cNvPr>
          <p:cNvSpPr txBox="1">
            <a:spLocks noChangeArrowheads="1"/>
          </p:cNvSpPr>
          <p:nvPr/>
        </p:nvSpPr>
        <p:spPr bwMode="auto">
          <a:xfrm>
            <a:off x="6748463" y="2886075"/>
            <a:ext cx="457200" cy="585788"/>
          </a:xfrm>
          <a:prstGeom prst="rect">
            <a:avLst/>
          </a:prstGeom>
          <a:noFill/>
          <a:ln>
            <a:noFill/>
          </a:ln>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en-US" altLang="en-US" sz="8000">
                <a:solidFill>
                  <a:srgbClr val="F1947A"/>
                </a:solidFill>
              </a:rPr>
              <a:t>”</a:t>
            </a: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extLst>
          </p:cNvPr>
          <p:cNvSpPr>
            <a:spLocks noGrp="1"/>
          </p:cNvSpPr>
          <p:nvPr>
            <p:ph type="dt" sz="half" idx="14"/>
          </p:nvPr>
        </p:nvSpPr>
        <p:spPr/>
        <p:txBody>
          <a:bodyPr/>
          <a:lstStyle>
            <a:lvl1pPr>
              <a:defRPr/>
            </a:lvl1pPr>
          </a:lstStyle>
          <a:p>
            <a:pPr>
              <a:defRPr/>
            </a:pPr>
            <a:endParaRPr lang="en-US" altLang="sr-Latn-RS"/>
          </a:p>
        </p:txBody>
      </p:sp>
      <p:sp>
        <p:nvSpPr>
          <p:cNvPr id="8" name="Footer Placeholder 4">
            <a:extLst>
              <a:ext uri="{FF2B5EF4-FFF2-40B4-BE49-F238E27FC236}"/>
            </a:extLst>
          </p:cNvPr>
          <p:cNvSpPr>
            <a:spLocks noGrp="1"/>
          </p:cNvSpPr>
          <p:nvPr>
            <p:ph type="ftr" sz="quarter" idx="15"/>
          </p:nvPr>
        </p:nvSpPr>
        <p:spPr/>
        <p:txBody>
          <a:bodyPr/>
          <a:lstStyle>
            <a:lvl1pPr>
              <a:defRPr/>
            </a:lvl1pPr>
          </a:lstStyle>
          <a:p>
            <a:pPr>
              <a:defRPr/>
            </a:pPr>
            <a:endParaRPr lang="en-US" altLang="sr-Latn-RS"/>
          </a:p>
        </p:txBody>
      </p:sp>
      <p:sp>
        <p:nvSpPr>
          <p:cNvPr id="9" name="Slide Number Placeholder 5">
            <a:extLst>
              <a:ext uri="{FF2B5EF4-FFF2-40B4-BE49-F238E27FC236}"/>
            </a:extLst>
          </p:cNvPr>
          <p:cNvSpPr>
            <a:spLocks noGrp="1"/>
          </p:cNvSpPr>
          <p:nvPr>
            <p:ph type="sldNum" sz="quarter" idx="16"/>
          </p:nvPr>
        </p:nvSpPr>
        <p:spPr/>
        <p:txBody>
          <a:bodyPr/>
          <a:lstStyle>
            <a:lvl1pPr>
              <a:defRPr smtClean="0"/>
            </a:lvl1pPr>
          </a:lstStyle>
          <a:p>
            <a:pPr>
              <a:defRPr/>
            </a:pPr>
            <a:fld id="{DB82DBF9-AA6E-4006-B6D0-D5EACF280EA0}" type="slidenum">
              <a:rPr lang="en-US" altLang="en-US"/>
              <a:pPr>
                <a:defRPr/>
              </a:pPr>
              <a:t>‹#›</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extLst>
          </p:cNvPr>
          <p:cNvSpPr>
            <a:spLocks noGrp="1"/>
          </p:cNvSpPr>
          <p:nvPr>
            <p:ph type="dt" sz="half" idx="10"/>
          </p:nvPr>
        </p:nvSpPr>
        <p:spPr/>
        <p:txBody>
          <a:bodyPr/>
          <a:lstStyle>
            <a:lvl1pPr>
              <a:defRPr/>
            </a:lvl1pPr>
          </a:lstStyle>
          <a:p>
            <a:pPr>
              <a:defRPr/>
            </a:pPr>
            <a:endParaRPr lang="en-US" altLang="sr-Latn-RS"/>
          </a:p>
        </p:txBody>
      </p:sp>
      <p:sp>
        <p:nvSpPr>
          <p:cNvPr id="5" name="Footer Placeholder 4">
            <a:extLst>
              <a:ext uri="{FF2B5EF4-FFF2-40B4-BE49-F238E27FC236}"/>
            </a:extLst>
          </p:cNvPr>
          <p:cNvSpPr>
            <a:spLocks noGrp="1"/>
          </p:cNvSpPr>
          <p:nvPr>
            <p:ph type="ftr" sz="quarter" idx="11"/>
          </p:nvPr>
        </p:nvSpPr>
        <p:spPr/>
        <p:txBody>
          <a:bodyPr/>
          <a:lstStyle>
            <a:lvl1pPr>
              <a:defRPr/>
            </a:lvl1pPr>
          </a:lstStyle>
          <a:p>
            <a:pPr>
              <a:defRPr/>
            </a:pPr>
            <a:endParaRPr lang="en-US" altLang="sr-Latn-RS"/>
          </a:p>
        </p:txBody>
      </p:sp>
      <p:sp>
        <p:nvSpPr>
          <p:cNvPr id="6" name="Slide Number Placeholder 5">
            <a:extLst>
              <a:ext uri="{FF2B5EF4-FFF2-40B4-BE49-F238E27FC236}"/>
            </a:extLst>
          </p:cNvPr>
          <p:cNvSpPr>
            <a:spLocks noGrp="1"/>
          </p:cNvSpPr>
          <p:nvPr>
            <p:ph type="sldNum" sz="quarter" idx="12"/>
          </p:nvPr>
        </p:nvSpPr>
        <p:spPr/>
        <p:txBody>
          <a:bodyPr/>
          <a:lstStyle>
            <a:lvl1pPr>
              <a:defRPr/>
            </a:lvl1pPr>
          </a:lstStyle>
          <a:p>
            <a:pPr>
              <a:defRPr/>
            </a:pPr>
            <a:fld id="{D2310B8A-6F43-48E7-9DB4-8226CBE49479}" type="slidenum">
              <a:rPr lang="en-US" altLang="en-US"/>
              <a:pPr>
                <a:defRPr/>
              </a:pPr>
              <a:t>‹#›</a:t>
            </a:fld>
            <a:endParaRPr lang="en-US"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4">
            <a:extLst>
              <a:ext uri="{FF2B5EF4-FFF2-40B4-BE49-F238E27FC236}"/>
            </a:extLst>
          </p:cNvPr>
          <p:cNvSpPr txBox="1">
            <a:spLocks noChangeArrowheads="1"/>
          </p:cNvSpPr>
          <p:nvPr/>
        </p:nvSpPr>
        <p:spPr bwMode="auto">
          <a:xfrm>
            <a:off x="482600" y="790575"/>
            <a:ext cx="457200" cy="584200"/>
          </a:xfrm>
          <a:prstGeom prst="rect">
            <a:avLst/>
          </a:prstGeom>
          <a:noFill/>
          <a:ln>
            <a:noFill/>
          </a:ln>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en-US" altLang="en-US" sz="8000">
                <a:solidFill>
                  <a:srgbClr val="F1947A"/>
                </a:solidFill>
              </a:rPr>
              <a:t>“</a:t>
            </a:r>
          </a:p>
        </p:txBody>
      </p:sp>
      <p:sp>
        <p:nvSpPr>
          <p:cNvPr id="6" name="TextBox 5">
            <a:extLst>
              <a:ext uri="{FF2B5EF4-FFF2-40B4-BE49-F238E27FC236}"/>
            </a:extLst>
          </p:cNvPr>
          <p:cNvSpPr txBox="1">
            <a:spLocks noChangeArrowheads="1"/>
          </p:cNvSpPr>
          <p:nvPr/>
        </p:nvSpPr>
        <p:spPr bwMode="auto">
          <a:xfrm>
            <a:off x="6748463" y="2886075"/>
            <a:ext cx="457200" cy="585788"/>
          </a:xfrm>
          <a:prstGeom prst="rect">
            <a:avLst/>
          </a:prstGeom>
          <a:noFill/>
          <a:ln>
            <a:noFill/>
          </a:ln>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en-US" altLang="en-US" sz="8000">
                <a:solidFill>
                  <a:srgbClr val="F1947A"/>
                </a:solidFill>
              </a:rPr>
              <a:t>”</a:t>
            </a: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extLst>
          </p:cNvPr>
          <p:cNvSpPr>
            <a:spLocks noGrp="1"/>
          </p:cNvSpPr>
          <p:nvPr>
            <p:ph type="dt" sz="half" idx="14"/>
          </p:nvPr>
        </p:nvSpPr>
        <p:spPr/>
        <p:txBody>
          <a:bodyPr/>
          <a:lstStyle>
            <a:lvl1pPr>
              <a:defRPr/>
            </a:lvl1pPr>
          </a:lstStyle>
          <a:p>
            <a:pPr>
              <a:defRPr/>
            </a:pPr>
            <a:endParaRPr lang="en-US" altLang="sr-Latn-RS"/>
          </a:p>
        </p:txBody>
      </p:sp>
      <p:sp>
        <p:nvSpPr>
          <p:cNvPr id="8" name="Footer Placeholder 4">
            <a:extLst>
              <a:ext uri="{FF2B5EF4-FFF2-40B4-BE49-F238E27FC236}"/>
            </a:extLst>
          </p:cNvPr>
          <p:cNvSpPr>
            <a:spLocks noGrp="1"/>
          </p:cNvSpPr>
          <p:nvPr>
            <p:ph type="ftr" sz="quarter" idx="15"/>
          </p:nvPr>
        </p:nvSpPr>
        <p:spPr/>
        <p:txBody>
          <a:bodyPr/>
          <a:lstStyle>
            <a:lvl1pPr>
              <a:defRPr/>
            </a:lvl1pPr>
          </a:lstStyle>
          <a:p>
            <a:pPr>
              <a:defRPr/>
            </a:pPr>
            <a:endParaRPr lang="en-US" altLang="sr-Latn-RS"/>
          </a:p>
        </p:txBody>
      </p:sp>
      <p:sp>
        <p:nvSpPr>
          <p:cNvPr id="9" name="Slide Number Placeholder 5">
            <a:extLst>
              <a:ext uri="{FF2B5EF4-FFF2-40B4-BE49-F238E27FC236}"/>
            </a:extLst>
          </p:cNvPr>
          <p:cNvSpPr>
            <a:spLocks noGrp="1"/>
          </p:cNvSpPr>
          <p:nvPr>
            <p:ph type="sldNum" sz="quarter" idx="16"/>
          </p:nvPr>
        </p:nvSpPr>
        <p:spPr/>
        <p:txBody>
          <a:bodyPr/>
          <a:lstStyle>
            <a:lvl1pPr>
              <a:defRPr smtClean="0"/>
            </a:lvl1pPr>
          </a:lstStyle>
          <a:p>
            <a:pPr>
              <a:defRPr/>
            </a:pPr>
            <a:fld id="{56DAF21E-ED6B-4641-AF58-70EF6EC4B009}" type="slidenum">
              <a:rPr lang="en-US" altLang="en-US"/>
              <a:pPr>
                <a:defRPr/>
              </a:pPr>
              <a:t>‹#›</a:t>
            </a:fld>
            <a:endParaRPr lang="en-US"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extLst>
          </p:cNvPr>
          <p:cNvSpPr>
            <a:spLocks noGrp="1"/>
          </p:cNvSpPr>
          <p:nvPr>
            <p:ph type="dt" sz="half" idx="14"/>
          </p:nvPr>
        </p:nvSpPr>
        <p:spPr/>
        <p:txBody>
          <a:bodyPr/>
          <a:lstStyle>
            <a:lvl1pPr>
              <a:defRPr/>
            </a:lvl1pPr>
          </a:lstStyle>
          <a:p>
            <a:pPr>
              <a:defRPr/>
            </a:pPr>
            <a:endParaRPr lang="en-US" altLang="sr-Latn-RS"/>
          </a:p>
        </p:txBody>
      </p:sp>
      <p:sp>
        <p:nvSpPr>
          <p:cNvPr id="6" name="Footer Placeholder 4">
            <a:extLst>
              <a:ext uri="{FF2B5EF4-FFF2-40B4-BE49-F238E27FC236}"/>
            </a:extLst>
          </p:cNvPr>
          <p:cNvSpPr>
            <a:spLocks noGrp="1"/>
          </p:cNvSpPr>
          <p:nvPr>
            <p:ph type="ftr" sz="quarter" idx="15"/>
          </p:nvPr>
        </p:nvSpPr>
        <p:spPr/>
        <p:txBody>
          <a:bodyPr/>
          <a:lstStyle>
            <a:lvl1pPr>
              <a:defRPr/>
            </a:lvl1pPr>
          </a:lstStyle>
          <a:p>
            <a:pPr>
              <a:defRPr/>
            </a:pPr>
            <a:endParaRPr lang="en-US" altLang="sr-Latn-RS"/>
          </a:p>
        </p:txBody>
      </p:sp>
      <p:sp>
        <p:nvSpPr>
          <p:cNvPr id="7" name="Slide Number Placeholder 5">
            <a:extLst>
              <a:ext uri="{FF2B5EF4-FFF2-40B4-BE49-F238E27FC236}"/>
            </a:extLst>
          </p:cNvPr>
          <p:cNvSpPr>
            <a:spLocks noGrp="1"/>
          </p:cNvSpPr>
          <p:nvPr>
            <p:ph type="sldNum" sz="quarter" idx="16"/>
          </p:nvPr>
        </p:nvSpPr>
        <p:spPr/>
        <p:txBody>
          <a:bodyPr/>
          <a:lstStyle>
            <a:lvl1pPr>
              <a:defRPr/>
            </a:lvl1pPr>
          </a:lstStyle>
          <a:p>
            <a:pPr>
              <a:defRPr/>
            </a:pPr>
            <a:fld id="{868E80E9-8725-47A3-8BAD-01C2367F5AFF}" type="slidenum">
              <a:rPr lang="en-US" altLang="en-US"/>
              <a:pPr>
                <a:defRPr/>
              </a:pPr>
              <a:t>‹#›</a:t>
            </a:fld>
            <a:endParaRPr lang="en-US"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extLst>
          </p:cNvPr>
          <p:cNvSpPr>
            <a:spLocks noGrp="1"/>
          </p:cNvSpPr>
          <p:nvPr>
            <p:ph type="dt" sz="half" idx="10"/>
          </p:nvPr>
        </p:nvSpPr>
        <p:spPr/>
        <p:txBody>
          <a:bodyPr/>
          <a:lstStyle>
            <a:lvl1pPr>
              <a:defRPr/>
            </a:lvl1pPr>
          </a:lstStyle>
          <a:p>
            <a:pPr>
              <a:defRPr/>
            </a:pPr>
            <a:endParaRPr lang="en-US" altLang="sr-Latn-RS"/>
          </a:p>
        </p:txBody>
      </p:sp>
      <p:sp>
        <p:nvSpPr>
          <p:cNvPr id="5" name="Footer Placeholder 4">
            <a:extLst>
              <a:ext uri="{FF2B5EF4-FFF2-40B4-BE49-F238E27FC236}"/>
            </a:extLst>
          </p:cNvPr>
          <p:cNvSpPr>
            <a:spLocks noGrp="1"/>
          </p:cNvSpPr>
          <p:nvPr>
            <p:ph type="ftr" sz="quarter" idx="11"/>
          </p:nvPr>
        </p:nvSpPr>
        <p:spPr/>
        <p:txBody>
          <a:bodyPr/>
          <a:lstStyle>
            <a:lvl1pPr>
              <a:defRPr/>
            </a:lvl1pPr>
          </a:lstStyle>
          <a:p>
            <a:pPr>
              <a:defRPr/>
            </a:pPr>
            <a:endParaRPr lang="en-US" altLang="sr-Latn-RS"/>
          </a:p>
        </p:txBody>
      </p:sp>
      <p:sp>
        <p:nvSpPr>
          <p:cNvPr id="6" name="Slide Number Placeholder 5">
            <a:extLst>
              <a:ext uri="{FF2B5EF4-FFF2-40B4-BE49-F238E27FC236}"/>
            </a:extLst>
          </p:cNvPr>
          <p:cNvSpPr>
            <a:spLocks noGrp="1"/>
          </p:cNvSpPr>
          <p:nvPr>
            <p:ph type="sldNum" sz="quarter" idx="12"/>
          </p:nvPr>
        </p:nvSpPr>
        <p:spPr/>
        <p:txBody>
          <a:bodyPr/>
          <a:lstStyle>
            <a:lvl1pPr>
              <a:defRPr/>
            </a:lvl1pPr>
          </a:lstStyle>
          <a:p>
            <a:pPr>
              <a:defRPr/>
            </a:pPr>
            <a:fld id="{93E62A8F-14F5-4A66-A759-98E4343C1B97}" type="slidenum">
              <a:rPr lang="en-US" altLang="en-US"/>
              <a:pPr>
                <a:defRPr/>
              </a:pPr>
              <a:t>‹#›</a:t>
            </a:fld>
            <a:endParaRPr lang="en-US"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extLst>
          </p:cNvPr>
          <p:cNvSpPr>
            <a:spLocks noGrp="1"/>
          </p:cNvSpPr>
          <p:nvPr>
            <p:ph type="dt" sz="half" idx="10"/>
          </p:nvPr>
        </p:nvSpPr>
        <p:spPr/>
        <p:txBody>
          <a:bodyPr/>
          <a:lstStyle>
            <a:lvl1pPr>
              <a:defRPr/>
            </a:lvl1pPr>
          </a:lstStyle>
          <a:p>
            <a:pPr>
              <a:defRPr/>
            </a:pPr>
            <a:endParaRPr lang="en-US" altLang="sr-Latn-RS"/>
          </a:p>
        </p:txBody>
      </p:sp>
      <p:sp>
        <p:nvSpPr>
          <p:cNvPr id="5" name="Footer Placeholder 4">
            <a:extLst>
              <a:ext uri="{FF2B5EF4-FFF2-40B4-BE49-F238E27FC236}"/>
            </a:extLst>
          </p:cNvPr>
          <p:cNvSpPr>
            <a:spLocks noGrp="1"/>
          </p:cNvSpPr>
          <p:nvPr>
            <p:ph type="ftr" sz="quarter" idx="11"/>
          </p:nvPr>
        </p:nvSpPr>
        <p:spPr/>
        <p:txBody>
          <a:bodyPr/>
          <a:lstStyle>
            <a:lvl1pPr>
              <a:defRPr/>
            </a:lvl1pPr>
          </a:lstStyle>
          <a:p>
            <a:pPr>
              <a:defRPr/>
            </a:pPr>
            <a:endParaRPr lang="en-US" altLang="sr-Latn-RS"/>
          </a:p>
        </p:txBody>
      </p:sp>
      <p:sp>
        <p:nvSpPr>
          <p:cNvPr id="6" name="Slide Number Placeholder 5">
            <a:extLst>
              <a:ext uri="{FF2B5EF4-FFF2-40B4-BE49-F238E27FC236}"/>
            </a:extLst>
          </p:cNvPr>
          <p:cNvSpPr>
            <a:spLocks noGrp="1"/>
          </p:cNvSpPr>
          <p:nvPr>
            <p:ph type="sldNum" sz="quarter" idx="12"/>
          </p:nvPr>
        </p:nvSpPr>
        <p:spPr/>
        <p:txBody>
          <a:bodyPr/>
          <a:lstStyle>
            <a:lvl1pPr>
              <a:defRPr/>
            </a:lvl1pPr>
          </a:lstStyle>
          <a:p>
            <a:pPr>
              <a:defRPr/>
            </a:pPr>
            <a:fld id="{F64A64F0-2D8F-42D1-A12F-AAE30BEBA89E}" type="slidenum">
              <a:rPr lang="en-US"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extLst>
          </p:cNvPr>
          <p:cNvSpPr>
            <a:spLocks noGrp="1"/>
          </p:cNvSpPr>
          <p:nvPr>
            <p:ph type="dt" sz="half" idx="10"/>
          </p:nvPr>
        </p:nvSpPr>
        <p:spPr/>
        <p:txBody>
          <a:bodyPr/>
          <a:lstStyle>
            <a:lvl1pPr>
              <a:defRPr/>
            </a:lvl1pPr>
          </a:lstStyle>
          <a:p>
            <a:pPr>
              <a:defRPr/>
            </a:pPr>
            <a:endParaRPr lang="en-US" altLang="sr-Latn-RS"/>
          </a:p>
        </p:txBody>
      </p:sp>
      <p:sp>
        <p:nvSpPr>
          <p:cNvPr id="5" name="Footer Placeholder 4">
            <a:extLst>
              <a:ext uri="{FF2B5EF4-FFF2-40B4-BE49-F238E27FC236}"/>
            </a:extLst>
          </p:cNvPr>
          <p:cNvSpPr>
            <a:spLocks noGrp="1"/>
          </p:cNvSpPr>
          <p:nvPr>
            <p:ph type="ftr" sz="quarter" idx="11"/>
          </p:nvPr>
        </p:nvSpPr>
        <p:spPr/>
        <p:txBody>
          <a:bodyPr/>
          <a:lstStyle>
            <a:lvl1pPr>
              <a:defRPr/>
            </a:lvl1pPr>
          </a:lstStyle>
          <a:p>
            <a:pPr>
              <a:defRPr/>
            </a:pPr>
            <a:endParaRPr lang="en-US" altLang="sr-Latn-RS"/>
          </a:p>
        </p:txBody>
      </p:sp>
      <p:sp>
        <p:nvSpPr>
          <p:cNvPr id="6" name="Slide Number Placeholder 5">
            <a:extLst>
              <a:ext uri="{FF2B5EF4-FFF2-40B4-BE49-F238E27FC236}"/>
            </a:extLst>
          </p:cNvPr>
          <p:cNvSpPr>
            <a:spLocks noGrp="1"/>
          </p:cNvSpPr>
          <p:nvPr>
            <p:ph type="sldNum" sz="quarter" idx="12"/>
          </p:nvPr>
        </p:nvSpPr>
        <p:spPr/>
        <p:txBody>
          <a:bodyPr/>
          <a:lstStyle>
            <a:lvl1pPr>
              <a:defRPr/>
            </a:lvl1pPr>
          </a:lstStyle>
          <a:p>
            <a:pPr>
              <a:defRPr/>
            </a:pPr>
            <a:fld id="{04B3CA97-BB1F-426E-A28C-74C57826A359}"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extLst>
          </p:cNvPr>
          <p:cNvSpPr>
            <a:spLocks noGrp="1"/>
          </p:cNvSpPr>
          <p:nvPr>
            <p:ph type="dt" sz="half" idx="10"/>
          </p:nvPr>
        </p:nvSpPr>
        <p:spPr/>
        <p:txBody>
          <a:bodyPr/>
          <a:lstStyle>
            <a:lvl1pPr>
              <a:defRPr/>
            </a:lvl1pPr>
          </a:lstStyle>
          <a:p>
            <a:pPr>
              <a:defRPr/>
            </a:pPr>
            <a:endParaRPr lang="en-US" altLang="sr-Latn-RS"/>
          </a:p>
        </p:txBody>
      </p:sp>
      <p:sp>
        <p:nvSpPr>
          <p:cNvPr id="5" name="Footer Placeholder 4">
            <a:extLst>
              <a:ext uri="{FF2B5EF4-FFF2-40B4-BE49-F238E27FC236}"/>
            </a:extLst>
          </p:cNvPr>
          <p:cNvSpPr>
            <a:spLocks noGrp="1"/>
          </p:cNvSpPr>
          <p:nvPr>
            <p:ph type="ftr" sz="quarter" idx="11"/>
          </p:nvPr>
        </p:nvSpPr>
        <p:spPr/>
        <p:txBody>
          <a:bodyPr/>
          <a:lstStyle>
            <a:lvl1pPr>
              <a:defRPr/>
            </a:lvl1pPr>
          </a:lstStyle>
          <a:p>
            <a:pPr>
              <a:defRPr/>
            </a:pPr>
            <a:endParaRPr lang="en-US" altLang="sr-Latn-RS"/>
          </a:p>
        </p:txBody>
      </p:sp>
      <p:sp>
        <p:nvSpPr>
          <p:cNvPr id="6" name="Slide Number Placeholder 5">
            <a:extLst>
              <a:ext uri="{FF2B5EF4-FFF2-40B4-BE49-F238E27FC236}"/>
            </a:extLst>
          </p:cNvPr>
          <p:cNvSpPr>
            <a:spLocks noGrp="1"/>
          </p:cNvSpPr>
          <p:nvPr>
            <p:ph type="sldNum" sz="quarter" idx="12"/>
          </p:nvPr>
        </p:nvSpPr>
        <p:spPr/>
        <p:txBody>
          <a:bodyPr/>
          <a:lstStyle>
            <a:lvl1pPr>
              <a:defRPr/>
            </a:lvl1pPr>
          </a:lstStyle>
          <a:p>
            <a:pPr>
              <a:defRPr/>
            </a:pPr>
            <a:fld id="{6767E0C3-DB38-4160-A0EA-67D1EEF8A25E}"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extLst>
          </p:cNvPr>
          <p:cNvSpPr>
            <a:spLocks noGrp="1"/>
          </p:cNvSpPr>
          <p:nvPr>
            <p:ph type="dt" sz="half" idx="10"/>
          </p:nvPr>
        </p:nvSpPr>
        <p:spPr/>
        <p:txBody>
          <a:bodyPr/>
          <a:lstStyle>
            <a:lvl1pPr>
              <a:defRPr/>
            </a:lvl1pPr>
          </a:lstStyle>
          <a:p>
            <a:pPr>
              <a:defRPr/>
            </a:pPr>
            <a:endParaRPr lang="en-US" altLang="sr-Latn-RS"/>
          </a:p>
        </p:txBody>
      </p:sp>
      <p:sp>
        <p:nvSpPr>
          <p:cNvPr id="6" name="Footer Placeholder 4">
            <a:extLst>
              <a:ext uri="{FF2B5EF4-FFF2-40B4-BE49-F238E27FC236}"/>
            </a:extLst>
          </p:cNvPr>
          <p:cNvSpPr>
            <a:spLocks noGrp="1"/>
          </p:cNvSpPr>
          <p:nvPr>
            <p:ph type="ftr" sz="quarter" idx="11"/>
          </p:nvPr>
        </p:nvSpPr>
        <p:spPr/>
        <p:txBody>
          <a:bodyPr/>
          <a:lstStyle>
            <a:lvl1pPr>
              <a:defRPr/>
            </a:lvl1pPr>
          </a:lstStyle>
          <a:p>
            <a:pPr>
              <a:defRPr/>
            </a:pPr>
            <a:endParaRPr lang="en-US" altLang="sr-Latn-RS"/>
          </a:p>
        </p:txBody>
      </p:sp>
      <p:sp>
        <p:nvSpPr>
          <p:cNvPr id="7" name="Slide Number Placeholder 5">
            <a:extLst>
              <a:ext uri="{FF2B5EF4-FFF2-40B4-BE49-F238E27FC236}"/>
            </a:extLst>
          </p:cNvPr>
          <p:cNvSpPr>
            <a:spLocks noGrp="1"/>
          </p:cNvSpPr>
          <p:nvPr>
            <p:ph type="sldNum" sz="quarter" idx="12"/>
          </p:nvPr>
        </p:nvSpPr>
        <p:spPr/>
        <p:txBody>
          <a:bodyPr/>
          <a:lstStyle>
            <a:lvl1pPr>
              <a:defRPr/>
            </a:lvl1pPr>
          </a:lstStyle>
          <a:p>
            <a:pPr>
              <a:defRPr/>
            </a:pPr>
            <a:fld id="{25DBF1B0-55AF-4F60-88D9-DA5F4A7EADF4}"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extLst>
          </p:cNvPr>
          <p:cNvSpPr>
            <a:spLocks noGrp="1"/>
          </p:cNvSpPr>
          <p:nvPr>
            <p:ph type="dt" sz="half" idx="10"/>
          </p:nvPr>
        </p:nvSpPr>
        <p:spPr/>
        <p:txBody>
          <a:bodyPr/>
          <a:lstStyle>
            <a:lvl1pPr>
              <a:defRPr/>
            </a:lvl1pPr>
          </a:lstStyle>
          <a:p>
            <a:pPr>
              <a:defRPr/>
            </a:pPr>
            <a:endParaRPr lang="en-US" altLang="sr-Latn-RS"/>
          </a:p>
        </p:txBody>
      </p:sp>
      <p:sp>
        <p:nvSpPr>
          <p:cNvPr id="8" name="Footer Placeholder 4">
            <a:extLst>
              <a:ext uri="{FF2B5EF4-FFF2-40B4-BE49-F238E27FC236}"/>
            </a:extLst>
          </p:cNvPr>
          <p:cNvSpPr>
            <a:spLocks noGrp="1"/>
          </p:cNvSpPr>
          <p:nvPr>
            <p:ph type="ftr" sz="quarter" idx="11"/>
          </p:nvPr>
        </p:nvSpPr>
        <p:spPr/>
        <p:txBody>
          <a:bodyPr/>
          <a:lstStyle>
            <a:lvl1pPr>
              <a:defRPr/>
            </a:lvl1pPr>
          </a:lstStyle>
          <a:p>
            <a:pPr>
              <a:defRPr/>
            </a:pPr>
            <a:endParaRPr lang="en-US" altLang="sr-Latn-RS"/>
          </a:p>
        </p:txBody>
      </p:sp>
      <p:sp>
        <p:nvSpPr>
          <p:cNvPr id="9" name="Slide Number Placeholder 5">
            <a:extLst>
              <a:ext uri="{FF2B5EF4-FFF2-40B4-BE49-F238E27FC236}"/>
            </a:extLst>
          </p:cNvPr>
          <p:cNvSpPr>
            <a:spLocks noGrp="1"/>
          </p:cNvSpPr>
          <p:nvPr>
            <p:ph type="sldNum" sz="quarter" idx="12"/>
          </p:nvPr>
        </p:nvSpPr>
        <p:spPr/>
        <p:txBody>
          <a:bodyPr/>
          <a:lstStyle>
            <a:lvl1pPr>
              <a:defRPr/>
            </a:lvl1pPr>
          </a:lstStyle>
          <a:p>
            <a:pPr>
              <a:defRPr/>
            </a:pPr>
            <a:fld id="{8ADE5B6C-502C-415D-8489-63930CFDB33C}"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3">
            <a:extLst>
              <a:ext uri="{FF2B5EF4-FFF2-40B4-BE49-F238E27FC236}"/>
            </a:extLst>
          </p:cNvPr>
          <p:cNvSpPr>
            <a:spLocks noGrp="1"/>
          </p:cNvSpPr>
          <p:nvPr>
            <p:ph type="dt" sz="half" idx="10"/>
          </p:nvPr>
        </p:nvSpPr>
        <p:spPr/>
        <p:txBody>
          <a:bodyPr/>
          <a:lstStyle>
            <a:lvl1pPr>
              <a:defRPr/>
            </a:lvl1pPr>
          </a:lstStyle>
          <a:p>
            <a:pPr>
              <a:defRPr/>
            </a:pPr>
            <a:endParaRPr lang="en-US" altLang="sr-Latn-RS"/>
          </a:p>
        </p:txBody>
      </p:sp>
      <p:sp>
        <p:nvSpPr>
          <p:cNvPr id="4" name="Footer Placeholder 4">
            <a:extLst>
              <a:ext uri="{FF2B5EF4-FFF2-40B4-BE49-F238E27FC236}"/>
            </a:extLst>
          </p:cNvPr>
          <p:cNvSpPr>
            <a:spLocks noGrp="1"/>
          </p:cNvSpPr>
          <p:nvPr>
            <p:ph type="ftr" sz="quarter" idx="11"/>
          </p:nvPr>
        </p:nvSpPr>
        <p:spPr/>
        <p:txBody>
          <a:bodyPr/>
          <a:lstStyle>
            <a:lvl1pPr>
              <a:defRPr/>
            </a:lvl1pPr>
          </a:lstStyle>
          <a:p>
            <a:pPr>
              <a:defRPr/>
            </a:pPr>
            <a:endParaRPr lang="en-US" altLang="sr-Latn-RS"/>
          </a:p>
        </p:txBody>
      </p:sp>
      <p:sp>
        <p:nvSpPr>
          <p:cNvPr id="5" name="Slide Number Placeholder 5">
            <a:extLst>
              <a:ext uri="{FF2B5EF4-FFF2-40B4-BE49-F238E27FC236}"/>
            </a:extLst>
          </p:cNvPr>
          <p:cNvSpPr>
            <a:spLocks noGrp="1"/>
          </p:cNvSpPr>
          <p:nvPr>
            <p:ph type="sldNum" sz="quarter" idx="12"/>
          </p:nvPr>
        </p:nvSpPr>
        <p:spPr/>
        <p:txBody>
          <a:bodyPr/>
          <a:lstStyle>
            <a:lvl1pPr>
              <a:defRPr/>
            </a:lvl1pPr>
          </a:lstStyle>
          <a:p>
            <a:pPr>
              <a:defRPr/>
            </a:pPr>
            <a:fld id="{54904430-BBF6-4B86-918D-401616E0CCC4}"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extLst>
          </p:cNvPr>
          <p:cNvSpPr>
            <a:spLocks noGrp="1"/>
          </p:cNvSpPr>
          <p:nvPr>
            <p:ph type="dt" sz="half" idx="10"/>
          </p:nvPr>
        </p:nvSpPr>
        <p:spPr/>
        <p:txBody>
          <a:bodyPr/>
          <a:lstStyle>
            <a:lvl1pPr>
              <a:defRPr/>
            </a:lvl1pPr>
          </a:lstStyle>
          <a:p>
            <a:pPr>
              <a:defRPr/>
            </a:pPr>
            <a:endParaRPr lang="en-US" altLang="sr-Latn-RS"/>
          </a:p>
        </p:txBody>
      </p:sp>
      <p:sp>
        <p:nvSpPr>
          <p:cNvPr id="3" name="Footer Placeholder 4">
            <a:extLst>
              <a:ext uri="{FF2B5EF4-FFF2-40B4-BE49-F238E27FC236}"/>
            </a:extLst>
          </p:cNvPr>
          <p:cNvSpPr>
            <a:spLocks noGrp="1"/>
          </p:cNvSpPr>
          <p:nvPr>
            <p:ph type="ftr" sz="quarter" idx="11"/>
          </p:nvPr>
        </p:nvSpPr>
        <p:spPr/>
        <p:txBody>
          <a:bodyPr/>
          <a:lstStyle>
            <a:lvl1pPr>
              <a:defRPr/>
            </a:lvl1pPr>
          </a:lstStyle>
          <a:p>
            <a:pPr>
              <a:defRPr/>
            </a:pPr>
            <a:endParaRPr lang="en-US" altLang="sr-Latn-RS"/>
          </a:p>
        </p:txBody>
      </p:sp>
      <p:sp>
        <p:nvSpPr>
          <p:cNvPr id="4" name="Slide Number Placeholder 5">
            <a:extLst>
              <a:ext uri="{FF2B5EF4-FFF2-40B4-BE49-F238E27FC236}"/>
            </a:extLst>
          </p:cNvPr>
          <p:cNvSpPr>
            <a:spLocks noGrp="1"/>
          </p:cNvSpPr>
          <p:nvPr>
            <p:ph type="sldNum" sz="quarter" idx="12"/>
          </p:nvPr>
        </p:nvSpPr>
        <p:spPr/>
        <p:txBody>
          <a:bodyPr/>
          <a:lstStyle>
            <a:lvl1pPr>
              <a:defRPr/>
            </a:lvl1pPr>
          </a:lstStyle>
          <a:p>
            <a:pPr>
              <a:defRPr/>
            </a:pPr>
            <a:fld id="{8F216727-D6D1-4AB4-B1DC-C16FB60821DB}"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extLst>
          </p:cNvPr>
          <p:cNvSpPr>
            <a:spLocks noGrp="1"/>
          </p:cNvSpPr>
          <p:nvPr>
            <p:ph type="dt" sz="half" idx="10"/>
          </p:nvPr>
        </p:nvSpPr>
        <p:spPr/>
        <p:txBody>
          <a:bodyPr/>
          <a:lstStyle>
            <a:lvl1pPr>
              <a:defRPr/>
            </a:lvl1pPr>
          </a:lstStyle>
          <a:p>
            <a:pPr>
              <a:defRPr/>
            </a:pPr>
            <a:endParaRPr lang="en-US" altLang="sr-Latn-RS"/>
          </a:p>
        </p:txBody>
      </p:sp>
      <p:sp>
        <p:nvSpPr>
          <p:cNvPr id="6" name="Footer Placeholder 4">
            <a:extLst>
              <a:ext uri="{FF2B5EF4-FFF2-40B4-BE49-F238E27FC236}"/>
            </a:extLst>
          </p:cNvPr>
          <p:cNvSpPr>
            <a:spLocks noGrp="1"/>
          </p:cNvSpPr>
          <p:nvPr>
            <p:ph type="ftr" sz="quarter" idx="11"/>
          </p:nvPr>
        </p:nvSpPr>
        <p:spPr/>
        <p:txBody>
          <a:bodyPr/>
          <a:lstStyle>
            <a:lvl1pPr>
              <a:defRPr/>
            </a:lvl1pPr>
          </a:lstStyle>
          <a:p>
            <a:pPr>
              <a:defRPr/>
            </a:pPr>
            <a:endParaRPr lang="en-US" altLang="sr-Latn-RS"/>
          </a:p>
        </p:txBody>
      </p:sp>
      <p:sp>
        <p:nvSpPr>
          <p:cNvPr id="7" name="Slide Number Placeholder 5">
            <a:extLst>
              <a:ext uri="{FF2B5EF4-FFF2-40B4-BE49-F238E27FC236}"/>
            </a:extLst>
          </p:cNvPr>
          <p:cNvSpPr>
            <a:spLocks noGrp="1"/>
          </p:cNvSpPr>
          <p:nvPr>
            <p:ph type="sldNum" sz="quarter" idx="12"/>
          </p:nvPr>
        </p:nvSpPr>
        <p:spPr/>
        <p:txBody>
          <a:bodyPr/>
          <a:lstStyle>
            <a:lvl1pPr>
              <a:defRPr/>
            </a:lvl1pPr>
          </a:lstStyle>
          <a:p>
            <a:pPr>
              <a:defRPr/>
            </a:pPr>
            <a:fld id="{149C2E50-C501-4704-A348-010C36E70D7C}"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extLst>
          </p:cNvPr>
          <p:cNvSpPr>
            <a:spLocks noGrp="1"/>
          </p:cNvSpPr>
          <p:nvPr>
            <p:ph type="dt" sz="half" idx="10"/>
          </p:nvPr>
        </p:nvSpPr>
        <p:spPr/>
        <p:txBody>
          <a:bodyPr/>
          <a:lstStyle>
            <a:lvl1pPr>
              <a:defRPr/>
            </a:lvl1pPr>
          </a:lstStyle>
          <a:p>
            <a:pPr>
              <a:defRPr/>
            </a:pPr>
            <a:endParaRPr lang="en-US" altLang="sr-Latn-RS"/>
          </a:p>
        </p:txBody>
      </p:sp>
      <p:sp>
        <p:nvSpPr>
          <p:cNvPr id="6" name="Footer Placeholder 4">
            <a:extLst>
              <a:ext uri="{FF2B5EF4-FFF2-40B4-BE49-F238E27FC236}"/>
            </a:extLst>
          </p:cNvPr>
          <p:cNvSpPr>
            <a:spLocks noGrp="1"/>
          </p:cNvSpPr>
          <p:nvPr>
            <p:ph type="ftr" sz="quarter" idx="11"/>
          </p:nvPr>
        </p:nvSpPr>
        <p:spPr/>
        <p:txBody>
          <a:bodyPr/>
          <a:lstStyle>
            <a:lvl1pPr>
              <a:defRPr/>
            </a:lvl1pPr>
          </a:lstStyle>
          <a:p>
            <a:pPr>
              <a:defRPr/>
            </a:pPr>
            <a:endParaRPr lang="en-US" altLang="sr-Latn-RS"/>
          </a:p>
        </p:txBody>
      </p:sp>
      <p:sp>
        <p:nvSpPr>
          <p:cNvPr id="7" name="Slide Number Placeholder 5">
            <a:extLst>
              <a:ext uri="{FF2B5EF4-FFF2-40B4-BE49-F238E27FC236}"/>
            </a:extLst>
          </p:cNvPr>
          <p:cNvSpPr>
            <a:spLocks noGrp="1"/>
          </p:cNvSpPr>
          <p:nvPr>
            <p:ph type="sldNum" sz="quarter" idx="12"/>
          </p:nvPr>
        </p:nvSpPr>
        <p:spPr/>
        <p:txBody>
          <a:bodyPr/>
          <a:lstStyle>
            <a:lvl1pPr>
              <a:defRPr/>
            </a:lvl1pPr>
          </a:lstStyle>
          <a:p>
            <a:pPr>
              <a:defRPr/>
            </a:pPr>
            <a:fld id="{20687C48-7743-4CD9-BD11-2BC69AD413F3}" type="slidenum">
              <a:rPr lang="en-US"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16"/>
          <p:cNvGrpSpPr>
            <a:grpSpLocks/>
          </p:cNvGrpSpPr>
          <p:nvPr/>
        </p:nvGrpSpPr>
        <p:grpSpPr bwMode="auto">
          <a:xfrm>
            <a:off x="-7938" y="-7938"/>
            <a:ext cx="9169401" cy="6873876"/>
            <a:chOff x="-8467" y="-8468"/>
            <a:chExt cx="9169805" cy="6874935"/>
          </a:xfrm>
        </p:grpSpPr>
        <p:sp>
          <p:nvSpPr>
            <p:cNvPr id="7" name="Freeform 6">
              <a:extLst>
                <a:ext uri="{FF2B5EF4-FFF2-40B4-BE49-F238E27FC236}"/>
              </a:extLst>
            </p:cNvPr>
            <p:cNvSpPr/>
            <p:nvPr/>
          </p:nvSpPr>
          <p:spPr>
            <a:xfrm>
              <a:off x="-8467" y="4013290"/>
              <a:ext cx="457221" cy="285317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a:extLst>
                <a:ext uri="{FF2B5EF4-FFF2-40B4-BE49-F238E27FC236}"/>
              </a:extLst>
            </p:cNvPr>
            <p:cNvCxnSpPr/>
            <p:nvPr/>
          </p:nvCxnSpPr>
          <p:spPr>
            <a:xfrm flipV="1">
              <a:off x="5130497"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extLst>
            </p:cNvPr>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a:extLst>
                <a:ext uri="{FF2B5EF4-FFF2-40B4-BE49-F238E27FC236}"/>
              </a:extLst>
            </p:cNvPr>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a:extLst>
                <a:ext uri="{FF2B5EF4-FFF2-40B4-BE49-F238E27FC236}"/>
              </a:extLst>
            </p:cNvPr>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a:extLst>
                <a:ext uri="{FF2B5EF4-FFF2-40B4-BE49-F238E27FC236}"/>
              </a:extLst>
            </p:cNvPr>
            <p:cNvSpPr/>
            <p:nvPr/>
          </p:nvSpPr>
          <p:spPr>
            <a:xfrm>
              <a:off x="6638689" y="3919613"/>
              <a:ext cx="2513124"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a:extLst>
                <a:ext uri="{FF2B5EF4-FFF2-40B4-BE49-F238E27FC236}"/>
              </a:extLst>
            </p:cNvPr>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a:extLst>
                <a:ext uri="{FF2B5EF4-FFF2-40B4-BE49-F238E27FC236}"/>
              </a:extLst>
            </p:cNvPr>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a:extLst>
                <a:ext uri="{FF2B5EF4-FFF2-40B4-BE49-F238E27FC236}"/>
              </a:extLst>
            </p:cNvPr>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a:extLst>
                <a:ext uri="{FF2B5EF4-FFF2-40B4-BE49-F238E27FC236}"/>
              </a:extLst>
            </p:cNvPr>
            <p:cNvSpPr/>
            <p:nvPr/>
          </p:nvSpPr>
          <p:spPr>
            <a:xfrm>
              <a:off x="8059564"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051" name="Title Placeholder 1"/>
          <p:cNvSpPr>
            <a:spLocks noGrp="1"/>
          </p:cNvSpPr>
          <p:nvPr>
            <p:ph type="title"/>
          </p:nvPr>
        </p:nvSpPr>
        <p:spPr bwMode="auto">
          <a:xfrm>
            <a:off x="609600" y="609600"/>
            <a:ext cx="6348413" cy="1320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 altLang="en-US" smtClean="0"/>
              <a:t>Click to edit Master title style</a:t>
            </a:r>
          </a:p>
        </p:txBody>
      </p:sp>
      <p:sp>
        <p:nvSpPr>
          <p:cNvPr id="2052" name="Text Placeholder 2"/>
          <p:cNvSpPr>
            <a:spLocks noGrp="1"/>
          </p:cNvSpPr>
          <p:nvPr>
            <p:ph type="body" idx="1"/>
          </p:nvPr>
        </p:nvSpPr>
        <p:spPr bwMode="auto">
          <a:xfrm>
            <a:off x="609600" y="2160588"/>
            <a:ext cx="6348413" cy="3881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 altLang="en-US" smtClean="0"/>
              <a:t>Click to edit Master text styles</a:t>
            </a:r>
          </a:p>
          <a:p>
            <a:pPr lvl="1"/>
            <a:r>
              <a:rPr lang="en" altLang="en-US" smtClean="0"/>
              <a:t>Second level</a:t>
            </a:r>
          </a:p>
          <a:p>
            <a:pPr lvl="2"/>
            <a:r>
              <a:rPr lang="en" altLang="en-US" smtClean="0"/>
              <a:t>Third level</a:t>
            </a:r>
          </a:p>
          <a:p>
            <a:pPr lvl="3"/>
            <a:r>
              <a:rPr lang="en" altLang="en-US" smtClean="0"/>
              <a:t>Fourth level</a:t>
            </a:r>
          </a:p>
          <a:p>
            <a:pPr lvl="4"/>
            <a:r>
              <a:rPr lang="en" altLang="en-US" smtClean="0"/>
              <a:t>Fifth level</a:t>
            </a:r>
          </a:p>
        </p:txBody>
      </p:sp>
      <p:sp>
        <p:nvSpPr>
          <p:cNvPr id="4" name="Date Placeholder 3">
            <a:extLst>
              <a:ext uri="{FF2B5EF4-FFF2-40B4-BE49-F238E27FC236}"/>
            </a:extLst>
          </p:cNvPr>
          <p:cNvSpPr>
            <a:spLocks noGrp="1"/>
          </p:cNvSpPr>
          <p:nvPr>
            <p:ph type="dt" sz="half" idx="2"/>
          </p:nvPr>
        </p:nvSpPr>
        <p:spPr>
          <a:xfrm>
            <a:off x="5405438" y="6042025"/>
            <a:ext cx="684212" cy="365125"/>
          </a:xfrm>
          <a:prstGeom prst="rect">
            <a:avLst/>
          </a:prstGeom>
        </p:spPr>
        <p:txBody>
          <a:bodyPr vert="horz" lIns="91440" tIns="45720" rIns="91440" bIns="45720" rtlCol="0" anchor="ctr"/>
          <a:lstStyle>
            <a:lvl1pPr algn="r">
              <a:defRPr sz="900">
                <a:solidFill>
                  <a:schemeClr val="tx1">
                    <a:tint val="75000"/>
                  </a:schemeClr>
                </a:solidFill>
                <a:latin typeface="Arial" panose="020B0604020202020204" pitchFamily="34" charset="0"/>
              </a:defRPr>
            </a:lvl1pPr>
          </a:lstStyle>
          <a:p>
            <a:pPr>
              <a:defRPr/>
            </a:pPr>
            <a:endParaRPr lang="en-US" altLang="sr-Latn-RS"/>
          </a:p>
        </p:txBody>
      </p:sp>
      <p:sp>
        <p:nvSpPr>
          <p:cNvPr id="5" name="Footer Placeholder 4">
            <a:extLst>
              <a:ext uri="{FF2B5EF4-FFF2-40B4-BE49-F238E27FC236}"/>
            </a:extLst>
          </p:cNvPr>
          <p:cNvSpPr>
            <a:spLocks noGrp="1"/>
          </p:cNvSpPr>
          <p:nvPr>
            <p:ph type="ftr" sz="quarter" idx="3"/>
          </p:nvPr>
        </p:nvSpPr>
        <p:spPr>
          <a:xfrm>
            <a:off x="609600" y="6042025"/>
            <a:ext cx="4622800" cy="365125"/>
          </a:xfrm>
          <a:prstGeom prst="rect">
            <a:avLst/>
          </a:prstGeom>
        </p:spPr>
        <p:txBody>
          <a:bodyPr vert="horz" lIns="91440" tIns="45720" rIns="91440" bIns="45720" rtlCol="0" anchor="ctr"/>
          <a:lstStyle>
            <a:lvl1pPr algn="l">
              <a:defRPr sz="900">
                <a:solidFill>
                  <a:schemeClr val="tx1">
                    <a:tint val="75000"/>
                  </a:schemeClr>
                </a:solidFill>
                <a:latin typeface="Arial" panose="020B0604020202020204" pitchFamily="34" charset="0"/>
              </a:defRPr>
            </a:lvl1pPr>
          </a:lstStyle>
          <a:p>
            <a:pPr>
              <a:defRPr/>
            </a:pPr>
            <a:endParaRPr lang="en-US" altLang="sr-Latn-RS"/>
          </a:p>
        </p:txBody>
      </p:sp>
      <p:sp>
        <p:nvSpPr>
          <p:cNvPr id="6" name="Slide Number Placeholder 5">
            <a:extLst>
              <a:ext uri="{FF2B5EF4-FFF2-40B4-BE49-F238E27FC236}"/>
            </a:extLst>
          </p:cNvPr>
          <p:cNvSpPr>
            <a:spLocks noGrp="1"/>
          </p:cNvSpPr>
          <p:nvPr>
            <p:ph type="sldNum" sz="quarter" idx="4"/>
          </p:nvPr>
        </p:nvSpPr>
        <p:spPr>
          <a:xfrm>
            <a:off x="6445250" y="6042025"/>
            <a:ext cx="512763" cy="365125"/>
          </a:xfrm>
          <a:prstGeom prst="rect">
            <a:avLst/>
          </a:prstGeom>
        </p:spPr>
        <p:txBody>
          <a:bodyPr vert="horz" wrap="square" lIns="91440" tIns="45720" rIns="91440" bIns="45720" numCol="1" anchor="ctr" anchorCtr="0" compatLnSpc="1">
            <a:prstTxWarp prst="textNoShape">
              <a:avLst/>
            </a:prstTxWarp>
          </a:bodyPr>
          <a:lstStyle>
            <a:lvl1pPr algn="r">
              <a:defRPr sz="900" smtClean="0">
                <a:solidFill>
                  <a:schemeClr val="accent1"/>
                </a:solidFill>
                <a:latin typeface="Arial" charset="0"/>
              </a:defRPr>
            </a:lvl1pPr>
          </a:lstStyle>
          <a:p>
            <a:pPr>
              <a:defRPr/>
            </a:pPr>
            <a:fld id="{B18BF0C2-8332-48A6-AC48-0D7E50B17A1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63" r:id="rId1"/>
    <p:sldLayoutId id="2147483850" r:id="rId2"/>
    <p:sldLayoutId id="2147483851" r:id="rId3"/>
    <p:sldLayoutId id="2147483852" r:id="rId4"/>
    <p:sldLayoutId id="2147483853" r:id="rId5"/>
    <p:sldLayoutId id="2147483854" r:id="rId6"/>
    <p:sldLayoutId id="2147483855" r:id="rId7"/>
    <p:sldLayoutId id="2147483856" r:id="rId8"/>
    <p:sldLayoutId id="2147483857" r:id="rId9"/>
    <p:sldLayoutId id="2147483858" r:id="rId10"/>
    <p:sldLayoutId id="2147483864" r:id="rId11"/>
    <p:sldLayoutId id="2147483859" r:id="rId12"/>
    <p:sldLayoutId id="2147483865" r:id="rId13"/>
    <p:sldLayoutId id="2147483860" r:id="rId14"/>
    <p:sldLayoutId id="2147483861" r:id="rId15"/>
    <p:sldLayoutId id="2147483862" r:id="rId16"/>
  </p:sldLayoutIdLst>
  <p:txStyles>
    <p:titleStyle>
      <a:lvl1pPr algn="l" defTabSz="457200" rtl="0" eaLnBrk="0" fontAlgn="base" hangingPunct="0">
        <a:spcBef>
          <a:spcPct val="0"/>
        </a:spcBef>
        <a:spcAft>
          <a:spcPct val="0"/>
        </a:spcAft>
        <a:defRPr sz="3600" kern="1200">
          <a:solidFill>
            <a:schemeClr val="accent1"/>
          </a:solidFill>
          <a:latin typeface="+mj-lt"/>
          <a:ea typeface="+mj-ea"/>
          <a:cs typeface="+mj-cs"/>
        </a:defRPr>
      </a:lvl1pPr>
      <a:lvl2pPr algn="l" defTabSz="457200" rtl="0" eaLnBrk="0" fontAlgn="base" hangingPunct="0">
        <a:spcBef>
          <a:spcPct val="0"/>
        </a:spcBef>
        <a:spcAft>
          <a:spcPct val="0"/>
        </a:spcAft>
        <a:defRPr sz="3600">
          <a:solidFill>
            <a:schemeClr val="accent1"/>
          </a:solidFill>
          <a:latin typeface="Trebuchet MS" panose="020B0603020202020204" pitchFamily="34" charset="0"/>
        </a:defRPr>
      </a:lvl2pPr>
      <a:lvl3pPr algn="l" defTabSz="457200" rtl="0" eaLnBrk="0" fontAlgn="base" hangingPunct="0">
        <a:spcBef>
          <a:spcPct val="0"/>
        </a:spcBef>
        <a:spcAft>
          <a:spcPct val="0"/>
        </a:spcAft>
        <a:defRPr sz="3600">
          <a:solidFill>
            <a:schemeClr val="accent1"/>
          </a:solidFill>
          <a:latin typeface="Trebuchet MS" panose="020B0603020202020204" pitchFamily="34" charset="0"/>
        </a:defRPr>
      </a:lvl3pPr>
      <a:lvl4pPr algn="l" defTabSz="457200" rtl="0" eaLnBrk="0" fontAlgn="base" hangingPunct="0">
        <a:spcBef>
          <a:spcPct val="0"/>
        </a:spcBef>
        <a:spcAft>
          <a:spcPct val="0"/>
        </a:spcAft>
        <a:defRPr sz="3600">
          <a:solidFill>
            <a:schemeClr val="accent1"/>
          </a:solidFill>
          <a:latin typeface="Trebuchet MS" panose="020B0603020202020204" pitchFamily="34" charset="0"/>
        </a:defRPr>
      </a:lvl4pPr>
      <a:lvl5pPr algn="l" defTabSz="457200" rtl="0" eaLnBrk="0" fontAlgn="base" hangingPunct="0">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hrcak.srce.hr/index.php?show=clanak&amp;id_clanak_jezik=315433" TargetMode="External"/><Relationship Id="rId2" Type="http://schemas.openxmlformats.org/officeDocument/2006/relationships/hyperlink" Target="https://hrcak.srce.hr/index.php?show=clanak&amp;id_clanak_jezik=181021"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p:cNvSpPr>
          <p:nvPr>
            <p:ph type="ctrTitle"/>
          </p:nvPr>
        </p:nvSpPr>
        <p:spPr>
          <a:xfrm>
            <a:off x="1130300" y="2405063"/>
            <a:ext cx="5827713" cy="1646237"/>
          </a:xfrm>
        </p:spPr>
        <p:txBody>
          <a:bodyPr/>
          <a:lstStyle/>
          <a:p>
            <a:pPr eaLnBrk="1" hangingPunct="1"/>
            <a:r>
              <a:rPr lang="en" altLang="en-US" sz="3200" smtClean="0"/>
              <a:t>QUANTITATIVE VS. QUALITATIVE RESEARCH</a:t>
            </a:r>
            <a:endParaRPr lang="en-US" altLang="en-US" sz="320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381000" y="1295400"/>
            <a:ext cx="6934200" cy="5203825"/>
          </a:xfrm>
        </p:spPr>
        <p:txBody>
          <a:bodyPr/>
          <a:lstStyle/>
          <a:p>
            <a:r>
              <a:rPr lang="en" altLang="en-US" sz="1500" b="1" smtClean="0"/>
              <a:t>Multivariate methods </a:t>
            </a:r>
            <a:r>
              <a:rPr lang="en" altLang="en-US" sz="1500" smtClean="0"/>
              <a:t>; methods of factor analysis (factor analysis of common factors, analysis of major components, elimination of factors, orthogonal, varimax and oblique rotation of factors); model of discriminant analysis (prerequisites for application, development of discriminant function, direct and stepwise method of discriminant analysis). The emphasis is on the interpretation and validation of results.</a:t>
            </a:r>
          </a:p>
          <a:p>
            <a:r>
              <a:rPr lang="en" altLang="en-US" sz="1500" b="1" smtClean="0"/>
              <a:t>Linear programming </a:t>
            </a:r>
            <a:r>
              <a:rPr lang="en" altLang="en-US" sz="1500" smtClean="0"/>
              <a:t>(geometry of linear programming, simplex method, Charnes Big-M method, duality and economic interpretation, sensitivity analysis, transport and assignment problems, integer linear programming); classical optimization without constraints and with constraints in the form of equations, Lagrange multipliers, and selected methods of numerical optimization; nonlinear programming (Karush-Kuhn-Tucker optimality conditions, convex and quadratic programming). The emphasis is on software to solve illustrative economic and business problems on the computer, with an emphasis on the interpretation of results.</a:t>
            </a:r>
          </a:p>
          <a:p>
            <a:r>
              <a:rPr lang="en" altLang="en-US" sz="1500" b="1" smtClean="0"/>
              <a:t>Time series </a:t>
            </a:r>
            <a:r>
              <a:rPr lang="en" altLang="en-US" sz="1500" smtClean="0"/>
              <a:t>; least squares method (OLS), ARMA, ARIMA, GARCH, MIDAS, vector autoregression, cointegration, structural models, etc.</a:t>
            </a:r>
          </a:p>
          <a:p>
            <a:r>
              <a:rPr lang="en" altLang="en-US" sz="1500" b="1" smtClean="0"/>
              <a:t>Panel analysis </a:t>
            </a:r>
            <a:r>
              <a:rPr lang="en" altLang="en-US" sz="1500" smtClean="0"/>
              <a:t>: panel method, GMM, cointegration panel, etc.</a:t>
            </a:r>
          </a:p>
          <a:p>
            <a:endParaRPr lang="hr-HR" altLang="en-US" sz="1500" smtClean="0"/>
          </a:p>
        </p:txBody>
      </p:sp>
      <p:sp>
        <p:nvSpPr>
          <p:cNvPr id="15363" name="Title 1"/>
          <p:cNvSpPr>
            <a:spLocks noGrp="1"/>
          </p:cNvSpPr>
          <p:nvPr>
            <p:ph type="title"/>
          </p:nvPr>
        </p:nvSpPr>
        <p:spPr>
          <a:xfrm>
            <a:off x="228600" y="533400"/>
            <a:ext cx="6934200" cy="863600"/>
          </a:xfrm>
        </p:spPr>
        <p:txBody>
          <a:bodyPr/>
          <a:lstStyle/>
          <a:p>
            <a:r>
              <a:rPr lang="en" altLang="en-US" sz="2800" smtClean="0"/>
              <a:t>Types of quantitative analyzes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p:cNvSpPr>
          <p:nvPr>
            <p:ph idx="1"/>
          </p:nvPr>
        </p:nvSpPr>
        <p:spPr>
          <a:xfrm>
            <a:off x="0" y="2743200"/>
            <a:ext cx="8839200" cy="3881438"/>
          </a:xfrm>
        </p:spPr>
        <p:txBody>
          <a:bodyPr/>
          <a:lstStyle/>
          <a:p>
            <a:pPr>
              <a:buFont typeface="Wingdings 3" pitchFamily="18" charset="2"/>
              <a:buNone/>
            </a:pPr>
            <a:r>
              <a:rPr lang="en" altLang="en-US" sz="1200" i="1" smtClean="0"/>
              <a:t>lnTOT </a:t>
            </a:r>
            <a:r>
              <a:rPr lang="en" altLang="en-US" sz="1200" i="1" baseline="-25000" smtClean="0"/>
              <a:t>t </a:t>
            </a:r>
            <a:r>
              <a:rPr lang="en" altLang="en-US" sz="1200" i="1" smtClean="0"/>
              <a:t>= α + βT + ε </a:t>
            </a:r>
            <a:r>
              <a:rPr lang="en" altLang="en-US" sz="1200" i="1" baseline="-25000" smtClean="0"/>
              <a:t>t </a:t>
            </a:r>
            <a:r>
              <a:rPr lang="en" altLang="en-US" sz="1200" smtClean="0"/>
              <a:t>(1)</a:t>
            </a:r>
          </a:p>
          <a:p>
            <a:r>
              <a:rPr lang="en" altLang="en-US" sz="1200" smtClean="0"/>
              <a:t>and suggests the existence of a statistically significant positive trend in the movement (growth) of trade conditions of the Republic of Croatia of 1.2% ( </a:t>
            </a:r>
            <a:r>
              <a:rPr lang="en" altLang="en-US" sz="1200" i="1" smtClean="0"/>
              <a:t>β</a:t>
            </a:r>
            <a:r>
              <a:rPr lang="en" altLang="en-US" sz="1200" smtClean="0"/>
              <a:t> </a:t>
            </a:r>
            <a:r>
              <a:rPr lang="en" altLang="en-US" sz="1200" i="1" smtClean="0"/>
              <a:t>parameter </a:t>
            </a:r>
            <a:r>
              <a:rPr lang="en" altLang="en-US" sz="1200" smtClean="0"/>
              <a:t>) per year. However, this regression is marked by the problem of serial correlation (especially visible in the LM test), as well as the problem of heteroskedasticity and relationship stability, so as such it is not useful to us. To correct the residual autocorrelation problem, we will add a lagged dependent variable (one time shift) to equation under (2) so that </a:t>
            </a:r>
            <a:r>
              <a:rPr lang="en" altLang="en-US" sz="1200" i="1" smtClean="0"/>
              <a:t>ρ </a:t>
            </a:r>
            <a:r>
              <a:rPr lang="en" altLang="en-US" sz="1200" smtClean="0"/>
              <a:t>represents the autoregressive parameter.</a:t>
            </a:r>
          </a:p>
          <a:p>
            <a:pPr>
              <a:buFont typeface="Wingdings 3" pitchFamily="18" charset="2"/>
              <a:buNone/>
            </a:pPr>
            <a:r>
              <a:rPr lang="en" altLang="en-US" sz="1200" i="1" smtClean="0"/>
              <a:t>lnTOT </a:t>
            </a:r>
            <a:r>
              <a:rPr lang="en" altLang="en-US" sz="1200" i="1" baseline="-25000" smtClean="0"/>
              <a:t>t </a:t>
            </a:r>
            <a:r>
              <a:rPr lang="en" altLang="en-US" sz="1200" i="1" smtClean="0"/>
              <a:t>= α + βT + ρ (lnTOT </a:t>
            </a:r>
            <a:r>
              <a:rPr lang="en" altLang="en-US" sz="1200" i="1" baseline="-25000" smtClean="0"/>
              <a:t>t-1 </a:t>
            </a:r>
            <a:r>
              <a:rPr lang="en" altLang="en-US" sz="1200" i="1" smtClean="0"/>
              <a:t>) + ε </a:t>
            </a:r>
            <a:r>
              <a:rPr lang="en" altLang="en-US" sz="1200" i="1" baseline="-25000" smtClean="0"/>
              <a:t>t</a:t>
            </a:r>
            <a:r>
              <a:rPr lang="en" altLang="en-US" sz="1200" smtClean="0"/>
              <a:t>                                                                                                   </a:t>
            </a:r>
            <a:r>
              <a:rPr lang="en" altLang="en-US" sz="1200" i="1" baseline="-25000" smtClean="0"/>
              <a:t> </a:t>
            </a:r>
            <a:endParaRPr lang="hr-HR" altLang="en-US" sz="1200" smtClean="0"/>
          </a:p>
          <a:p>
            <a:r>
              <a:rPr lang="en" altLang="en-US" sz="1200" smtClean="0"/>
              <a:t>The regression results show that the inclusion of the lagged variable reduced the trend coefficient, however, all parameters remained statistically significant. The regression under (2) also suggests a positive trend of approximately 0.8% per year, however, the long-term parameter given as </a:t>
            </a:r>
            <a:r>
              <a:rPr lang="en" altLang="en-US" sz="1200" i="1" smtClean="0"/>
              <a:t>β / (1 - ρ) </a:t>
            </a:r>
            <a:r>
              <a:rPr lang="en" altLang="en-US" sz="1200" smtClean="0"/>
              <a:t>shows a statistically significant positive trend growth of 1.4% per year. LM and ARCH tests do not show an autocorrelation problem. The regression is therefore adequately set up so as not to indicate any problem of deviation normality and relation stability (recursive deviations, CUSUM test and CUSUM square test), although it shows a small heteroskedasticity problem (as we observe time series, this problem is negligible).</a:t>
            </a:r>
          </a:p>
          <a:p>
            <a:pPr>
              <a:buFont typeface="Wingdings 3" pitchFamily="18" charset="2"/>
              <a:buNone/>
            </a:pPr>
            <a:r>
              <a:rPr lang="en" altLang="en-US" sz="1200" smtClean="0"/>
              <a:t>Estimates are based on seasonally adjusted and logarithmic quarterly data, so if we want to get annual data, we have to multiply quarterly results by 4, and again by 100 to get a percentage. The parameter </a:t>
            </a:r>
            <a:r>
              <a:rPr lang="en" altLang="en-US" sz="1200" i="1" smtClean="0"/>
              <a:t>ε </a:t>
            </a:r>
            <a:r>
              <a:rPr lang="en" altLang="en-US" sz="1200" i="1" baseline="-25000" smtClean="0"/>
              <a:t>t </a:t>
            </a:r>
            <a:r>
              <a:rPr lang="en" altLang="en-US" sz="1200" smtClean="0"/>
              <a:t>represents random deviations in regression (we will use the same notation in the continuation of the paper).</a:t>
            </a:r>
          </a:p>
          <a:p>
            <a:endParaRPr lang="hr-HR" altLang="en-US" sz="1200" smtClean="0"/>
          </a:p>
        </p:txBody>
      </p:sp>
      <p:graphicFrame>
        <p:nvGraphicFramePr>
          <p:cNvPr id="4" name="Table 3">
            <a:extLst>
              <a:ext uri="{FF2B5EF4-FFF2-40B4-BE49-F238E27FC236}"/>
            </a:extLst>
          </p:cNvPr>
          <p:cNvGraphicFramePr>
            <a:graphicFrameLocks noGrp="1"/>
          </p:cNvGraphicFramePr>
          <p:nvPr/>
        </p:nvGraphicFramePr>
        <p:xfrm>
          <a:off x="838200" y="533400"/>
          <a:ext cx="5799138" cy="1843092"/>
        </p:xfrm>
        <a:graphic>
          <a:graphicData uri="http://schemas.openxmlformats.org/drawingml/2006/table">
            <a:tbl>
              <a:tblPr/>
              <a:tblGrid>
                <a:gridCol w="1933575">
                  <a:extLst>
                    <a:ext uri="{9D8B030D-6E8A-4147-A177-3AD203B41FA5}"/>
                  </a:extLst>
                </a:gridCol>
                <a:gridCol w="1931988">
                  <a:extLst>
                    <a:ext uri="{9D8B030D-6E8A-4147-A177-3AD203B41FA5}"/>
                  </a:extLst>
                </a:gridCol>
                <a:gridCol w="1933575">
                  <a:extLst>
                    <a:ext uri="{9D8B030D-6E8A-4147-A177-3AD203B41FA5}"/>
                  </a:extLst>
                </a:gridCol>
              </a:tblGrid>
              <a:tr h="204788">
                <a:tc rowSpan="2">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 sz="1100" b="1" i="0" u="none" strike="noStrike" cap="none" normalizeH="0" baseline="0">
                          <a:ln>
                            <a:noFill/>
                          </a:ln>
                          <a:solidFill>
                            <a:srgbClr val="FFFFFF"/>
                          </a:solidFill>
                          <a:effectLst/>
                          <a:latin typeface="Times New Roman" pitchFamily="18" charset="0"/>
                          <a:cs typeface="Times New Roman" pitchFamily="18" charset="0"/>
                        </a:rPr>
                        <a:t>Independent variables</a:t>
                      </a:r>
                      <a:endParaRPr kumimoji="0" lang="hr-HR" sz="1200" b="0"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4BACC6"/>
                      </a:solidFill>
                      <a:prstDash val="solid"/>
                      <a:round/>
                      <a:headEnd type="none" w="med" len="med"/>
                      <a:tailEnd type="none" w="med" len="med"/>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4BACC6"/>
                    </a:solidFill>
                  </a:tcPr>
                </a:tc>
                <a:tc grid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 sz="1100" b="1" i="0" u="none" strike="noStrike" cap="none" normalizeH="0" baseline="0">
                          <a:ln>
                            <a:noFill/>
                          </a:ln>
                          <a:solidFill>
                            <a:srgbClr val="FFFFFF"/>
                          </a:solidFill>
                          <a:effectLst/>
                          <a:latin typeface="Times New Roman" pitchFamily="18" charset="0"/>
                          <a:cs typeface="Times New Roman" pitchFamily="18" charset="0"/>
                        </a:rPr>
                        <a:t>Regression: dependent variable lnTOT</a:t>
                      </a:r>
                      <a:endParaRPr kumimoji="0" lang="hr-HR" sz="1200" b="0"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horzOverflow="overflow">
                    <a:lnL>
                      <a:noFill/>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4BACC6"/>
                    </a:solidFill>
                  </a:tcPr>
                </a:tc>
                <a:tc hMerge="1">
                  <a:txBody>
                    <a:bodyPr/>
                    <a:lstStyle/>
                    <a:p>
                      <a:endParaRPr lang="hr-HR"/>
                    </a:p>
                  </a:txBody>
                  <a:tcPr/>
                </a:tc>
                <a:extLst>
                  <a:ext uri="{0D108BD9-81ED-4DB2-BD59-A6C34878D82A}"/>
                </a:extLst>
              </a:tr>
              <a:tr h="204788">
                <a:tc vMerge="1">
                  <a:txBody>
                    <a:bodyPr/>
                    <a:lstStyle/>
                    <a:p>
                      <a:endParaRPr lang="hr-HR"/>
                    </a:p>
                  </a:txBody>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 sz="1100" b="1" i="1" u="none" strike="noStrike" cap="none" normalizeH="0" baseline="0">
                          <a:ln>
                            <a:noFill/>
                          </a:ln>
                          <a:solidFill>
                            <a:schemeClr val="tx1"/>
                          </a:solidFill>
                          <a:effectLst/>
                          <a:latin typeface="Times New Roman" pitchFamily="18" charset="0"/>
                          <a:cs typeface="Times New Roman" pitchFamily="18" charset="0"/>
                        </a:rPr>
                        <a:t>1</a:t>
                      </a:r>
                      <a:endParaRPr kumimoji="0" lang="hr-HR" sz="1200" b="0"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horzOverflow="overflow">
                    <a:lnL>
                      <a:noFill/>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 sz="1100" b="1" i="1" u="none" strike="noStrike" cap="none" normalizeH="0" baseline="0">
                          <a:ln>
                            <a:noFill/>
                          </a:ln>
                          <a:solidFill>
                            <a:schemeClr val="tx1"/>
                          </a:solidFill>
                          <a:effectLst/>
                          <a:latin typeface="Times New Roman" pitchFamily="18" charset="0"/>
                          <a:cs typeface="Times New Roman" pitchFamily="18" charset="0"/>
                        </a:rPr>
                        <a:t>2</a:t>
                      </a:r>
                      <a:endParaRPr kumimoji="0" lang="hr-HR" sz="1200" b="0"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horzOverflow="overflow">
                    <a:lnL>
                      <a:noFill/>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extLst>
                  <a:ext uri="{0D108BD9-81ED-4DB2-BD59-A6C34878D82A}"/>
                </a:extLst>
              </a:tr>
              <a:tr h="20478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 sz="1100" b="1" i="0" u="none" strike="noStrike" cap="none" normalizeH="0" baseline="0">
                          <a:ln>
                            <a:noFill/>
                          </a:ln>
                          <a:solidFill>
                            <a:schemeClr val="tx1"/>
                          </a:solidFill>
                          <a:effectLst/>
                          <a:latin typeface="Times New Roman" pitchFamily="18" charset="0"/>
                          <a:cs typeface="Times New Roman" pitchFamily="18" charset="0"/>
                        </a:rPr>
                        <a:t>α</a:t>
                      </a:r>
                      <a:endParaRPr kumimoji="0" lang="hr-HR" sz="1200" b="0"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4BACC6"/>
                      </a:solidFill>
                      <a:prstDash val="solid"/>
                      <a:round/>
                      <a:headEnd type="none" w="med" len="med"/>
                      <a:tailEnd type="none" w="med" len="med"/>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 sz="1100" b="0" i="0" u="none" strike="noStrike" cap="none" normalizeH="0" baseline="0">
                          <a:ln>
                            <a:noFill/>
                          </a:ln>
                          <a:solidFill>
                            <a:schemeClr val="tx1"/>
                          </a:solidFill>
                          <a:effectLst/>
                          <a:latin typeface="Times New Roman" pitchFamily="18" charset="0"/>
                          <a:cs typeface="Times New Roman" pitchFamily="18" charset="0"/>
                        </a:rPr>
                        <a:t>- 0.046 ***</a:t>
                      </a:r>
                      <a:endParaRPr kumimoji="0" lang="hr-HR" sz="1200" b="0"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horzOverflow="overflow">
                    <a:lnL>
                      <a:noFill/>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 sz="1100" b="0" i="0" u="none" strike="noStrike" cap="none" normalizeH="0" baseline="0">
                          <a:ln>
                            <a:noFill/>
                          </a:ln>
                          <a:solidFill>
                            <a:schemeClr val="tx1"/>
                          </a:solidFill>
                          <a:effectLst/>
                          <a:latin typeface="Times New Roman" pitchFamily="18" charset="0"/>
                          <a:cs typeface="Times New Roman" pitchFamily="18" charset="0"/>
                        </a:rPr>
                        <a:t>- 0.024 ***</a:t>
                      </a:r>
                      <a:endParaRPr kumimoji="0" lang="hr-HR" sz="1200" b="0"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horzOverflow="overflow">
                    <a:lnL>
                      <a:noFill/>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extLst>
                  <a:ext uri="{0D108BD9-81ED-4DB2-BD59-A6C34878D82A}"/>
                </a:extLst>
              </a:tr>
              <a:tr h="20478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 sz="1100" b="1" i="0" u="none" strike="noStrike" cap="none" normalizeH="0" baseline="0">
                          <a:ln>
                            <a:noFill/>
                          </a:ln>
                          <a:solidFill>
                            <a:schemeClr val="tx1"/>
                          </a:solidFill>
                          <a:effectLst/>
                          <a:latin typeface="Times New Roman" pitchFamily="18" charset="0"/>
                          <a:cs typeface="Times New Roman" pitchFamily="18" charset="0"/>
                        </a:rPr>
                        <a:t>β</a:t>
                      </a:r>
                      <a:endParaRPr kumimoji="0" lang="hr-HR" sz="1200" b="0"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4BACC6"/>
                      </a:solidFill>
                      <a:prstDash val="solid"/>
                      <a:round/>
                      <a:headEnd type="none" w="med" len="med"/>
                      <a:tailEnd type="none" w="med" len="med"/>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 sz="1100" b="0" i="0" u="none" strike="noStrike" cap="none" normalizeH="0" baseline="0">
                          <a:ln>
                            <a:noFill/>
                          </a:ln>
                          <a:solidFill>
                            <a:schemeClr val="tx1"/>
                          </a:solidFill>
                          <a:effectLst/>
                          <a:latin typeface="Times New Roman" pitchFamily="18" charset="0"/>
                          <a:cs typeface="Times New Roman" pitchFamily="18" charset="0"/>
                        </a:rPr>
                        <a:t>0.003 ***</a:t>
                      </a:r>
                      <a:endParaRPr kumimoji="0" lang="hr-HR" sz="1200" b="0"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horzOverflow="overflow">
                    <a:lnL>
                      <a:noFill/>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 sz="1100" b="0" i="0" u="none" strike="noStrike" cap="none" normalizeH="0" baseline="0">
                          <a:ln>
                            <a:noFill/>
                          </a:ln>
                          <a:solidFill>
                            <a:schemeClr val="tx1"/>
                          </a:solidFill>
                          <a:effectLst/>
                          <a:latin typeface="Times New Roman" pitchFamily="18" charset="0"/>
                          <a:cs typeface="Times New Roman" pitchFamily="18" charset="0"/>
                        </a:rPr>
                        <a:t>0.002 ***</a:t>
                      </a:r>
                      <a:endParaRPr kumimoji="0" lang="hr-HR" sz="1200" b="0"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horzOverflow="overflow">
                    <a:lnL>
                      <a:noFill/>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extLst>
                  <a:ext uri="{0D108BD9-81ED-4DB2-BD59-A6C34878D82A}"/>
                </a:extLst>
              </a:tr>
              <a:tr h="20478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 sz="1100" b="1" i="0" u="none" strike="noStrike" cap="none" normalizeH="0" baseline="0">
                          <a:ln>
                            <a:noFill/>
                          </a:ln>
                          <a:solidFill>
                            <a:schemeClr val="tx1"/>
                          </a:solidFill>
                          <a:effectLst/>
                          <a:latin typeface="Times New Roman" pitchFamily="18" charset="0"/>
                          <a:cs typeface="Times New Roman" pitchFamily="18" charset="0"/>
                        </a:rPr>
                        <a:t>ρ</a:t>
                      </a:r>
                      <a:endParaRPr kumimoji="0" lang="hr-HR" sz="1200" b="0"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4BACC6"/>
                      </a:solidFill>
                      <a:prstDash val="solid"/>
                      <a:round/>
                      <a:headEnd type="none" w="med" len="med"/>
                      <a:tailEnd type="none" w="med" len="med"/>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 sz="1100" b="0" i="0" u="none" strike="noStrike" cap="none" normalizeH="0" baseline="0">
                          <a:ln>
                            <a:noFill/>
                          </a:ln>
                          <a:solidFill>
                            <a:schemeClr val="tx1"/>
                          </a:solidFill>
                          <a:effectLst/>
                          <a:latin typeface="Times New Roman" pitchFamily="18" charset="0"/>
                          <a:cs typeface="Times New Roman" pitchFamily="18" charset="0"/>
                        </a:rPr>
                        <a:t>/</a:t>
                      </a:r>
                      <a:endParaRPr kumimoji="0" lang="hr-HR" sz="1200" b="0"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horzOverflow="overflow">
                    <a:lnL>
                      <a:noFill/>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 sz="1100" b="0" i="0" u="none" strike="noStrike" cap="none" normalizeH="0" baseline="0">
                          <a:ln>
                            <a:noFill/>
                          </a:ln>
                          <a:solidFill>
                            <a:schemeClr val="tx1"/>
                          </a:solidFill>
                          <a:effectLst/>
                          <a:latin typeface="Times New Roman" pitchFamily="18" charset="0"/>
                          <a:cs typeface="Times New Roman" pitchFamily="18" charset="0"/>
                        </a:rPr>
                        <a:t>0.447 ***</a:t>
                      </a:r>
                      <a:endParaRPr kumimoji="0" lang="hr-HR" sz="1200" b="0"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horzOverflow="overflow">
                    <a:lnL>
                      <a:noFill/>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extLst>
                  <a:ext uri="{0D108BD9-81ED-4DB2-BD59-A6C34878D82A}"/>
                </a:extLst>
              </a:tr>
              <a:tr h="20478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 sz="1100" b="1" i="0" u="none" strike="noStrike" cap="none" normalizeH="0" baseline="0">
                          <a:ln>
                            <a:noFill/>
                          </a:ln>
                          <a:solidFill>
                            <a:schemeClr val="tx1"/>
                          </a:solidFill>
                          <a:effectLst/>
                          <a:latin typeface="Times New Roman" pitchFamily="18" charset="0"/>
                          <a:cs typeface="Times New Roman" pitchFamily="18" charset="0"/>
                        </a:rPr>
                        <a:t>β / (1 - ρ)</a:t>
                      </a:r>
                      <a:endParaRPr kumimoji="0" lang="hr-HR" sz="1200" b="0"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4BACC6"/>
                      </a:solidFill>
                      <a:prstDash val="solid"/>
                      <a:round/>
                      <a:headEnd type="none" w="med" len="med"/>
                      <a:tailEnd type="none" w="med" len="med"/>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 sz="1100" b="0" i="0" u="none" strike="noStrike" cap="none" normalizeH="0" baseline="0">
                          <a:ln>
                            <a:noFill/>
                          </a:ln>
                          <a:solidFill>
                            <a:schemeClr val="tx1"/>
                          </a:solidFill>
                          <a:effectLst/>
                          <a:latin typeface="Times New Roman" pitchFamily="18" charset="0"/>
                          <a:cs typeface="Times New Roman" pitchFamily="18" charset="0"/>
                        </a:rPr>
                        <a:t>/</a:t>
                      </a:r>
                      <a:endParaRPr kumimoji="0" lang="hr-HR" sz="1200" b="0"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horzOverflow="overflow">
                    <a:lnL>
                      <a:noFill/>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 sz="1100" b="0" i="0" u="none" strike="noStrike" cap="none" normalizeH="0" baseline="0">
                          <a:ln>
                            <a:noFill/>
                          </a:ln>
                          <a:solidFill>
                            <a:schemeClr val="tx1"/>
                          </a:solidFill>
                          <a:effectLst/>
                          <a:latin typeface="Times New Roman" pitchFamily="18" charset="0"/>
                          <a:cs typeface="Times New Roman" pitchFamily="18" charset="0"/>
                        </a:rPr>
                        <a:t>0.004 ***</a:t>
                      </a:r>
                      <a:endParaRPr kumimoji="0" lang="hr-HR" sz="1200" b="0"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horzOverflow="overflow">
                    <a:lnL>
                      <a:noFill/>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extLst>
                  <a:ext uri="{0D108BD9-81ED-4DB2-BD59-A6C34878D82A}"/>
                </a:extLst>
              </a:tr>
              <a:tr h="20478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 sz="1100" b="1" i="0" u="none" strike="noStrike" cap="none" normalizeH="0" baseline="0">
                          <a:ln>
                            <a:noFill/>
                          </a:ln>
                          <a:solidFill>
                            <a:schemeClr val="tx1"/>
                          </a:solidFill>
                          <a:effectLst/>
                          <a:latin typeface="Times New Roman" pitchFamily="18" charset="0"/>
                          <a:cs typeface="Times New Roman" pitchFamily="18" charset="0"/>
                        </a:rPr>
                        <a:t>Corrected R </a:t>
                      </a:r>
                      <a:r>
                        <a:rPr kumimoji="0" lang="en" sz="1100" b="1" i="0" u="none" strike="noStrike" cap="none" normalizeH="0" baseline="30000">
                          <a:ln>
                            <a:noFill/>
                          </a:ln>
                          <a:solidFill>
                            <a:schemeClr val="tx1"/>
                          </a:solidFill>
                          <a:effectLst/>
                          <a:latin typeface="Times New Roman" pitchFamily="18" charset="0"/>
                          <a:cs typeface="Times New Roman" pitchFamily="18" charset="0"/>
                        </a:rPr>
                        <a:t>2</a:t>
                      </a:r>
                      <a:endParaRPr kumimoji="0" lang="hr-HR" sz="1200" b="0"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4BACC6"/>
                      </a:solidFill>
                      <a:prstDash val="solid"/>
                      <a:round/>
                      <a:headEnd type="none" w="med" len="med"/>
                      <a:tailEnd type="none" w="med" len="med"/>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 sz="1100" b="0" i="0" u="none" strike="noStrike" cap="none" normalizeH="0" baseline="0">
                          <a:ln>
                            <a:noFill/>
                          </a:ln>
                          <a:solidFill>
                            <a:schemeClr val="tx1"/>
                          </a:solidFill>
                          <a:effectLst/>
                          <a:latin typeface="Times New Roman" pitchFamily="18" charset="0"/>
                          <a:cs typeface="Times New Roman" pitchFamily="18" charset="0"/>
                        </a:rPr>
                        <a:t>0.910</a:t>
                      </a:r>
                      <a:endParaRPr kumimoji="0" lang="hr-HR" sz="1200" b="0"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horzOverflow="overflow">
                    <a:lnL>
                      <a:noFill/>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 sz="1100" b="0" i="0" u="none" strike="noStrike" cap="none" normalizeH="0" baseline="0">
                          <a:ln>
                            <a:noFill/>
                          </a:ln>
                          <a:solidFill>
                            <a:schemeClr val="tx1"/>
                          </a:solidFill>
                          <a:effectLst/>
                          <a:latin typeface="Times New Roman" pitchFamily="18" charset="0"/>
                          <a:cs typeface="Times New Roman" pitchFamily="18" charset="0"/>
                        </a:rPr>
                        <a:t>0.921</a:t>
                      </a:r>
                      <a:endParaRPr kumimoji="0" lang="hr-HR" sz="1200" b="0"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horzOverflow="overflow">
                    <a:lnL>
                      <a:noFill/>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extLst>
                  <a:ext uri="{0D108BD9-81ED-4DB2-BD59-A6C34878D82A}"/>
                </a:extLst>
              </a:tr>
              <a:tr h="20478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 sz="1100" b="1" i="0" u="none" strike="noStrike" cap="none" normalizeH="0" baseline="0">
                          <a:ln>
                            <a:noFill/>
                          </a:ln>
                          <a:solidFill>
                            <a:schemeClr val="tx1"/>
                          </a:solidFill>
                          <a:effectLst/>
                          <a:latin typeface="Times New Roman" pitchFamily="18" charset="0"/>
                          <a:cs typeface="Times New Roman" pitchFamily="18" charset="0"/>
                        </a:rPr>
                        <a:t>LM (χ </a:t>
                      </a:r>
                      <a:r>
                        <a:rPr kumimoji="0" lang="en" sz="1100" b="1" i="0" u="none" strike="noStrike" cap="none" normalizeH="0" baseline="30000">
                          <a:ln>
                            <a:noFill/>
                          </a:ln>
                          <a:solidFill>
                            <a:schemeClr val="tx1"/>
                          </a:solidFill>
                          <a:effectLst/>
                          <a:latin typeface="Times New Roman" pitchFamily="18" charset="0"/>
                          <a:cs typeface="Times New Roman" pitchFamily="18" charset="0"/>
                        </a:rPr>
                        <a:t>2 </a:t>
                      </a:r>
                      <a:r>
                        <a:rPr kumimoji="0" lang="en" sz="1100" b="1" i="0" u="none" strike="noStrike" cap="none" normalizeH="0" baseline="0">
                          <a:ln>
                            <a:noFill/>
                          </a:ln>
                          <a:solidFill>
                            <a:schemeClr val="tx1"/>
                          </a:solidFill>
                          <a:effectLst/>
                          <a:latin typeface="Times New Roman" pitchFamily="18" charset="0"/>
                          <a:cs typeface="Times New Roman" pitchFamily="18" charset="0"/>
                        </a:rPr>
                        <a:t>) test (4)</a:t>
                      </a:r>
                      <a:endParaRPr kumimoji="0" lang="hr-HR" sz="1200" b="0"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4BACC6"/>
                      </a:solidFill>
                      <a:prstDash val="solid"/>
                      <a:round/>
                      <a:headEnd type="none" w="med" len="med"/>
                      <a:tailEnd type="none" w="med" len="med"/>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 sz="1100" b="0" i="0" u="none" strike="noStrike" cap="none" normalizeH="0" baseline="0">
                          <a:ln>
                            <a:noFill/>
                          </a:ln>
                          <a:solidFill>
                            <a:schemeClr val="tx1"/>
                          </a:solidFill>
                          <a:effectLst/>
                          <a:latin typeface="Times New Roman" pitchFamily="18" charset="0"/>
                          <a:cs typeface="Times New Roman" pitchFamily="18" charset="0"/>
                        </a:rPr>
                        <a:t>p-value = 0.030</a:t>
                      </a:r>
                      <a:endParaRPr kumimoji="0" lang="hr-HR" sz="1200" b="0"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horzOverflow="overflow">
                    <a:lnL>
                      <a:noFill/>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 sz="1100" b="0" i="0" u="none" strike="noStrike" cap="none" normalizeH="0" baseline="0">
                          <a:ln>
                            <a:noFill/>
                          </a:ln>
                          <a:solidFill>
                            <a:schemeClr val="tx1"/>
                          </a:solidFill>
                          <a:effectLst/>
                          <a:latin typeface="Times New Roman" pitchFamily="18" charset="0"/>
                          <a:cs typeface="Times New Roman" pitchFamily="18" charset="0"/>
                        </a:rPr>
                        <a:t>p-value = 0.795</a:t>
                      </a:r>
                      <a:endParaRPr kumimoji="0" lang="hr-HR" sz="1200" b="0"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horzOverflow="overflow">
                    <a:lnL>
                      <a:noFill/>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extLst>
                  <a:ext uri="{0D108BD9-81ED-4DB2-BD59-A6C34878D82A}"/>
                </a:extLst>
              </a:tr>
              <a:tr h="20478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 sz="1100" b="1" i="0" u="none" strike="noStrike" cap="none" normalizeH="0" baseline="0">
                          <a:ln>
                            <a:noFill/>
                          </a:ln>
                          <a:solidFill>
                            <a:schemeClr val="tx1"/>
                          </a:solidFill>
                          <a:effectLst/>
                          <a:latin typeface="Times New Roman" pitchFamily="18" charset="0"/>
                          <a:cs typeface="Times New Roman" pitchFamily="18" charset="0"/>
                        </a:rPr>
                        <a:t>ARCH (χ </a:t>
                      </a:r>
                      <a:r>
                        <a:rPr kumimoji="0" lang="en" sz="1100" b="1" i="0" u="none" strike="noStrike" cap="none" normalizeH="0" baseline="30000">
                          <a:ln>
                            <a:noFill/>
                          </a:ln>
                          <a:solidFill>
                            <a:schemeClr val="tx1"/>
                          </a:solidFill>
                          <a:effectLst/>
                          <a:latin typeface="Times New Roman" pitchFamily="18" charset="0"/>
                          <a:cs typeface="Times New Roman" pitchFamily="18" charset="0"/>
                        </a:rPr>
                        <a:t>2 </a:t>
                      </a:r>
                      <a:r>
                        <a:rPr kumimoji="0" lang="en" sz="1100" b="1" i="0" u="none" strike="noStrike" cap="none" normalizeH="0" baseline="0">
                          <a:ln>
                            <a:noFill/>
                          </a:ln>
                          <a:solidFill>
                            <a:schemeClr val="tx1"/>
                          </a:solidFill>
                          <a:effectLst/>
                          <a:latin typeface="Times New Roman" pitchFamily="18" charset="0"/>
                          <a:cs typeface="Times New Roman" pitchFamily="18" charset="0"/>
                        </a:rPr>
                        <a:t>) test (4)</a:t>
                      </a:r>
                      <a:endParaRPr kumimoji="0" lang="hr-HR" sz="1200" b="0"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4BACC6"/>
                      </a:solidFill>
                      <a:prstDash val="solid"/>
                      <a:round/>
                      <a:headEnd type="none" w="med" len="med"/>
                      <a:tailEnd type="none" w="med" len="med"/>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 sz="1100" b="0" i="0" u="none" strike="noStrike" cap="none" normalizeH="0" baseline="0">
                          <a:ln>
                            <a:noFill/>
                          </a:ln>
                          <a:solidFill>
                            <a:schemeClr val="tx1"/>
                          </a:solidFill>
                          <a:effectLst/>
                          <a:latin typeface="Times New Roman" pitchFamily="18" charset="0"/>
                          <a:cs typeface="Times New Roman" pitchFamily="18" charset="0"/>
                        </a:rPr>
                        <a:t>p-value = 0.558</a:t>
                      </a:r>
                      <a:endParaRPr kumimoji="0" lang="hr-HR" sz="1200" b="0"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horzOverflow="overflow">
                    <a:lnL>
                      <a:noFill/>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 sz="1100" b="0" i="0" u="none" strike="noStrike" cap="none" normalizeH="0" baseline="0">
                          <a:ln>
                            <a:noFill/>
                          </a:ln>
                          <a:solidFill>
                            <a:schemeClr val="tx1"/>
                          </a:solidFill>
                          <a:effectLst/>
                          <a:latin typeface="Times New Roman" pitchFamily="18" charset="0"/>
                          <a:cs typeface="Times New Roman" pitchFamily="18" charset="0"/>
                        </a:rPr>
                        <a:t>p-value = 0.275</a:t>
                      </a:r>
                      <a:endParaRPr kumimoji="0" lang="hr-HR" sz="1200" b="0" i="0" u="none" strike="noStrike" cap="none" normalizeH="0" baseline="0">
                        <a:ln>
                          <a:noFill/>
                        </a:ln>
                        <a:solidFill>
                          <a:schemeClr val="tx1"/>
                        </a:solidFill>
                        <a:effectLst/>
                        <a:latin typeface="Times New Roman" pitchFamily="18" charset="0"/>
                        <a:cs typeface="Times New Roman" pitchFamily="18" charset="0"/>
                      </a:endParaRPr>
                    </a:p>
                  </a:txBody>
                  <a:tcPr marL="68580" marR="68580" marT="0" marB="0" horzOverflow="overflow">
                    <a:lnL>
                      <a:noFill/>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extLst>
                  <a:ext uri="{0D108BD9-81ED-4DB2-BD59-A6C34878D82A}"/>
                </a:extLst>
              </a:tr>
            </a:tbl>
          </a:graphicData>
        </a:graphic>
      </p:graphicFrame>
      <p:sp>
        <p:nvSpPr>
          <p:cNvPr id="16425" name="Rectangle 1"/>
          <p:cNvSpPr>
            <a:spLocks noChangeArrowheads="1"/>
          </p:cNvSpPr>
          <p:nvPr/>
        </p:nvSpPr>
        <p:spPr bwMode="auto">
          <a:xfrm>
            <a:off x="769938" y="114300"/>
            <a:ext cx="5857875" cy="338138"/>
          </a:xfrm>
          <a:prstGeom prst="rect">
            <a:avLst/>
          </a:prstGeom>
          <a:noFill/>
          <a:ln w="9525">
            <a:noFill/>
            <a:miter lim="800000"/>
            <a:headEnd/>
            <a:tailEnd/>
          </a:ln>
        </p:spPr>
        <p:txBody>
          <a:bodyPr wrap="none" anchor="ctr">
            <a:spAutoFit/>
          </a:bodyPr>
          <a:lstStyle/>
          <a:p>
            <a:pPr algn="ctr"/>
            <a:r>
              <a:rPr lang="en" altLang="en-US" sz="1600" b="1">
                <a:solidFill>
                  <a:srgbClr val="FF0000"/>
                </a:solidFill>
                <a:cs typeface="Times New Roman" pitchFamily="18" charset="0"/>
              </a:rPr>
              <a:t>Example </a:t>
            </a:r>
            <a:r>
              <a:rPr lang="en" altLang="en-US" sz="1100" b="1">
                <a:cs typeface="Times New Roman" pitchFamily="18" charset="0"/>
              </a:rPr>
              <a:t>Table. </a:t>
            </a:r>
            <a:r>
              <a:rPr lang="en" altLang="en-US" sz="1100">
                <a:cs typeface="Times New Roman" pitchFamily="18" charset="0"/>
              </a:rPr>
              <a:t>Testing the importance of trend components in variable commodity exchange conditions</a:t>
            </a:r>
            <a:endParaRPr lang="hr-HR" altLang="en-US"/>
          </a:p>
        </p:txBody>
      </p:sp>
      <p:sp>
        <p:nvSpPr>
          <p:cNvPr id="16426" name="Rectangle 2"/>
          <p:cNvSpPr>
            <a:spLocks noChangeArrowheads="1"/>
          </p:cNvSpPr>
          <p:nvPr/>
        </p:nvSpPr>
        <p:spPr bwMode="auto">
          <a:xfrm>
            <a:off x="1066800" y="2382838"/>
            <a:ext cx="6324600" cy="415925"/>
          </a:xfrm>
          <a:prstGeom prst="rect">
            <a:avLst/>
          </a:prstGeom>
          <a:noFill/>
          <a:ln w="9525">
            <a:noFill/>
            <a:miter lim="800000"/>
            <a:headEnd/>
            <a:tailEnd/>
          </a:ln>
        </p:spPr>
        <p:txBody>
          <a:bodyPr anchor="ctr">
            <a:spAutoFit/>
          </a:bodyPr>
          <a:lstStyle/>
          <a:p>
            <a:pPr indent="449263" algn="just"/>
            <a:r>
              <a:rPr lang="en" altLang="en-US" sz="1000" i="1">
                <a:cs typeface="Times New Roman" pitchFamily="18" charset="0"/>
              </a:rPr>
              <a:t>***, **, * represent 1%, 5% and 10% significance levels</a:t>
            </a:r>
            <a:endParaRPr lang="hr-HR" altLang="en-US" sz="600"/>
          </a:p>
          <a:p>
            <a:pPr indent="449263" algn="just"/>
            <a:r>
              <a:rPr lang="en" altLang="en-US" sz="1100">
                <a:cs typeface="Times New Roman" pitchFamily="18" charset="0"/>
              </a:rPr>
              <a:t>Source: Author's calculation.</a:t>
            </a:r>
            <a:endParaRPr lang="hr-HR"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p:cNvSpPr>
          <p:nvPr>
            <p:ph type="title"/>
          </p:nvPr>
        </p:nvSpPr>
        <p:spPr>
          <a:xfrm>
            <a:off x="228600" y="685800"/>
            <a:ext cx="7086600" cy="1244600"/>
          </a:xfrm>
        </p:spPr>
        <p:txBody>
          <a:bodyPr/>
          <a:lstStyle/>
          <a:p>
            <a:pPr eaLnBrk="1" hangingPunct="1"/>
            <a:r>
              <a:rPr lang="en" altLang="en-US" sz="2800" smtClean="0"/>
              <a:t>Qualitative vs. quantitative research</a:t>
            </a:r>
            <a:endParaRPr lang="en-US" altLang="en-US" sz="2800" smtClean="0"/>
          </a:p>
        </p:txBody>
      </p:sp>
      <p:graphicFrame>
        <p:nvGraphicFramePr>
          <p:cNvPr id="11401" name="Group 137"/>
          <p:cNvGraphicFramePr>
            <a:graphicFrameLocks noGrp="1"/>
          </p:cNvGraphicFramePr>
          <p:nvPr/>
        </p:nvGraphicFramePr>
        <p:xfrm>
          <a:off x="457200" y="1752600"/>
          <a:ext cx="6926263" cy="4567240"/>
        </p:xfrm>
        <a:graphic>
          <a:graphicData uri="http://schemas.openxmlformats.org/drawingml/2006/table">
            <a:tbl>
              <a:tblPr/>
              <a:tblGrid>
                <a:gridCol w="2549525"/>
                <a:gridCol w="1404938"/>
                <a:gridCol w="2971800"/>
              </a:tblGrid>
              <a:tr h="5572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 altLang="en-US" sz="11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Qualitative research</a:t>
                      </a:r>
                      <a:endParaRPr kumimoji="0" lang="hr-HR" altLang="en-US"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 altLang="en-US" sz="11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Research aspect</a:t>
                      </a:r>
                      <a:endParaRPr kumimoji="0" lang="hr-HR" altLang="en-US"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 altLang="en-US" sz="11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Quantitative research</a:t>
                      </a:r>
                      <a:endParaRPr kumimoji="0" lang="hr-HR" altLang="en-US"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969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1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Discover ideas</a:t>
                      </a:r>
                      <a:endParaRPr kumimoji="0" lang="en-US" altLang="en-US"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 altLang="en-US" sz="11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It is used in exploratory research with general research objectives</a:t>
                      </a:r>
                      <a:endParaRPr kumimoji="0" lang="hr-HR" altLang="en-US"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1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Common purpose</a:t>
                      </a:r>
                      <a:endParaRPr kumimoji="0" lang="hr-HR" altLang="en-US"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1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Tests hypotheses or specific research questions</a:t>
                      </a:r>
                      <a:endParaRPr kumimoji="0" lang="hr-HR" altLang="en-US"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13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1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Observe and interpret</a:t>
                      </a:r>
                      <a:endParaRPr kumimoji="0" lang="hr-HR" altLang="en-US"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1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Access</a:t>
                      </a:r>
                      <a:endParaRPr kumimoji="0" lang="hr-HR" altLang="en-US"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1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Measure and test</a:t>
                      </a:r>
                      <a:endParaRPr kumimoji="0" lang="hr-HR" altLang="en-US"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76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1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Unstructured, free form</a:t>
                      </a:r>
                      <a:endParaRPr kumimoji="0" lang="hr-HR" altLang="en-US"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1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Access to data collection</a:t>
                      </a:r>
                      <a:endParaRPr kumimoji="0" lang="hr-HR" altLang="en-US"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1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Structured answers</a:t>
                      </a:r>
                      <a:endParaRPr kumimoji="0" lang="en-US" altLang="en-US"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 altLang="en-US" sz="11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Certain categories</a:t>
                      </a:r>
                      <a:endParaRPr kumimoji="0" lang="hr-HR" altLang="en-US"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60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1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The researcher is involved</a:t>
                      </a:r>
                      <a:endParaRPr kumimoji="0" lang="en-US" altLang="en-US"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 altLang="en-US" sz="11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The results are subjective</a:t>
                      </a:r>
                      <a:endParaRPr kumimoji="0" lang="hr-HR" altLang="en-US"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1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Researcher independence</a:t>
                      </a:r>
                      <a:endParaRPr kumimoji="0" lang="hr-HR" altLang="en-US"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1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The researcher is an uninvolved observer</a:t>
                      </a:r>
                      <a:endParaRPr kumimoji="0" lang="en-US" altLang="en-US" sz="10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 altLang="en-US" sz="11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The results are objective</a:t>
                      </a:r>
                      <a:endParaRPr kumimoji="0" lang="hr-HR" altLang="en-US"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77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1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Small specimens - often in a natural environment</a:t>
                      </a:r>
                      <a:endParaRPr kumimoji="0" lang="hr-HR" altLang="en-US"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1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Samples</a:t>
                      </a:r>
                      <a:endParaRPr kumimoji="0" lang="hr-HR" altLang="en-US"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1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Large samples leading to general results (results that can be applied to other situations)</a:t>
                      </a:r>
                      <a:endParaRPr kumimoji="0" lang="hr-HR" altLang="en-US"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72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1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Exploratory research design</a:t>
                      </a:r>
                      <a:endParaRPr kumimoji="0" lang="hr-HR" altLang="en-US"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1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Most commonly used</a:t>
                      </a:r>
                      <a:endParaRPr kumimoji="0" lang="hr-HR" altLang="en-US"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1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Descriptive and causal research design</a:t>
                      </a:r>
                      <a:endParaRPr kumimoji="0" lang="hr-HR" altLang="en-US" sz="18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 altLang="en-US" smtClean="0"/>
              <a:t>Examples</a:t>
            </a:r>
            <a:endParaRPr lang="en-US" altLang="en-US" smtClean="0"/>
          </a:p>
        </p:txBody>
      </p:sp>
      <p:sp>
        <p:nvSpPr>
          <p:cNvPr id="18435" name="Content Placeholder 2"/>
          <p:cNvSpPr>
            <a:spLocks noGrp="1"/>
          </p:cNvSpPr>
          <p:nvPr>
            <p:ph idx="1"/>
          </p:nvPr>
        </p:nvSpPr>
        <p:spPr/>
        <p:txBody>
          <a:bodyPr/>
          <a:lstStyle/>
          <a:p>
            <a:pPr eaLnBrk="1" hangingPunct="1"/>
            <a:r>
              <a:rPr lang="en" altLang="en-US" smtClean="0"/>
              <a:t>An example of qualitative research</a:t>
            </a:r>
          </a:p>
          <a:p>
            <a:pPr eaLnBrk="1" hangingPunct="1"/>
            <a:r>
              <a:rPr lang="en" altLang="en-US" smtClean="0">
                <a:hlinkClick r:id="rId2"/>
              </a:rPr>
              <a:t>https://hrcak.srce.hr/index.php?show=clanak&amp;id_clanak_jezik=181021</a:t>
            </a:r>
            <a:endParaRPr lang="hr-HR" altLang="en-US" smtClean="0"/>
          </a:p>
          <a:p>
            <a:pPr eaLnBrk="1" hangingPunct="1"/>
            <a:endParaRPr lang="hr-HR" altLang="en-US" smtClean="0"/>
          </a:p>
          <a:p>
            <a:pPr eaLnBrk="1" hangingPunct="1"/>
            <a:r>
              <a:rPr lang="en" altLang="en-US" smtClean="0"/>
              <a:t>Example of quantitative research</a:t>
            </a:r>
          </a:p>
          <a:p>
            <a:pPr eaLnBrk="1" hangingPunct="1"/>
            <a:r>
              <a:rPr lang="en" altLang="en-US" smtClean="0">
                <a:hlinkClick r:id="rId3"/>
              </a:rPr>
              <a:t>https://hrcak.srce.hr/index.php?show=clanak&amp;id_clanak_jezik=315433</a:t>
            </a:r>
            <a:r>
              <a:rPr lang="en" altLang="en-US" smtClean="0"/>
              <a:t> </a:t>
            </a:r>
            <a:endParaRPr lang="en-US" altLang="en-US"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3"/>
          <p:cNvPicPr>
            <a:picLocks noChangeAspect="1"/>
          </p:cNvPicPr>
          <p:nvPr/>
        </p:nvPicPr>
        <p:blipFill>
          <a:blip r:embed="rId2" cstate="print"/>
          <a:srcRect/>
          <a:stretch>
            <a:fillRect/>
          </a:stretch>
        </p:blipFill>
        <p:spPr bwMode="auto">
          <a:xfrm>
            <a:off x="1908175" y="0"/>
            <a:ext cx="5327650" cy="68580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3"/>
          <p:cNvPicPr>
            <a:picLocks noChangeAspect="1"/>
          </p:cNvPicPr>
          <p:nvPr/>
        </p:nvPicPr>
        <p:blipFill>
          <a:blip r:embed="rId2" cstate="print"/>
          <a:srcRect/>
          <a:stretch>
            <a:fillRect/>
          </a:stretch>
        </p:blipFill>
        <p:spPr bwMode="auto">
          <a:xfrm>
            <a:off x="2959100" y="0"/>
            <a:ext cx="3225800" cy="68580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381000" y="609600"/>
            <a:ext cx="6781800" cy="1320800"/>
          </a:xfrm>
        </p:spPr>
        <p:txBody>
          <a:bodyPr/>
          <a:lstStyle/>
          <a:p>
            <a:r>
              <a:rPr lang="en" altLang="en-US" sz="2200" smtClean="0"/>
              <a:t>An example of combining quantitative and qualitative research</a:t>
            </a:r>
          </a:p>
        </p:txBody>
      </p:sp>
      <p:sp>
        <p:nvSpPr>
          <p:cNvPr id="21507" name="Content Placeholder 2"/>
          <p:cNvSpPr>
            <a:spLocks noGrp="1"/>
          </p:cNvSpPr>
          <p:nvPr>
            <p:ph idx="1"/>
          </p:nvPr>
        </p:nvSpPr>
        <p:spPr/>
        <p:txBody>
          <a:bodyPr/>
          <a:lstStyle/>
          <a:p>
            <a:pPr algn="just">
              <a:buFont typeface="Wingdings 3" pitchFamily="18" charset="2"/>
              <a:buNone/>
            </a:pPr>
            <a:r>
              <a:rPr lang="en" altLang="en-US" sz="2500" smtClean="0">
                <a:solidFill>
                  <a:schemeClr val="tx1"/>
                </a:solidFill>
              </a:rPr>
              <a:t>Research on the </a:t>
            </a:r>
            <a:r>
              <a:rPr lang="en" altLang="en-US" sz="2500" b="1" smtClean="0">
                <a:solidFill>
                  <a:schemeClr val="tx1"/>
                </a:solidFill>
              </a:rPr>
              <a:t>homeless</a:t>
            </a:r>
          </a:p>
          <a:p>
            <a:pPr algn="just">
              <a:buFont typeface="Wingdings 2" pitchFamily="18" charset="2"/>
              <a:buNone/>
            </a:pPr>
            <a:endParaRPr lang="hr-HR" altLang="en-US" b="1" smtClean="0">
              <a:solidFill>
                <a:schemeClr val="tx1"/>
              </a:solidFill>
              <a:latin typeface="Century Gothic" pitchFamily="34" charset="0"/>
            </a:endParaRPr>
          </a:p>
          <a:p>
            <a:pPr algn="just"/>
            <a:r>
              <a:rPr lang="en" altLang="en-US" b="1" smtClean="0">
                <a:solidFill>
                  <a:schemeClr val="tx1"/>
                </a:solidFill>
                <a:latin typeface="Century Gothic" pitchFamily="34" charset="0"/>
              </a:rPr>
              <a:t>qualitative research </a:t>
            </a:r>
            <a:r>
              <a:rPr lang="en" altLang="en-US" smtClean="0">
                <a:solidFill>
                  <a:schemeClr val="tx1"/>
                </a:solidFill>
                <a:latin typeface="Century Gothic" pitchFamily="34" charset="0"/>
              </a:rPr>
              <a:t>: it would investigate the nature of homelessness, how it arises, what are the effective methods of prevention</a:t>
            </a:r>
          </a:p>
          <a:p>
            <a:pPr algn="just">
              <a:buFont typeface="Wingdings 2" pitchFamily="18" charset="2"/>
              <a:buNone/>
            </a:pPr>
            <a:endParaRPr lang="hr-HR" altLang="en-US" smtClean="0">
              <a:solidFill>
                <a:schemeClr val="tx1"/>
              </a:solidFill>
              <a:latin typeface="Century Gothic" pitchFamily="34" charset="0"/>
            </a:endParaRPr>
          </a:p>
          <a:p>
            <a:pPr algn="just"/>
            <a:r>
              <a:rPr lang="en" altLang="en-US" b="1" smtClean="0">
                <a:solidFill>
                  <a:schemeClr val="tx1"/>
                </a:solidFill>
                <a:latin typeface="Century Gothic" pitchFamily="34" charset="0"/>
              </a:rPr>
              <a:t>quantitative research </a:t>
            </a:r>
            <a:r>
              <a:rPr lang="en" altLang="en-US" smtClean="0">
                <a:solidFill>
                  <a:schemeClr val="tx1"/>
                </a:solidFill>
                <a:latin typeface="Century Gothic" pitchFamily="34" charset="0"/>
              </a:rPr>
              <a:t>would measure the level of homelessness, the prevalence among the population, the extent to which homeless services are used and how many are needed for the future</a:t>
            </a:r>
          </a:p>
          <a:p>
            <a:endParaRPr lang="hr-HR" altLang="en-US" smtClean="0">
              <a:solidFill>
                <a:schemeClr val="tx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 altLang="en-US" smtClean="0"/>
              <a:t>Inclusive</a:t>
            </a:r>
          </a:p>
        </p:txBody>
      </p:sp>
      <p:sp>
        <p:nvSpPr>
          <p:cNvPr id="22531" name="Content Placeholder 2"/>
          <p:cNvSpPr>
            <a:spLocks noGrp="1"/>
          </p:cNvSpPr>
          <p:nvPr>
            <p:ph idx="1"/>
          </p:nvPr>
        </p:nvSpPr>
        <p:spPr/>
        <p:txBody>
          <a:bodyPr/>
          <a:lstStyle/>
          <a:p>
            <a:pPr algn="just"/>
            <a:r>
              <a:rPr lang="en" altLang="en-US" smtClean="0">
                <a:solidFill>
                  <a:schemeClr val="tx1"/>
                </a:solidFill>
                <a:latin typeface="Century Gothic" pitchFamily="34" charset="0"/>
              </a:rPr>
              <a:t>Although the </a:t>
            </a:r>
            <a:r>
              <a:rPr lang="en" altLang="en-US" b="1" smtClean="0">
                <a:solidFill>
                  <a:schemeClr val="tx1"/>
                </a:solidFill>
                <a:latin typeface="Century Gothic" pitchFamily="34" charset="0"/>
              </a:rPr>
              <a:t>application of qualitative research is </a:t>
            </a:r>
            <a:r>
              <a:rPr lang="en" altLang="en-US" smtClean="0">
                <a:solidFill>
                  <a:schemeClr val="tx1"/>
                </a:solidFill>
                <a:latin typeface="Century Gothic" pitchFamily="34" charset="0"/>
              </a:rPr>
              <a:t>virtually </a:t>
            </a:r>
            <a:r>
              <a:rPr lang="en" altLang="en-US" b="1" smtClean="0">
                <a:solidFill>
                  <a:schemeClr val="tx1"/>
                </a:solidFill>
                <a:latin typeface="Century Gothic" pitchFamily="34" charset="0"/>
              </a:rPr>
              <a:t>limitless </a:t>
            </a:r>
            <a:r>
              <a:rPr lang="en" altLang="en-US" smtClean="0">
                <a:solidFill>
                  <a:schemeClr val="tx1"/>
                </a:solidFill>
                <a:latin typeface="Century Gothic" pitchFamily="34" charset="0"/>
              </a:rPr>
              <a:t>, there is still </a:t>
            </a:r>
            <a:r>
              <a:rPr lang="en" altLang="en-US" b="1" smtClean="0">
                <a:solidFill>
                  <a:schemeClr val="tx1"/>
                </a:solidFill>
                <a:latin typeface="Century Gothic" pitchFamily="34" charset="0"/>
              </a:rPr>
              <a:t>resistance to the use of </a:t>
            </a:r>
            <a:r>
              <a:rPr lang="en" altLang="en-US" smtClean="0">
                <a:solidFill>
                  <a:schemeClr val="tx1"/>
                </a:solidFill>
                <a:latin typeface="Century Gothic" pitchFamily="34" charset="0"/>
              </a:rPr>
              <a:t>qualitative methods, especially where there is a dependence on numbers</a:t>
            </a:r>
          </a:p>
          <a:p>
            <a:pPr algn="just">
              <a:buFont typeface="Wingdings 3" pitchFamily="18" charset="2"/>
              <a:buNone/>
            </a:pPr>
            <a:r>
              <a:rPr lang="en" altLang="en-US" i="1" smtClean="0"/>
              <a:t>“A </a:t>
            </a:r>
            <a:r>
              <a:rPr lang="en" altLang="en-US" i="1" smtClean="0">
                <a:solidFill>
                  <a:srgbClr val="C00000"/>
                </a:solidFill>
              </a:rPr>
              <a:t>clear and solid structure of </a:t>
            </a:r>
            <a:r>
              <a:rPr lang="en" altLang="en-US" i="1" smtClean="0"/>
              <a:t>qualitative analysis is very important through which all creative tasks can be explored. In this regard, there is </a:t>
            </a:r>
            <a:r>
              <a:rPr lang="en" altLang="en-US" i="1" smtClean="0">
                <a:solidFill>
                  <a:srgbClr val="C00000"/>
                </a:solidFill>
              </a:rPr>
              <a:t>hope </a:t>
            </a:r>
            <a:r>
              <a:rPr lang="en" altLang="en-US" i="1" smtClean="0"/>
              <a:t>that what at first seemed like a </a:t>
            </a:r>
            <a:r>
              <a:rPr lang="en" altLang="en-US" i="1" smtClean="0">
                <a:solidFill>
                  <a:srgbClr val="C00000"/>
                </a:solidFill>
              </a:rPr>
              <a:t>hopeless swamp will be transformed into a picturesque landscape, with solid borders and fullness of color </a:t>
            </a:r>
            <a:r>
              <a:rPr lang="en" altLang="en-US" i="1" smtClean="0"/>
              <a:t>. ”</a:t>
            </a:r>
            <a:endParaRPr lang="hr-HR" altLang="en-US" smtClean="0">
              <a:solidFill>
                <a:schemeClr val="tx1"/>
              </a:solidFill>
              <a:latin typeface="Century Gothic" pitchFamily="34" charset="0"/>
            </a:endParaRPr>
          </a:p>
          <a:p>
            <a:pPr algn="just"/>
            <a:endParaRPr lang="hr-HR" altLang="en-US" smtClean="0">
              <a:solidFill>
                <a:schemeClr val="tx1"/>
              </a:solidFill>
            </a:endParaRPr>
          </a:p>
          <a:p>
            <a:pPr algn="just"/>
            <a:r>
              <a:rPr lang="en" altLang="en-US" b="1" smtClean="0">
                <a:solidFill>
                  <a:schemeClr val="tx1"/>
                </a:solidFill>
                <a:latin typeface="Century Gothic" pitchFamily="34" charset="0"/>
              </a:rPr>
              <a:t>Researchers choose what is more practical for them !!!</a:t>
            </a:r>
          </a:p>
          <a:p>
            <a:pPr>
              <a:buFont typeface="Wingdings 3" pitchFamily="18" charset="2"/>
              <a:buNone/>
            </a:pPr>
            <a:endParaRPr lang="hr-HR" altLang="en-US" smtClean="0">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p:cNvSpPr>
          <p:nvPr>
            <p:ph type="title"/>
          </p:nvPr>
        </p:nvSpPr>
        <p:spPr/>
        <p:txBody>
          <a:bodyPr/>
          <a:lstStyle/>
          <a:p>
            <a:pPr eaLnBrk="1" hangingPunct="1"/>
            <a:r>
              <a:rPr lang="en" altLang="en-US" smtClean="0"/>
              <a:t>Question 1:</a:t>
            </a:r>
            <a:endParaRPr lang="en-US" altLang="en-US" smtClean="0"/>
          </a:p>
        </p:txBody>
      </p:sp>
      <p:sp>
        <p:nvSpPr>
          <p:cNvPr id="21507" name="Rectangle 3">
            <a:extLst>
              <a:ext uri="{FF2B5EF4-FFF2-40B4-BE49-F238E27FC236}"/>
            </a:extLst>
          </p:cNvPr>
          <p:cNvSpPr>
            <a:spLocks noGrp="1" noChangeArrowheads="1"/>
          </p:cNvSpPr>
          <p:nvPr>
            <p:ph idx="1"/>
          </p:nvPr>
        </p:nvSpPr>
        <p:spPr>
          <a:xfrm>
            <a:off x="609600" y="1524000"/>
            <a:ext cx="6348413" cy="4518025"/>
          </a:xfrm>
        </p:spPr>
        <p:txBody>
          <a:bodyPr rtlCol="0">
            <a:normAutofit fontScale="92500" lnSpcReduction="10000"/>
          </a:bodyPr>
          <a:lstStyle/>
          <a:p>
            <a:pPr marL="609600" indent="-609600" eaLnBrk="1" fontAlgn="auto" hangingPunct="1">
              <a:lnSpc>
                <a:spcPct val="80000"/>
              </a:lnSpc>
              <a:spcAft>
                <a:spcPts val="0"/>
              </a:spcAft>
              <a:buFont typeface="Wingdings 3" charset="2"/>
              <a:buChar char=""/>
              <a:defRPr/>
            </a:pPr>
            <a:r>
              <a:rPr lang="en" altLang="sr-Latn-RS" sz="2800" dirty="0">
                <a:solidFill>
                  <a:schemeClr val="tx1">
                    <a:lumMod val="75000"/>
                    <a:lumOff val="25000"/>
                  </a:schemeClr>
                </a:solidFill>
              </a:rPr>
              <a:t>What type of quality techniques would you use in the following situations:</a:t>
            </a:r>
          </a:p>
          <a:p>
            <a:pPr marL="609600" indent="-609600" eaLnBrk="1" fontAlgn="auto" hangingPunct="1">
              <a:lnSpc>
                <a:spcPct val="80000"/>
              </a:lnSpc>
              <a:spcAft>
                <a:spcPts val="0"/>
              </a:spcAft>
              <a:buFont typeface="Wingdings 3" pitchFamily="18" charset="2"/>
              <a:buNone/>
              <a:defRPr/>
            </a:pPr>
            <a:endParaRPr lang="hr-HR" altLang="sr-Latn-RS" sz="2800" dirty="0">
              <a:solidFill>
                <a:schemeClr val="tx1">
                  <a:lumMod val="75000"/>
                  <a:lumOff val="25000"/>
                </a:schemeClr>
              </a:solidFill>
            </a:endParaRPr>
          </a:p>
          <a:p>
            <a:pPr marL="609600" indent="-609600" eaLnBrk="1" fontAlgn="auto" hangingPunct="1">
              <a:lnSpc>
                <a:spcPct val="80000"/>
              </a:lnSpc>
              <a:spcAft>
                <a:spcPts val="0"/>
              </a:spcAft>
              <a:buFont typeface="Wingdings 3" pitchFamily="18" charset="2"/>
              <a:buNone/>
              <a:defRPr/>
            </a:pPr>
            <a:r>
              <a:rPr lang="en" altLang="sr-Latn-RS" sz="2600" dirty="0">
                <a:solidFill>
                  <a:schemeClr val="tx1">
                    <a:lumMod val="75000"/>
                    <a:lumOff val="25000"/>
                  </a:schemeClr>
                </a:solidFill>
              </a:rPr>
              <a:t>1. The President of the Management Board of the Hotel Group suggests the development of service quality in such a way that the emphasis is on a positive experience during </a:t>
            </a:r>
            <a:r>
              <a:rPr lang="en" altLang="sr-Latn-RS" sz="2600" dirty="0" err="1">
                <a:solidFill>
                  <a:schemeClr val="tx1">
                    <a:lumMod val="75000"/>
                    <a:lumOff val="25000"/>
                  </a:schemeClr>
                </a:solidFill>
              </a:rPr>
              <a:t>check </a:t>
            </a:r>
            <a:r>
              <a:rPr lang="en" altLang="sr-Latn-RS" sz="2600" dirty="0">
                <a:solidFill>
                  <a:schemeClr val="tx1">
                    <a:lumMod val="75000"/>
                    <a:lumOff val="25000"/>
                  </a:schemeClr>
                </a:solidFill>
              </a:rPr>
              <a:t>- </a:t>
            </a:r>
            <a:r>
              <a:rPr lang="en" altLang="sr-Latn-RS" sz="2600" dirty="0" err="1">
                <a:solidFill>
                  <a:schemeClr val="tx1">
                    <a:lumMod val="75000"/>
                    <a:lumOff val="25000"/>
                  </a:schemeClr>
                </a:solidFill>
              </a:rPr>
              <a:t>in </a:t>
            </a:r>
            <a:r>
              <a:rPr lang="en" altLang="sr-Latn-RS" sz="2600" dirty="0">
                <a:solidFill>
                  <a:schemeClr val="tx1">
                    <a:lumMod val="75000"/>
                    <a:lumOff val="25000"/>
                  </a:schemeClr>
                </a:solidFill>
              </a:rPr>
              <a:t>activities in hotels</a:t>
            </a:r>
          </a:p>
          <a:p>
            <a:pPr marL="609600" indent="-609600" eaLnBrk="1" fontAlgn="auto" hangingPunct="1">
              <a:lnSpc>
                <a:spcPct val="80000"/>
              </a:lnSpc>
              <a:spcAft>
                <a:spcPts val="0"/>
              </a:spcAft>
              <a:buFont typeface="Wingdings 3" pitchFamily="18" charset="2"/>
              <a:buNone/>
              <a:defRPr/>
            </a:pPr>
            <a:endParaRPr lang="hr-HR" altLang="sr-Latn-RS" sz="2600" dirty="0">
              <a:solidFill>
                <a:schemeClr val="tx1">
                  <a:lumMod val="75000"/>
                  <a:lumOff val="25000"/>
                </a:schemeClr>
              </a:solidFill>
            </a:endParaRPr>
          </a:p>
          <a:p>
            <a:pPr marL="609600" indent="-609600" eaLnBrk="1" fontAlgn="auto" hangingPunct="1">
              <a:lnSpc>
                <a:spcPct val="80000"/>
              </a:lnSpc>
              <a:spcAft>
                <a:spcPts val="0"/>
              </a:spcAft>
              <a:buFont typeface="Wingdings 3" pitchFamily="18" charset="2"/>
              <a:buNone/>
              <a:defRPr/>
            </a:pPr>
            <a:r>
              <a:rPr lang="en" altLang="sr-Latn-RS" sz="2600" dirty="0">
                <a:solidFill>
                  <a:schemeClr val="tx1">
                    <a:lumMod val="75000"/>
                    <a:lumOff val="25000"/>
                  </a:schemeClr>
                </a:solidFill>
              </a:rPr>
              <a:t>2. The production team wants to launch a </a:t>
            </a:r>
            <a:r>
              <a:rPr lang="en" altLang="sr-Latn-RS" sz="2600" dirty="0" err="1">
                <a:solidFill>
                  <a:schemeClr val="tx1">
                    <a:lumMod val="75000"/>
                    <a:lumOff val="25000"/>
                  </a:schemeClr>
                </a:solidFill>
              </a:rPr>
              <a:t>spin </a:t>
            </a:r>
            <a:r>
              <a:rPr lang="en" altLang="sr-Latn-RS" sz="2600" dirty="0">
                <a:solidFill>
                  <a:schemeClr val="tx1">
                    <a:lumMod val="75000"/>
                    <a:lumOff val="25000"/>
                  </a:schemeClr>
                </a:solidFill>
              </a:rPr>
              <a:t>- </a:t>
            </a:r>
            <a:r>
              <a:rPr lang="en" altLang="sr-Latn-RS" sz="2600" dirty="0" err="1">
                <a:solidFill>
                  <a:schemeClr val="tx1">
                    <a:lumMod val="75000"/>
                    <a:lumOff val="25000"/>
                  </a:schemeClr>
                </a:solidFill>
              </a:rPr>
              <a:t>off </a:t>
            </a:r>
            <a:r>
              <a:rPr lang="en" altLang="sr-Latn-RS" sz="2600" dirty="0">
                <a:solidFill>
                  <a:schemeClr val="tx1">
                    <a:lumMod val="75000"/>
                    <a:lumOff val="25000"/>
                  </a:schemeClr>
                </a:solidFill>
              </a:rPr>
              <a:t>of the famous series</a:t>
            </a:r>
          </a:p>
          <a:p>
            <a:pPr marL="609600" indent="-609600" eaLnBrk="1" fontAlgn="auto" hangingPunct="1">
              <a:lnSpc>
                <a:spcPct val="80000"/>
              </a:lnSpc>
              <a:spcAft>
                <a:spcPts val="0"/>
              </a:spcAft>
              <a:buFont typeface="Wingdings 3" pitchFamily="18" charset="2"/>
              <a:buNone/>
              <a:defRPr/>
            </a:pPr>
            <a:endParaRPr lang="hr-HR" altLang="sr-Latn-RS" sz="2600" dirty="0">
              <a:solidFill>
                <a:schemeClr val="tx1">
                  <a:lumMod val="75000"/>
                  <a:lumOff val="25000"/>
                </a:schemeClr>
              </a:solidFill>
            </a:endParaRPr>
          </a:p>
          <a:p>
            <a:pPr marL="609600" indent="-609600" eaLnBrk="1" fontAlgn="auto" hangingPunct="1">
              <a:lnSpc>
                <a:spcPct val="80000"/>
              </a:lnSpc>
              <a:spcAft>
                <a:spcPts val="0"/>
              </a:spcAft>
              <a:buFont typeface="Wingdings 3" pitchFamily="18" charset="2"/>
              <a:buNone/>
              <a:defRPr/>
            </a:pPr>
            <a:r>
              <a:rPr lang="en" altLang="sr-Latn-RS" sz="2600" dirty="0">
                <a:solidFill>
                  <a:schemeClr val="tx1">
                    <a:lumMod val="75000"/>
                    <a:lumOff val="25000"/>
                  </a:schemeClr>
                </a:solidFill>
              </a:rPr>
              <a:t>3. The marketing manager wants to identify the symbolism associated with eating at McDonald’s restaurants.</a:t>
            </a:r>
            <a:endParaRPr lang="en-US" altLang="sr-Latn-RS" sz="2600" dirty="0">
              <a:solidFill>
                <a:schemeClr val="tx1">
                  <a:lumMod val="75000"/>
                  <a:lumOff val="2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1507">
                                            <p:txEl>
                                              <p:pRg st="2" end="2"/>
                                            </p:txEl>
                                          </p:spTgt>
                                        </p:tgtEl>
                                        <p:attrNameLst>
                                          <p:attrName>style.visibility</p:attrName>
                                        </p:attrNameLst>
                                      </p:cBhvr>
                                      <p:to>
                                        <p:strVal val="visible"/>
                                      </p:to>
                                    </p:set>
                                    <p:animEffect transition="in" filter="blinds(horizontal)">
                                      <p:cBhvr>
                                        <p:cTn id="7" dur="500"/>
                                        <p:tgtEl>
                                          <p:spTgt spid="21507">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1507">
                                            <p:txEl>
                                              <p:pRg st="4" end="4"/>
                                            </p:txEl>
                                          </p:spTgt>
                                        </p:tgtEl>
                                        <p:attrNameLst>
                                          <p:attrName>style.visibility</p:attrName>
                                        </p:attrNameLst>
                                      </p:cBhvr>
                                      <p:to>
                                        <p:strVal val="visible"/>
                                      </p:to>
                                    </p:set>
                                    <p:animEffect transition="in" filter="blinds(horizontal)">
                                      <p:cBhvr>
                                        <p:cTn id="12" dur="500"/>
                                        <p:tgtEl>
                                          <p:spTgt spid="21507">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21507">
                                            <p:txEl>
                                              <p:pRg st="6" end="6"/>
                                            </p:txEl>
                                          </p:spTgt>
                                        </p:tgtEl>
                                        <p:attrNameLst>
                                          <p:attrName>style.visibility</p:attrName>
                                        </p:attrNameLst>
                                      </p:cBhvr>
                                      <p:to>
                                        <p:strVal val="visible"/>
                                      </p:to>
                                    </p:set>
                                    <p:animEffect transition="in" filter="blinds(horizontal)">
                                      <p:cBhvr>
                                        <p:cTn id="17" dur="500"/>
                                        <p:tgtEl>
                                          <p:spTgt spid="2150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p:cNvSpPr>
          <p:nvPr>
            <p:ph type="title"/>
          </p:nvPr>
        </p:nvSpPr>
        <p:spPr/>
        <p:txBody>
          <a:bodyPr/>
          <a:lstStyle/>
          <a:p>
            <a:pPr eaLnBrk="1" hangingPunct="1"/>
            <a:r>
              <a:rPr lang="en" altLang="en-US" smtClean="0"/>
              <a:t>Question 2:</a:t>
            </a:r>
            <a:endParaRPr lang="en-US" altLang="en-US" smtClean="0"/>
          </a:p>
        </p:txBody>
      </p:sp>
      <p:sp>
        <p:nvSpPr>
          <p:cNvPr id="24579" name="Rectangle 3"/>
          <p:cNvSpPr>
            <a:spLocks noGrp="1"/>
          </p:cNvSpPr>
          <p:nvPr>
            <p:ph idx="1"/>
          </p:nvPr>
        </p:nvSpPr>
        <p:spPr>
          <a:xfrm>
            <a:off x="381000" y="2160588"/>
            <a:ext cx="6934200" cy="3881437"/>
          </a:xfrm>
        </p:spPr>
        <p:txBody>
          <a:bodyPr/>
          <a:lstStyle/>
          <a:p>
            <a:pPr eaLnBrk="1" hangingPunct="1"/>
            <a:r>
              <a:rPr lang="en" altLang="en-US" smtClean="0"/>
              <a:t>The manufacturer of packaged products receives thousands of letters from consumers each year. Some letters are complaints, some are praises. They cover a wide range of topics. Are these letters a possible source of qualitative and / or quantitative research? On what way?</a:t>
            </a:r>
            <a:endParaRPr lang="en-US" alt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p:nvPr>
        </p:nvSpPr>
        <p:spPr/>
        <p:txBody>
          <a:bodyPr/>
          <a:lstStyle/>
          <a:p>
            <a:pPr eaLnBrk="1" hangingPunct="1"/>
            <a:r>
              <a:rPr lang="en" altLang="en-US" smtClean="0"/>
              <a:t>1. Qualitative research</a:t>
            </a:r>
            <a:endParaRPr lang="en-US" altLang="en-US" smtClean="0"/>
          </a:p>
        </p:txBody>
      </p:sp>
      <p:sp>
        <p:nvSpPr>
          <p:cNvPr id="7171" name="Rectangle 3"/>
          <p:cNvSpPr>
            <a:spLocks noGrp="1"/>
          </p:cNvSpPr>
          <p:nvPr>
            <p:ph idx="1"/>
          </p:nvPr>
        </p:nvSpPr>
        <p:spPr>
          <a:xfrm>
            <a:off x="0" y="1828800"/>
            <a:ext cx="7543800" cy="3881438"/>
          </a:xfrm>
        </p:spPr>
        <p:txBody>
          <a:bodyPr/>
          <a:lstStyle/>
          <a:p>
            <a:pPr eaLnBrk="1" hangingPunct="1"/>
            <a:r>
              <a:rPr lang="en" altLang="en-US" sz="2000" smtClean="0">
                <a:solidFill>
                  <a:srgbClr val="FF0000"/>
                </a:solidFill>
              </a:rPr>
              <a:t>Qualitative research </a:t>
            </a:r>
            <a:r>
              <a:rPr lang="en" altLang="en-US" sz="2000" smtClean="0"/>
              <a:t>seeks to explain the </a:t>
            </a:r>
            <a:r>
              <a:rPr lang="en" altLang="en-US" sz="2000" b="1" smtClean="0"/>
              <a:t>way people understand everyday life and life situations</a:t>
            </a:r>
          </a:p>
          <a:p>
            <a:pPr eaLnBrk="1" hangingPunct="1">
              <a:buFont typeface="Wingdings 3" pitchFamily="18" charset="2"/>
              <a:buNone/>
            </a:pPr>
            <a:endParaRPr lang="hr-HR" altLang="en-US" sz="2000" b="1" smtClean="0"/>
          </a:p>
          <a:p>
            <a:pPr lvl="1" eaLnBrk="1" hangingPunct="1"/>
            <a:r>
              <a:rPr lang="en" altLang="en-US" smtClean="0"/>
              <a:t>Depending on the researcher: there is no single, generally accepted way of conducting qualitative research</a:t>
            </a:r>
          </a:p>
          <a:p>
            <a:pPr lvl="1" eaLnBrk="1" hangingPunct="1"/>
            <a:r>
              <a:rPr lang="en" altLang="en-US" smtClean="0"/>
              <a:t>The key dilemma: philosophical vs. methodological (ontology and epistemology)</a:t>
            </a:r>
          </a:p>
          <a:p>
            <a:pPr lvl="1" eaLnBrk="1" hangingPunct="1"/>
            <a:r>
              <a:rPr lang="en" altLang="en-US" smtClean="0"/>
              <a:t>Unstructured answers: observation is not enough, understanding is also needed</a:t>
            </a:r>
          </a:p>
          <a:p>
            <a:pPr lvl="1" eaLnBrk="1" hangingPunct="1"/>
            <a:r>
              <a:rPr lang="en" altLang="en-US" smtClean="0"/>
              <a:t>Many tools and techniques: harmony between research methods (attitude analysis, observation, interviews, documentary analysis, etc.)</a:t>
            </a:r>
          </a:p>
          <a:p>
            <a:pPr lvl="1" eaLnBrk="1" hangingPunct="1"/>
            <a:r>
              <a:rPr lang="en" altLang="en-US" smtClean="0"/>
              <a:t>Ethical problem: minimal influence of researchers</a:t>
            </a:r>
          </a:p>
          <a:p>
            <a:pPr lvl="1" eaLnBrk="1" hangingPunct="1"/>
            <a:r>
              <a:rPr lang="en" altLang="en-US" smtClean="0"/>
              <a:t>There are various </a:t>
            </a:r>
            <a:r>
              <a:rPr lang="en" altLang="en-US" smtClean="0">
                <a:solidFill>
                  <a:schemeClr val="tx1"/>
                </a:solidFill>
              </a:rPr>
              <a:t>factors </a:t>
            </a:r>
            <a:r>
              <a:rPr lang="en" altLang="en-US" smtClean="0"/>
              <a:t>that can influence the inappropriate choice of a qualitative research method, such as limited </a:t>
            </a:r>
            <a:r>
              <a:rPr lang="en" altLang="en-US" smtClean="0">
                <a:solidFill>
                  <a:schemeClr val="tx2"/>
                </a:solidFill>
              </a:rPr>
              <a:t>budgets </a:t>
            </a:r>
            <a:r>
              <a:rPr lang="en" altLang="en-US" smtClean="0"/>
              <a:t>or </a:t>
            </a:r>
            <a:r>
              <a:rPr lang="en" altLang="en-US" smtClean="0">
                <a:solidFill>
                  <a:schemeClr val="tx2"/>
                </a:solidFill>
              </a:rPr>
              <a:t>deadlines </a:t>
            </a:r>
            <a:r>
              <a:rPr lang="en" altLang="en-US" smtClean="0"/>
              <a:t>leading to the choice of a small range of qualitative methods.</a:t>
            </a:r>
          </a:p>
          <a:p>
            <a:pPr lvl="1" eaLnBrk="1" hangingPunct="1"/>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p:nvPr>
        </p:nvSpPr>
        <p:spPr>
          <a:xfrm>
            <a:off x="533400" y="838200"/>
            <a:ext cx="6348413" cy="1320800"/>
          </a:xfrm>
        </p:spPr>
        <p:txBody>
          <a:bodyPr/>
          <a:lstStyle/>
          <a:p>
            <a:pPr eaLnBrk="1" hangingPunct="1"/>
            <a:r>
              <a:rPr lang="en" altLang="en-US" sz="2200" smtClean="0"/>
              <a:t>Qualitative research - when used</a:t>
            </a:r>
            <a:endParaRPr lang="en-US" altLang="en-US" sz="2200" smtClean="0"/>
          </a:p>
        </p:txBody>
      </p:sp>
      <p:sp>
        <p:nvSpPr>
          <p:cNvPr id="5123" name="Rectangle 3">
            <a:extLst>
              <a:ext uri="{FF2B5EF4-FFF2-40B4-BE49-F238E27FC236}"/>
            </a:extLst>
          </p:cNvPr>
          <p:cNvSpPr>
            <a:spLocks noGrp="1" noChangeArrowheads="1"/>
          </p:cNvSpPr>
          <p:nvPr>
            <p:ph idx="1"/>
          </p:nvPr>
        </p:nvSpPr>
        <p:spPr>
          <a:xfrm>
            <a:off x="381000" y="2057400"/>
            <a:ext cx="6577013" cy="4289425"/>
          </a:xfrm>
        </p:spPr>
        <p:txBody>
          <a:bodyPr rtlCol="0">
            <a:normAutofit fontScale="92500" lnSpcReduction="20000"/>
          </a:bodyPr>
          <a:lstStyle/>
          <a:p>
            <a:pPr marL="609600" indent="-609600" eaLnBrk="1" fontAlgn="auto" hangingPunct="1">
              <a:lnSpc>
                <a:spcPct val="90000"/>
              </a:lnSpc>
              <a:spcAft>
                <a:spcPts val="0"/>
              </a:spcAft>
              <a:buFont typeface="Wingdings 3" charset="2"/>
              <a:buChar char=""/>
              <a:defRPr/>
            </a:pPr>
            <a:r>
              <a:rPr lang="en" altLang="sr-Latn-RS" sz="2400" dirty="0">
                <a:solidFill>
                  <a:schemeClr val="tx1">
                    <a:lumMod val="75000"/>
                    <a:lumOff val="25000"/>
                  </a:schemeClr>
                </a:solidFill>
              </a:rPr>
              <a:t>The less specific the goal</a:t>
            </a:r>
          </a:p>
          <a:p>
            <a:pPr marL="609600" indent="-609600" eaLnBrk="1" fontAlgn="auto" hangingPunct="1">
              <a:lnSpc>
                <a:spcPct val="90000"/>
              </a:lnSpc>
              <a:spcAft>
                <a:spcPts val="0"/>
              </a:spcAft>
              <a:buFont typeface="Wingdings 3" charset="2"/>
              <a:buChar char=""/>
              <a:defRPr/>
            </a:pPr>
            <a:r>
              <a:rPr lang="en" altLang="sr-Latn-RS" sz="2400" dirty="0">
                <a:solidFill>
                  <a:schemeClr val="tx1">
                    <a:lumMod val="75000"/>
                    <a:lumOff val="25000"/>
                  </a:schemeClr>
                </a:solidFill>
              </a:rPr>
              <a:t>Understanding motivation and new concepts</a:t>
            </a:r>
          </a:p>
          <a:p>
            <a:pPr marL="609600" indent="-609600" eaLnBrk="1" fontAlgn="auto" hangingPunct="1">
              <a:lnSpc>
                <a:spcPct val="90000"/>
              </a:lnSpc>
              <a:spcAft>
                <a:spcPts val="0"/>
              </a:spcAft>
              <a:buFont typeface="Wingdings 3" pitchFamily="18" charset="2"/>
              <a:buNone/>
              <a:defRPr/>
            </a:pPr>
            <a:endParaRPr lang="hr-HR" altLang="sr-Latn-RS" sz="2400" dirty="0">
              <a:solidFill>
                <a:schemeClr val="tx1">
                  <a:lumMod val="75000"/>
                  <a:lumOff val="25000"/>
                </a:schemeClr>
              </a:solidFill>
            </a:endParaRPr>
          </a:p>
          <a:p>
            <a:pPr marL="982663" lvl="1" indent="-533400" eaLnBrk="1" fontAlgn="auto" hangingPunct="1">
              <a:lnSpc>
                <a:spcPct val="90000"/>
              </a:lnSpc>
              <a:spcAft>
                <a:spcPts val="0"/>
              </a:spcAft>
              <a:buFont typeface="Wingdings 3" charset="2"/>
              <a:buChar char=""/>
              <a:defRPr/>
            </a:pPr>
            <a:r>
              <a:rPr lang="en" altLang="sr-Latn-RS" sz="1900" dirty="0">
                <a:solidFill>
                  <a:schemeClr val="tx1">
                    <a:lumMod val="75000"/>
                    <a:lumOff val="25000"/>
                  </a:schemeClr>
                </a:solidFill>
              </a:rPr>
              <a:t>When it is difficult to develop specific problem statements or research goals</a:t>
            </a:r>
            <a:endParaRPr lang="en-US" altLang="sr-Latn-RS" sz="1900" dirty="0">
              <a:solidFill>
                <a:schemeClr val="tx1">
                  <a:lumMod val="75000"/>
                  <a:lumOff val="25000"/>
                </a:schemeClr>
              </a:solidFill>
            </a:endParaRPr>
          </a:p>
          <a:p>
            <a:pPr marL="982663" lvl="1" indent="-533400" eaLnBrk="1" fontAlgn="auto" hangingPunct="1">
              <a:lnSpc>
                <a:spcPct val="90000"/>
              </a:lnSpc>
              <a:spcAft>
                <a:spcPts val="0"/>
              </a:spcAft>
              <a:buFont typeface="Wingdings 3" charset="2"/>
              <a:buChar char=""/>
              <a:defRPr/>
            </a:pPr>
            <a:r>
              <a:rPr lang="en" altLang="sr-Latn-RS" sz="1900" dirty="0">
                <a:solidFill>
                  <a:schemeClr val="tx1">
                    <a:lumMod val="75000"/>
                    <a:lumOff val="25000"/>
                  </a:schemeClr>
                </a:solidFill>
              </a:rPr>
              <a:t>When the research goal is to understand a deeper phenomenon</a:t>
            </a:r>
            <a:endParaRPr lang="en-US" altLang="sr-Latn-RS" sz="1900" dirty="0">
              <a:solidFill>
                <a:schemeClr val="tx1">
                  <a:lumMod val="75000"/>
                  <a:lumOff val="25000"/>
                </a:schemeClr>
              </a:solidFill>
            </a:endParaRPr>
          </a:p>
          <a:p>
            <a:pPr marL="982663" lvl="1" indent="-533400" eaLnBrk="1" fontAlgn="auto" hangingPunct="1">
              <a:lnSpc>
                <a:spcPct val="90000"/>
              </a:lnSpc>
              <a:spcAft>
                <a:spcPts val="0"/>
              </a:spcAft>
              <a:buFont typeface="Wingdings 3" charset="2"/>
              <a:buChar char=""/>
              <a:defRPr/>
            </a:pPr>
            <a:r>
              <a:rPr lang="en" altLang="sr-Latn-RS" sz="1900" dirty="0">
                <a:solidFill>
                  <a:schemeClr val="tx1">
                    <a:lumMod val="75000"/>
                    <a:lumOff val="25000"/>
                  </a:schemeClr>
                </a:solidFill>
              </a:rPr>
              <a:t>When the research goal is to find out how a phenomenon takes place in the natural environment or to learn how to express some terms in everyday language</a:t>
            </a:r>
            <a:endParaRPr lang="en-US" altLang="sr-Latn-RS" sz="1900" dirty="0">
              <a:solidFill>
                <a:schemeClr val="tx1">
                  <a:lumMod val="75000"/>
                  <a:lumOff val="25000"/>
                </a:schemeClr>
              </a:solidFill>
            </a:endParaRPr>
          </a:p>
          <a:p>
            <a:pPr marL="982663" lvl="1" indent="-533400" eaLnBrk="1" fontAlgn="auto" hangingPunct="1">
              <a:lnSpc>
                <a:spcPct val="90000"/>
              </a:lnSpc>
              <a:spcAft>
                <a:spcPts val="0"/>
              </a:spcAft>
              <a:buFont typeface="Wingdings 3" charset="2"/>
              <a:buChar char=""/>
              <a:defRPr/>
            </a:pPr>
            <a:r>
              <a:rPr lang="en" altLang="sr-Latn-RS" sz="1900" dirty="0">
                <a:solidFill>
                  <a:schemeClr val="tx1">
                    <a:lumMod val="75000"/>
                    <a:lumOff val="25000"/>
                  </a:schemeClr>
                </a:solidFill>
              </a:rPr>
              <a:t>When the behavior being researched is context dependent</a:t>
            </a:r>
            <a:endParaRPr lang="en-US" altLang="sr-Latn-RS" sz="1900" dirty="0">
              <a:solidFill>
                <a:schemeClr val="tx1">
                  <a:lumMod val="75000"/>
                  <a:lumOff val="25000"/>
                </a:schemeClr>
              </a:solidFill>
            </a:endParaRPr>
          </a:p>
          <a:p>
            <a:pPr marL="982663" lvl="1" indent="-533400" eaLnBrk="1" fontAlgn="auto" hangingPunct="1">
              <a:lnSpc>
                <a:spcPct val="90000"/>
              </a:lnSpc>
              <a:spcAft>
                <a:spcPts val="0"/>
              </a:spcAft>
              <a:buFont typeface="Wingdings 3" charset="2"/>
              <a:buChar char=""/>
              <a:defRPr/>
            </a:pPr>
            <a:r>
              <a:rPr lang="en" altLang="sr-Latn-RS" sz="1900" dirty="0">
                <a:solidFill>
                  <a:schemeClr val="tx1">
                    <a:lumMod val="75000"/>
                    <a:lumOff val="25000"/>
                  </a:schemeClr>
                </a:solidFill>
              </a:rPr>
              <a:t>When a "fresh" approach to a research subject is needed</a:t>
            </a:r>
            <a:endParaRPr lang="en-US" altLang="sr-Latn-RS" sz="1900" dirty="0">
              <a:solidFill>
                <a:schemeClr val="tx1">
                  <a:lumMod val="75000"/>
                  <a:lumOff val="25000"/>
                </a:schemeClr>
              </a:solidFill>
            </a:endParaRPr>
          </a:p>
          <a:p>
            <a:pPr marL="609600" indent="-609600" eaLnBrk="1" fontAlgn="auto" hangingPunct="1">
              <a:lnSpc>
                <a:spcPct val="90000"/>
              </a:lnSpc>
              <a:spcAft>
                <a:spcPts val="0"/>
              </a:spcAft>
              <a:buFont typeface="Wingdings 3" charset="2"/>
              <a:buChar char=""/>
              <a:defRPr/>
            </a:pPr>
            <a:endParaRPr lang="en-US" altLang="sr-Latn-RS" sz="2400" dirty="0">
              <a:solidFill>
                <a:schemeClr val="tx1">
                  <a:lumMod val="75000"/>
                  <a:lumOff val="25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09600" y="1066800"/>
            <a:ext cx="6348413" cy="863600"/>
          </a:xfrm>
        </p:spPr>
        <p:txBody>
          <a:bodyPr/>
          <a:lstStyle/>
          <a:p>
            <a:r>
              <a:rPr lang="en" altLang="en-US" sz="2200" smtClean="0"/>
              <a:t>Types of qualitative research</a:t>
            </a:r>
          </a:p>
        </p:txBody>
      </p:sp>
      <p:sp>
        <p:nvSpPr>
          <p:cNvPr id="9219" name="Rectangle 3"/>
          <p:cNvSpPr txBox="1">
            <a:spLocks noChangeArrowheads="1"/>
          </p:cNvSpPr>
          <p:nvPr/>
        </p:nvSpPr>
        <p:spPr bwMode="auto">
          <a:xfrm>
            <a:off x="457200" y="2514600"/>
            <a:ext cx="6291263" cy="3929063"/>
          </a:xfrm>
          <a:prstGeom prst="rect">
            <a:avLst/>
          </a:prstGeom>
          <a:noFill/>
          <a:ln w="9525">
            <a:noFill/>
            <a:miter lim="800000"/>
            <a:headEnd/>
            <a:tailEnd/>
          </a:ln>
        </p:spPr>
        <p:txBody>
          <a:bodyPr/>
          <a:lstStyle/>
          <a:p>
            <a:pPr marL="514350" indent="-514350" algn="just" defTabSz="457200">
              <a:lnSpc>
                <a:spcPct val="90000"/>
              </a:lnSpc>
              <a:spcBef>
                <a:spcPts val="1000"/>
              </a:spcBef>
              <a:buClr>
                <a:schemeClr val="accent1"/>
              </a:buClr>
              <a:buSzPct val="80000"/>
            </a:pPr>
            <a:r>
              <a:rPr lang="en" altLang="en-US" i="1" u="sng">
                <a:solidFill>
                  <a:srgbClr val="C00000"/>
                </a:solidFill>
                <a:latin typeface="Trebuchet MS" pitchFamily="34" charset="0"/>
              </a:rPr>
              <a:t>1. Theoretical research</a:t>
            </a:r>
            <a:r>
              <a:rPr lang="en" altLang="en-US">
                <a:solidFill>
                  <a:srgbClr val="C00000"/>
                </a:solidFill>
                <a:latin typeface="Trebuchet MS" pitchFamily="34" charset="0"/>
              </a:rPr>
              <a:t> </a:t>
            </a:r>
            <a:r>
              <a:rPr lang="en" altLang="en-US">
                <a:solidFill>
                  <a:srgbClr val="404040"/>
                </a:solidFill>
                <a:latin typeface="Trebuchet MS" pitchFamily="34" charset="0"/>
              </a:rPr>
              <a:t>- aims to test, generate or </a:t>
            </a:r>
            <a:r>
              <a:rPr lang="en" altLang="en-US" b="1">
                <a:solidFill>
                  <a:srgbClr val="404040"/>
                </a:solidFill>
                <a:latin typeface="Trebuchet MS" pitchFamily="34" charset="0"/>
              </a:rPr>
              <a:t>improve thinking within a particular discipline.</a:t>
            </a:r>
          </a:p>
          <a:p>
            <a:pPr marL="514350" indent="-514350" defTabSz="457200">
              <a:lnSpc>
                <a:spcPct val="90000"/>
              </a:lnSpc>
              <a:spcBef>
                <a:spcPts val="1000"/>
              </a:spcBef>
              <a:buClr>
                <a:schemeClr val="accent1"/>
              </a:buClr>
              <a:buSzPct val="80000"/>
              <a:buFont typeface="Wingdings 2" pitchFamily="18" charset="2"/>
              <a:buNone/>
            </a:pPr>
            <a:endParaRPr lang="hr-HR" altLang="en-US">
              <a:solidFill>
                <a:srgbClr val="404040"/>
              </a:solidFill>
              <a:latin typeface="Trebuchet MS" pitchFamily="34" charset="0"/>
            </a:endParaRPr>
          </a:p>
          <a:p>
            <a:pPr marL="514350" indent="-514350" algn="just" defTabSz="457200">
              <a:lnSpc>
                <a:spcPct val="90000"/>
              </a:lnSpc>
              <a:spcBef>
                <a:spcPts val="1000"/>
              </a:spcBef>
              <a:buClr>
                <a:schemeClr val="accent1"/>
              </a:buClr>
              <a:buSzPct val="80000"/>
            </a:pPr>
            <a:r>
              <a:rPr lang="en" altLang="en-US" i="1" u="sng">
                <a:solidFill>
                  <a:srgbClr val="C00000"/>
                </a:solidFill>
                <a:latin typeface="Trebuchet MS" pitchFamily="34" charset="0"/>
              </a:rPr>
              <a:t>2. Applied research</a:t>
            </a:r>
            <a:r>
              <a:rPr lang="en" altLang="en-US">
                <a:solidFill>
                  <a:srgbClr val="C00000"/>
                </a:solidFill>
                <a:latin typeface="Trebuchet MS" pitchFamily="34" charset="0"/>
              </a:rPr>
              <a:t> </a:t>
            </a:r>
            <a:r>
              <a:rPr lang="en" altLang="en-US">
                <a:solidFill>
                  <a:srgbClr val="404040"/>
                </a:solidFill>
                <a:latin typeface="Trebuchet MS" pitchFamily="34" charset="0"/>
              </a:rPr>
              <a:t>- aims to contribute to the understanding or solution of contemporary (current) </a:t>
            </a:r>
            <a:r>
              <a:rPr lang="en" altLang="en-US">
                <a:latin typeface="Trebuchet MS" pitchFamily="34" charset="0"/>
              </a:rPr>
              <a:t>problems, evaluation of policies </a:t>
            </a:r>
            <a:r>
              <a:rPr lang="en" altLang="en-US">
                <a:solidFill>
                  <a:srgbClr val="404040"/>
                </a:solidFill>
                <a:latin typeface="Trebuchet MS" pitchFamily="34" charset="0"/>
              </a:rPr>
              <a:t>(poverty, health, education,…)</a:t>
            </a:r>
            <a:endParaRPr lang="en-US" altLang="en-US">
              <a:solidFill>
                <a:srgbClr val="404040"/>
              </a:solidFill>
              <a:latin typeface="Trebuchet MS"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p:cNvSpPr>
          <p:nvPr>
            <p:ph type="title"/>
          </p:nvPr>
        </p:nvSpPr>
        <p:spPr>
          <a:xfrm>
            <a:off x="609600" y="1219200"/>
            <a:ext cx="6348413" cy="711200"/>
          </a:xfrm>
        </p:spPr>
        <p:txBody>
          <a:bodyPr/>
          <a:lstStyle/>
          <a:p>
            <a:pPr eaLnBrk="1" hangingPunct="1"/>
            <a:r>
              <a:rPr lang="en" altLang="en-US" sz="2800" smtClean="0"/>
              <a:t>The most common techniques</a:t>
            </a:r>
            <a:endParaRPr lang="en-US" altLang="en-US" sz="2800" smtClean="0"/>
          </a:p>
        </p:txBody>
      </p:sp>
      <p:sp>
        <p:nvSpPr>
          <p:cNvPr id="8195" name="Rectangle 3">
            <a:extLst>
              <a:ext uri="{FF2B5EF4-FFF2-40B4-BE49-F238E27FC236}"/>
            </a:extLst>
          </p:cNvPr>
          <p:cNvSpPr>
            <a:spLocks noGrp="1" noChangeArrowheads="1"/>
          </p:cNvSpPr>
          <p:nvPr>
            <p:ph idx="1"/>
          </p:nvPr>
        </p:nvSpPr>
        <p:spPr/>
        <p:txBody>
          <a:bodyPr rtlCol="0">
            <a:normAutofit fontScale="92500" lnSpcReduction="20000"/>
          </a:bodyPr>
          <a:lstStyle/>
          <a:p>
            <a:pPr eaLnBrk="1" fontAlgn="auto" hangingPunct="1">
              <a:spcAft>
                <a:spcPts val="0"/>
              </a:spcAft>
              <a:buFont typeface="Wingdings 3" charset="2"/>
              <a:buChar char=""/>
              <a:defRPr/>
            </a:pPr>
            <a:r>
              <a:rPr lang="en" altLang="sr-Latn-RS" sz="2800" u="sng">
                <a:solidFill>
                  <a:schemeClr val="tx1">
                    <a:lumMod val="75000"/>
                    <a:lumOff val="25000"/>
                  </a:schemeClr>
                </a:solidFill>
              </a:rPr>
              <a:t>Focus group interview</a:t>
            </a:r>
          </a:p>
          <a:p>
            <a:pPr eaLnBrk="1" fontAlgn="auto" hangingPunct="1">
              <a:spcAft>
                <a:spcPts val="0"/>
              </a:spcAft>
              <a:buFont typeface="Wingdings 3" charset="2"/>
              <a:buChar char=""/>
              <a:defRPr/>
            </a:pPr>
            <a:r>
              <a:rPr lang="en" altLang="sr-Latn-RS" sz="2800">
                <a:solidFill>
                  <a:schemeClr val="tx1">
                    <a:lumMod val="75000"/>
                    <a:lumOff val="25000"/>
                  </a:schemeClr>
                </a:solidFill>
              </a:rPr>
              <a:t>In-depth interview</a:t>
            </a:r>
          </a:p>
          <a:p>
            <a:pPr eaLnBrk="1" fontAlgn="auto" hangingPunct="1">
              <a:spcAft>
                <a:spcPts val="0"/>
              </a:spcAft>
              <a:buFont typeface="Wingdings 3" charset="2"/>
              <a:buChar char=""/>
              <a:defRPr/>
            </a:pPr>
            <a:r>
              <a:rPr lang="en" altLang="sr-Latn-RS" sz="2800" u="sng">
                <a:solidFill>
                  <a:schemeClr val="tx1">
                    <a:lumMod val="75000"/>
                    <a:lumOff val="25000"/>
                  </a:schemeClr>
                </a:solidFill>
              </a:rPr>
              <a:t>Conversations</a:t>
            </a:r>
          </a:p>
          <a:p>
            <a:pPr eaLnBrk="1" fontAlgn="auto" hangingPunct="1">
              <a:spcAft>
                <a:spcPts val="0"/>
              </a:spcAft>
              <a:buFont typeface="Wingdings 3" charset="2"/>
              <a:buChar char=""/>
              <a:defRPr/>
            </a:pPr>
            <a:r>
              <a:rPr lang="en" altLang="sr-Latn-RS" sz="2800">
                <a:solidFill>
                  <a:schemeClr val="tx1">
                    <a:lumMod val="75000"/>
                    <a:lumOff val="25000"/>
                  </a:schemeClr>
                </a:solidFill>
              </a:rPr>
              <a:t>Semi-structured interview</a:t>
            </a:r>
          </a:p>
          <a:p>
            <a:pPr eaLnBrk="1" fontAlgn="auto" hangingPunct="1">
              <a:spcAft>
                <a:spcPts val="0"/>
              </a:spcAft>
              <a:buFont typeface="Wingdings 3" charset="2"/>
              <a:buChar char=""/>
              <a:defRPr/>
            </a:pPr>
            <a:r>
              <a:rPr lang="en" altLang="sr-Latn-RS" sz="2800" u="sng">
                <a:solidFill>
                  <a:schemeClr val="tx1">
                    <a:lumMod val="75000"/>
                    <a:lumOff val="25000"/>
                  </a:schemeClr>
                </a:solidFill>
              </a:rPr>
              <a:t>Word associations / sentence completion</a:t>
            </a:r>
          </a:p>
          <a:p>
            <a:pPr eaLnBrk="1" fontAlgn="auto" hangingPunct="1">
              <a:spcAft>
                <a:spcPts val="0"/>
              </a:spcAft>
              <a:buFont typeface="Wingdings 3" charset="2"/>
              <a:buChar char=""/>
              <a:defRPr/>
            </a:pPr>
            <a:r>
              <a:rPr lang="en" altLang="sr-Latn-RS" sz="2800">
                <a:solidFill>
                  <a:schemeClr val="tx1">
                    <a:lumMod val="75000"/>
                    <a:lumOff val="25000"/>
                  </a:schemeClr>
                </a:solidFill>
              </a:rPr>
              <a:t>Observing</a:t>
            </a:r>
          </a:p>
          <a:p>
            <a:pPr eaLnBrk="1" fontAlgn="auto" hangingPunct="1">
              <a:spcAft>
                <a:spcPts val="0"/>
              </a:spcAft>
              <a:buFont typeface="Wingdings 3" charset="2"/>
              <a:buChar char=""/>
              <a:defRPr/>
            </a:pPr>
            <a:r>
              <a:rPr lang="en" altLang="sr-Latn-RS" sz="2800" u="sng">
                <a:solidFill>
                  <a:schemeClr val="tx1">
                    <a:lumMod val="75000"/>
                    <a:lumOff val="25000"/>
                  </a:schemeClr>
                </a:solidFill>
              </a:rPr>
              <a:t>Collages</a:t>
            </a:r>
          </a:p>
          <a:p>
            <a:pPr eaLnBrk="1" fontAlgn="auto" hangingPunct="1">
              <a:spcAft>
                <a:spcPts val="0"/>
              </a:spcAft>
              <a:buFont typeface="Wingdings 3" charset="2"/>
              <a:buChar char=""/>
              <a:defRPr/>
            </a:pPr>
            <a:r>
              <a:rPr lang="en" altLang="sr-Latn-RS" sz="2800" u="sng">
                <a:solidFill>
                  <a:schemeClr val="tx1">
                    <a:lumMod val="75000"/>
                    <a:lumOff val="25000"/>
                  </a:schemeClr>
                </a:solidFill>
              </a:rPr>
              <a:t>Thematic apperception / cartoon tests</a:t>
            </a:r>
            <a:endParaRPr lang="en-US" altLang="sr-Latn-RS" sz="2800" u="sng">
              <a:solidFill>
                <a:schemeClr val="tx1">
                  <a:lumMod val="75000"/>
                  <a:lumOff val="25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696" name="Group 240"/>
          <p:cNvGraphicFramePr>
            <a:graphicFrameLocks noGrp="1"/>
          </p:cNvGraphicFramePr>
          <p:nvPr/>
        </p:nvGraphicFramePr>
        <p:xfrm>
          <a:off x="0" y="0"/>
          <a:ext cx="9144000" cy="7103771"/>
        </p:xfrm>
        <a:graphic>
          <a:graphicData uri="http://schemas.openxmlformats.org/drawingml/2006/table">
            <a:tbl>
              <a:tblPr/>
              <a:tblGrid>
                <a:gridCol w="2286000"/>
                <a:gridCol w="2286000"/>
                <a:gridCol w="2286000"/>
                <a:gridCol w="2286000"/>
              </a:tblGrid>
              <a:tr h="3333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 alt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Tools</a:t>
                      </a:r>
                      <a:endParaRPr kumimoji="0" lang="hr-HR" altLang="en-US" sz="12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 alt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Description</a:t>
                      </a:r>
                      <a:endParaRPr kumimoji="0" lang="hr-HR" altLang="en-US" sz="12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 alt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Benefits</a:t>
                      </a:r>
                      <a:endParaRPr kumimoji="0" lang="hr-HR" altLang="en-US" sz="12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 altLang="en-US" sz="12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Disadvantages</a:t>
                      </a:r>
                      <a:endParaRPr kumimoji="0" lang="hr-HR" altLang="en-US" sz="12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4049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Focus group interview</a:t>
                      </a:r>
                      <a:endParaRPr kumimoji="0" lang="hr-HR" altLang="en-US" sz="12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Small group discussions led by a trained moderator</a:t>
                      </a:r>
                      <a:endParaRPr kumimoji="0" lang="hr-HR" altLang="en-US" sz="12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It can be implemented quickly</a:t>
                      </a:r>
                      <a:endParaRPr kumimoji="0" lang="en-US"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Lots of perspective</a:t>
                      </a:r>
                      <a:endParaRPr kumimoji="0" lang="en-US"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Flexibility</a:t>
                      </a:r>
                      <a:endParaRPr kumimoji="0" lang="hr-HR" altLang="en-US" sz="12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The results depend on the moderator</a:t>
                      </a:r>
                      <a:endParaRPr kumimoji="0" lang="en-US"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The results are not generalized to the whole population</a:t>
                      </a:r>
                      <a:endParaRPr kumimoji="0" lang="en-US"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Hard to implement in case of sensitive topics</a:t>
                      </a:r>
                      <a:endParaRPr kumimoji="0" lang="en-US"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Expensive</a:t>
                      </a:r>
                      <a:endParaRPr kumimoji="0" lang="hr-HR" altLang="en-US" sz="12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1922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In-depth interviews</a:t>
                      </a:r>
                      <a:endParaRPr kumimoji="0" lang="hr-HR" altLang="en-US" sz="12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One on one interview</a:t>
                      </a:r>
                      <a:endParaRPr kumimoji="0" lang="en-US"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Researcher and respondent</a:t>
                      </a:r>
                      <a:endParaRPr kumimoji="0" lang="hr-HR" altLang="en-US" sz="12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Insight is gained from each individual</a:t>
                      </a:r>
                      <a:endParaRPr kumimoji="0" lang="en-US"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Good for understanding unusual behavior</a:t>
                      </a:r>
                      <a:endParaRPr kumimoji="0" lang="hr-HR" altLang="en-US" sz="12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Results depend on the interpretation of the researcher</a:t>
                      </a:r>
                      <a:endParaRPr kumimoji="0" lang="en-US"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The results are not adjusted for generalization</a:t>
                      </a:r>
                      <a:endParaRPr kumimoji="0" lang="en-US"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Very expensive</a:t>
                      </a:r>
                      <a:endParaRPr kumimoji="0" lang="hr-HR" altLang="en-US" sz="12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76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Conversations</a:t>
                      </a:r>
                      <a:endParaRPr kumimoji="0" lang="hr-HR" altLang="en-US" sz="12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An unstructured dialogue recorded by a researcher</a:t>
                      </a:r>
                      <a:endParaRPr kumimoji="0" lang="hr-HR" altLang="en-US" sz="12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A unique insight is gained</a:t>
                      </a:r>
                      <a:endParaRPr kumimoji="0" lang="en-US"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It can cover sensitive topics</a:t>
                      </a:r>
                      <a:endParaRPr kumimoji="0" lang="en-US"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Less expensive</a:t>
                      </a:r>
                      <a:endParaRPr kumimoji="0" lang="hr-HR" altLang="en-US" sz="12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Easy to "deviate" from the topic</a:t>
                      </a:r>
                      <a:endParaRPr kumimoji="0" lang="en-US"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Interpretation depends on the researcher</a:t>
                      </a:r>
                      <a:endParaRPr kumimoji="0" lang="hr-HR" altLang="en-US" sz="12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8223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Semi-structured interviews</a:t>
                      </a:r>
                      <a:endParaRPr kumimoji="0" lang="hr-HR" altLang="en-US" sz="12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Open questions</a:t>
                      </a:r>
                      <a:endParaRPr kumimoji="0" lang="en-US"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Often written form</a:t>
                      </a:r>
                      <a:endParaRPr kumimoji="0" lang="en-US"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An essay type of answer is often asked</a:t>
                      </a:r>
                      <a:endParaRPr kumimoji="0" lang="hr-HR" altLang="en-US" sz="12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More problems can be touched on</a:t>
                      </a:r>
                      <a:endParaRPr kumimoji="0" lang="en-US"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The results can be easily interpreted</a:t>
                      </a:r>
                      <a:endParaRPr kumimoji="0" lang="en-US"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Cost advantage</a:t>
                      </a:r>
                      <a:endParaRPr kumimoji="0" lang="hr-HR" altLang="en-US" sz="12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There is a lack of flexibility for new knowledge</a:t>
                      </a:r>
                      <a:endParaRPr kumimoji="0" lang="hr-HR" altLang="en-US" sz="12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5476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Word associations / sentence completion</a:t>
                      </a:r>
                      <a:endParaRPr kumimoji="0" lang="hr-HR" altLang="en-US" sz="12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Records the first thoughts that come because of the stimulus</a:t>
                      </a:r>
                      <a:endParaRPr kumimoji="0" lang="hr-HR" altLang="en-US" sz="12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Economically</a:t>
                      </a:r>
                      <a:endParaRPr kumimoji="0" lang="en-US"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It can be taken quickly</a:t>
                      </a:r>
                      <a:endParaRPr kumimoji="0" lang="hr-HR" altLang="en-US" sz="12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There is a lack of flexibility for new knowledge</a:t>
                      </a:r>
                      <a:endParaRPr kumimoji="0" lang="hr-HR" altLang="en-US" sz="12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6397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Observing</a:t>
                      </a:r>
                      <a:endParaRPr kumimoji="0" lang="hr-HR" altLang="en-US" sz="12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Records descriptions of observed events</a:t>
                      </a:r>
                      <a:endParaRPr kumimoji="0" lang="hr-HR" altLang="en-US" sz="12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It can be unobtrusive</a:t>
                      </a:r>
                      <a:endParaRPr kumimoji="0" lang="en-US"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Behavioral patterns can be learned</a:t>
                      </a:r>
                      <a:endParaRPr kumimoji="0" lang="hr-HR" altLang="en-US" sz="12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It can be very expensive</a:t>
                      </a:r>
                      <a:endParaRPr kumimoji="0" lang="en-US"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6397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Collages</a:t>
                      </a:r>
                      <a:endParaRPr kumimoji="0" lang="hr-HR" altLang="en-US" sz="12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Respondents provide images that depict their experiences and feelings</a:t>
                      </a:r>
                      <a:endParaRPr kumimoji="0" lang="hr-HR" altLang="en-US" sz="12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Flexible for new knowledge</a:t>
                      </a:r>
                      <a:endParaRPr kumimoji="0" lang="hr-HR" altLang="en-US" sz="12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Very dependent on the interpretation of the researcher</a:t>
                      </a:r>
                      <a:endParaRPr kumimoji="0" lang="hr-HR" altLang="en-US" sz="12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7604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Thematic apperception / cartoon test</a:t>
                      </a:r>
                      <a:endParaRPr kumimoji="0" lang="hr-HR" altLang="en-US" sz="12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The researcher presents ambiguous images about which the respondent tells a story</a:t>
                      </a:r>
                      <a:endParaRPr kumimoji="0" lang="hr-HR" altLang="en-US" sz="12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Projective, allows talking about sensitive issues</a:t>
                      </a:r>
                      <a:endParaRPr kumimoji="0" lang="en-US"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Flexible</a:t>
                      </a:r>
                      <a:endParaRPr kumimoji="0" lang="hr-HR" altLang="en-US" sz="12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altLang="en-US"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Very dependent on the interpretation of the researcher</a:t>
                      </a:r>
                      <a:endParaRPr kumimoji="0" lang="hr-HR" altLang="en-US" sz="12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extLst>
          </p:cNvPr>
          <p:cNvSpPr>
            <a:spLocks noGrp="1"/>
          </p:cNvSpPr>
          <p:nvPr>
            <p:ph idx="1"/>
          </p:nvPr>
        </p:nvSpPr>
        <p:spPr>
          <a:xfrm>
            <a:off x="381000" y="1600200"/>
            <a:ext cx="6934200" cy="3881438"/>
          </a:xfrm>
        </p:spPr>
        <p:txBody>
          <a:bodyPr/>
          <a:lstStyle/>
          <a:p>
            <a:pPr>
              <a:defRPr/>
            </a:pPr>
            <a:r>
              <a:rPr lang="en" dirty="0"/>
              <a:t>Any research tool can be misused and misused. Qualitative research has a great deal in subjectivity and care should be taken when interpreting it.</a:t>
            </a:r>
            <a:endParaRPr lang="en-US" dirty="0"/>
          </a:p>
          <a:p>
            <a:pPr marL="0" indent="0">
              <a:buFont typeface="Wingdings 3" pitchFamily="18" charset="2"/>
              <a:buNone/>
              <a:defRPr/>
            </a:pPr>
            <a:endParaRPr lang="en-US" dirty="0"/>
          </a:p>
          <a:p>
            <a:pPr>
              <a:defRPr/>
            </a:pPr>
            <a:r>
              <a:rPr lang="en" dirty="0"/>
              <a:t>Another important feature that any research should have, in addition to objectivity, is the ability to replicate or repeat research and come to similar conclusions.</a:t>
            </a:r>
            <a:endParaRPr lang="en-US" dirty="0"/>
          </a:p>
          <a:p>
            <a:pPr marL="0" indent="0">
              <a:buFont typeface="Wingdings 3" pitchFamily="18" charset="2"/>
              <a:buNone/>
              <a:defRPr/>
            </a:pPr>
            <a:endParaRPr lang="en-US" dirty="0"/>
          </a:p>
          <a:p>
            <a:pPr>
              <a:defRPr/>
            </a:pPr>
            <a:r>
              <a:rPr lang="en" dirty="0"/>
              <a:t>And in qualitative research, both characteristics have been questioned.</a:t>
            </a:r>
            <a:endParaRPr lang="en-US" dirty="0"/>
          </a:p>
          <a:p>
            <a:pPr>
              <a:defRPr/>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p:txBody>
          <a:bodyPr/>
          <a:lstStyle/>
          <a:p>
            <a:pPr eaLnBrk="1" hangingPunct="1"/>
            <a:r>
              <a:rPr lang="en" altLang="en-US" smtClean="0"/>
              <a:t>2. Quantitative research</a:t>
            </a:r>
            <a:endParaRPr lang="en-US" altLang="en-US" smtClean="0"/>
          </a:p>
        </p:txBody>
      </p:sp>
      <p:sp>
        <p:nvSpPr>
          <p:cNvPr id="13315" name="Rectangle 3"/>
          <p:cNvSpPr>
            <a:spLocks noGrp="1"/>
          </p:cNvSpPr>
          <p:nvPr>
            <p:ph idx="1"/>
          </p:nvPr>
        </p:nvSpPr>
        <p:spPr>
          <a:xfrm>
            <a:off x="76200" y="1676400"/>
            <a:ext cx="7620000" cy="3733800"/>
          </a:xfrm>
        </p:spPr>
        <p:txBody>
          <a:bodyPr/>
          <a:lstStyle/>
          <a:p>
            <a:pPr>
              <a:buFont typeface="Wingdings 3" pitchFamily="18" charset="2"/>
              <a:buNone/>
            </a:pPr>
            <a:r>
              <a:rPr lang="en" altLang="en-US" smtClean="0"/>
              <a:t>Quantitative research is the systematic empirical research of observable phenomena using statistical, mathematical, or computational techniques.</a:t>
            </a:r>
          </a:p>
          <a:p>
            <a:pPr>
              <a:buFont typeface="Wingdings 3" pitchFamily="18" charset="2"/>
              <a:buNone/>
            </a:pPr>
            <a:r>
              <a:rPr lang="en" altLang="en-US" smtClean="0"/>
              <a:t>The aim of quantitative research is to develop and use mathematical models, theories and / or hypotheses related to social phenomena.</a:t>
            </a:r>
          </a:p>
          <a:p>
            <a:pPr>
              <a:buFont typeface="Wingdings 3" pitchFamily="18" charset="2"/>
              <a:buNone/>
            </a:pPr>
            <a:r>
              <a:rPr lang="en" altLang="en-US" smtClean="0"/>
              <a:t>The central process of quantitative research is the process of measurement because it enables the connection of empirical observations and mathematical expression of quantitative relations.</a:t>
            </a:r>
          </a:p>
          <a:p>
            <a:pPr>
              <a:buFont typeface="Wingdings 3" pitchFamily="18" charset="2"/>
              <a:buNone/>
            </a:pPr>
            <a:r>
              <a:rPr lang="en" altLang="en-US" smtClean="0"/>
              <a:t>They are most often performed on a sample, with the hope that the results can be generalized to the population.</a:t>
            </a:r>
          </a:p>
          <a:p>
            <a:pPr eaLnBrk="1" hangingPunct="1"/>
            <a:endParaRPr lang="hr-HR" altLang="en-US" smtClean="0"/>
          </a:p>
          <a:p>
            <a:pPr eaLnBrk="1" hangingPunct="1"/>
            <a:endParaRPr lang="hr-HR" altLang="en-US" smtClean="0"/>
          </a:p>
          <a:p>
            <a:pPr lvl="1" eaLnBrk="1" hangingPunct="1"/>
            <a:r>
              <a:rPr lang="en" altLang="en-US" smtClean="0"/>
              <a:t>Empirical assessment</a:t>
            </a:r>
          </a:p>
          <a:p>
            <a:pPr lvl="1" eaLnBrk="1" hangingPunct="1"/>
            <a:r>
              <a:rPr lang="en" altLang="en-US" smtClean="0"/>
              <a:t>Numerical solutions</a:t>
            </a:r>
          </a:p>
          <a:p>
            <a:pPr lvl="1" eaLnBrk="1" hangingPunct="1"/>
            <a:r>
              <a:rPr lang="en" altLang="en-US" smtClean="0"/>
              <a:t>Analytical processes</a:t>
            </a:r>
          </a:p>
          <a:p>
            <a:pPr eaLnBrk="1" hangingPunct="1"/>
            <a:endParaRPr lang="hr-HR" altLang="en-US" smtClean="0"/>
          </a:p>
          <a:p>
            <a:pPr eaLnBrk="1" hangingPunct="1">
              <a:buFont typeface="Wingdings 3" pitchFamily="18" charset="2"/>
              <a:buNone/>
            </a:pPr>
            <a:endParaRPr lang="hr-HR" alt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228600" y="1219200"/>
            <a:ext cx="6934200" cy="863600"/>
          </a:xfrm>
        </p:spPr>
        <p:txBody>
          <a:bodyPr/>
          <a:lstStyle/>
          <a:p>
            <a:r>
              <a:rPr lang="en" altLang="en-US" sz="2800" smtClean="0"/>
              <a:t>Assumptions of quantitative (nomothetic) explanations</a:t>
            </a:r>
          </a:p>
        </p:txBody>
      </p:sp>
      <p:sp>
        <p:nvSpPr>
          <p:cNvPr id="14339" name="Content Placeholder 2"/>
          <p:cNvSpPr>
            <a:spLocks noGrp="1"/>
          </p:cNvSpPr>
          <p:nvPr>
            <p:ph idx="1"/>
          </p:nvPr>
        </p:nvSpPr>
        <p:spPr>
          <a:xfrm>
            <a:off x="609600" y="2743200"/>
            <a:ext cx="6348413" cy="3298825"/>
          </a:xfrm>
        </p:spPr>
        <p:txBody>
          <a:bodyPr/>
          <a:lstStyle/>
          <a:p>
            <a:pPr marL="514350" indent="-514350">
              <a:buFont typeface="Trebuchet MS" pitchFamily="34" charset="0"/>
              <a:buAutoNum type="arabicPeriod"/>
            </a:pPr>
            <a:r>
              <a:rPr lang="en" altLang="en-US" smtClean="0"/>
              <a:t>Connection</a:t>
            </a:r>
          </a:p>
          <a:p>
            <a:pPr marL="514350" indent="-514350">
              <a:buFont typeface="Trebuchet MS" pitchFamily="34" charset="0"/>
              <a:buAutoNum type="arabicPeriod"/>
            </a:pPr>
            <a:r>
              <a:rPr lang="en" altLang="en-US" smtClean="0"/>
              <a:t>Time sequence</a:t>
            </a:r>
          </a:p>
          <a:p>
            <a:pPr marL="514350" indent="-514350">
              <a:buFont typeface="Trebuchet MS" pitchFamily="34" charset="0"/>
              <a:buAutoNum type="arabicPeriod"/>
            </a:pPr>
            <a:r>
              <a:rPr lang="en" altLang="en-US" smtClean="0"/>
              <a:t>Nonspuriousness </a:t>
            </a:r>
            <a:r>
              <a:rPr lang="en" altLang="en-US" i="1" smtClean="0"/>
              <a:t>_ </a:t>
            </a:r>
            <a:r>
              <a:rPr lang="en" altLang="en-US" smtClean="0"/>
              <a:t>_</a:t>
            </a:r>
          </a:p>
          <a:p>
            <a:pPr marL="514350" indent="-514350">
              <a:buFont typeface="Trebuchet MS" pitchFamily="34" charset="0"/>
              <a:buAutoNum type="arabicPeriod"/>
            </a:pPr>
            <a:r>
              <a:rPr lang="en" altLang="en-US" smtClean="0"/>
              <a:t>Mechanism</a:t>
            </a:r>
          </a:p>
          <a:p>
            <a:pPr marL="514350" indent="-514350">
              <a:buFont typeface="Trebuchet MS" pitchFamily="34" charset="0"/>
              <a:buAutoNum type="arabicPeriod"/>
            </a:pPr>
            <a:r>
              <a:rPr lang="en" altLang="en-US" smtClean="0"/>
              <a:t>Context</a:t>
            </a:r>
          </a:p>
        </p:txBody>
      </p:sp>
    </p:spTree>
  </p:cSld>
  <p:clrMapOvr>
    <a:masterClrMapping/>
  </p:clrMapOvr>
</p:sld>
</file>

<file path=ppt/theme/theme1.xml><?xml version="1.0" encoding="utf-8"?>
<a:theme xmlns:a="http://schemas.openxmlformats.org/drawingml/2006/main" name="Facet">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325</TotalTime>
  <Words>1777</Words>
  <Application>Microsoft Office PowerPoint</Application>
  <PresentationFormat>On-screen Show (4:3)</PresentationFormat>
  <Paragraphs>199</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Facet</vt:lpstr>
      <vt:lpstr>QUANTITATIVE VS. QUALITATIVE RESEARCH</vt:lpstr>
      <vt:lpstr>1. Qualitative research</vt:lpstr>
      <vt:lpstr>Qualitative research - when used</vt:lpstr>
      <vt:lpstr>Types of qualitative research</vt:lpstr>
      <vt:lpstr>The most common techniques</vt:lpstr>
      <vt:lpstr>Slide 6</vt:lpstr>
      <vt:lpstr>Slide 7</vt:lpstr>
      <vt:lpstr>2. Quantitative research</vt:lpstr>
      <vt:lpstr>Assumptions of quantitative (nomothetic) explanations</vt:lpstr>
      <vt:lpstr>Types of quantitative analyzes</vt:lpstr>
      <vt:lpstr>Slide 11</vt:lpstr>
      <vt:lpstr>Qualitative vs. quantitative research</vt:lpstr>
      <vt:lpstr>Examples</vt:lpstr>
      <vt:lpstr>Slide 14</vt:lpstr>
      <vt:lpstr>Slide 15</vt:lpstr>
      <vt:lpstr>An example of combining quantitative and qualitative research</vt:lpstr>
      <vt:lpstr>Inclusive</vt:lpstr>
      <vt:lpstr>Question 1:</vt:lpstr>
      <vt:lpstr>Question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Tomke</dc:creator>
  <cp:lastModifiedBy>tomic</cp:lastModifiedBy>
  <cp:revision>24</cp:revision>
  <cp:lastPrinted>1601-01-01T00:00:00Z</cp:lastPrinted>
  <dcterms:created xsi:type="dcterms:W3CDTF">1601-01-01T00:00:00Z</dcterms:created>
  <dcterms:modified xsi:type="dcterms:W3CDTF">2022-04-09T18:02:00Z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