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r-HR"/>
              <a:t>Kliknite da biste uredili stil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0D33829-567E-4E33-BD5E-A7758F05EC32}" type="datetimeFigureOut">
              <a:rPr lang="en-GB" smtClean="0"/>
              <a:t>13/01/2021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C09442F-C0E8-4218-BAF3-C2C1B2D3215E}"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379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0D33829-567E-4E33-BD5E-A7758F05EC32}"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9442F-C0E8-4218-BAF3-C2C1B2D3215E}"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88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0D33829-567E-4E33-BD5E-A7758F05EC32}"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9442F-C0E8-4218-BAF3-C2C1B2D3215E}"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34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0D33829-567E-4E33-BD5E-A7758F05EC32}"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9442F-C0E8-4218-BAF3-C2C1B2D3215E}"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70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0D33829-567E-4E33-BD5E-A7758F05EC32}"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9442F-C0E8-4218-BAF3-C2C1B2D3215E}"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85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0D33829-567E-4E33-BD5E-A7758F05EC32}"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9442F-C0E8-4218-BAF3-C2C1B2D3215E}"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06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447191" y="2824269"/>
            <a:ext cx="4645152" cy="264445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412362" y="2821491"/>
            <a:ext cx="4645152" cy="263737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0D33829-567E-4E33-BD5E-A7758F05EC32}"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09442F-C0E8-4218-BAF3-C2C1B2D3215E}"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253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0D33829-567E-4E33-BD5E-A7758F05EC32}"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9442F-C0E8-4218-BAF3-C2C1B2D3215E}"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541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33829-567E-4E33-BD5E-A7758F05EC32}"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09442F-C0E8-4218-BAF3-C2C1B2D3215E}" type="slidenum">
              <a:rPr lang="en-GB" smtClean="0"/>
              <a:t>‹#›</a:t>
            </a:fld>
            <a:endParaRPr lang="en-GB"/>
          </a:p>
        </p:txBody>
      </p:sp>
    </p:spTree>
    <p:extLst>
      <p:ext uri="{BB962C8B-B14F-4D97-AF65-F5344CB8AC3E}">
        <p14:creationId xmlns:p14="http://schemas.microsoft.com/office/powerpoint/2010/main" val="259599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r-HR"/>
              <a:t>Kliknite da biste uredili stil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0D33829-567E-4E33-BD5E-A7758F05EC32}"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9442F-C0E8-4218-BAF3-C2C1B2D3215E}"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99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0D33829-567E-4E33-BD5E-A7758F05EC32}" type="datetimeFigureOut">
              <a:rPr lang="en-GB" smtClean="0"/>
              <a:t>13/01/2021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C09442F-C0E8-4218-BAF3-C2C1B2D3215E}"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714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D33829-567E-4E33-BD5E-A7758F05EC32}" type="datetimeFigureOut">
              <a:rPr lang="en-GB" smtClean="0"/>
              <a:t>13/01/2021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C09442F-C0E8-4218-BAF3-C2C1B2D3215E}"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22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159788-9F84-400A-8CBA-31D22BD1583A}"/>
              </a:ext>
            </a:extLst>
          </p:cNvPr>
          <p:cNvSpPr>
            <a:spLocks noGrp="1"/>
          </p:cNvSpPr>
          <p:nvPr>
            <p:ph type="ctrTitle"/>
          </p:nvPr>
        </p:nvSpPr>
        <p:spPr/>
        <p:txBody>
          <a:bodyPr/>
          <a:lstStyle/>
          <a:p>
            <a:endParaRPr lang="en-GB"/>
          </a:p>
        </p:txBody>
      </p:sp>
      <p:sp>
        <p:nvSpPr>
          <p:cNvPr id="3" name="Podnaslov 2">
            <a:extLst>
              <a:ext uri="{FF2B5EF4-FFF2-40B4-BE49-F238E27FC236}">
                <a16:creationId xmlns:a16="http://schemas.microsoft.com/office/drawing/2014/main" id="{27EA9CDC-A4AD-4BA4-B4A0-A75FB6B1DF19}"/>
              </a:ext>
            </a:extLst>
          </p:cNvPr>
          <p:cNvSpPr>
            <a:spLocks noGrp="1"/>
          </p:cNvSpPr>
          <p:nvPr>
            <p:ph type="subTitle" idx="1"/>
          </p:nvPr>
        </p:nvSpPr>
        <p:spPr/>
        <p:txBody>
          <a:bodyPr/>
          <a:lstStyle/>
          <a:p>
            <a:r>
              <a:rPr lang="hr-HR" dirty="0"/>
              <a:t>Grad u kasnoj antici:  carski protektorat kršćanstva</a:t>
            </a:r>
            <a:endParaRPr lang="en-GB" dirty="0"/>
          </a:p>
        </p:txBody>
      </p:sp>
    </p:spTree>
    <p:extLst>
      <p:ext uri="{BB962C8B-B14F-4D97-AF65-F5344CB8AC3E}">
        <p14:creationId xmlns:p14="http://schemas.microsoft.com/office/powerpoint/2010/main" val="225971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6998DE-6125-4CE7-A57F-CAAE355E33E2}"/>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5FB8BBBE-2935-48E4-94E1-29483EFC33B2}"/>
              </a:ext>
            </a:extLst>
          </p:cNvPr>
          <p:cNvSpPr>
            <a:spLocks noGrp="1"/>
          </p:cNvSpPr>
          <p:nvPr>
            <p:ph idx="1"/>
          </p:nvPr>
        </p:nvSpPr>
        <p:spPr/>
        <p:txBody>
          <a:bodyPr/>
          <a:lstStyle/>
          <a:p>
            <a:r>
              <a:rPr lang="hr-HR" sz="1800" b="1" dirty="0">
                <a:effectLst/>
                <a:latin typeface="Calibri" panose="020F0502020204030204" pitchFamily="34" charset="0"/>
                <a:ea typeface="Calibri" panose="020F0502020204030204" pitchFamily="34" charset="0"/>
                <a:cs typeface="Times New Roman" panose="02020603050405020304" pitchFamily="18" charset="0"/>
              </a:rPr>
              <a:t>Carska obilježja crkvene arhitekture</a:t>
            </a:r>
            <a:r>
              <a:rPr lang="hr-HR" sz="1800" dirty="0">
                <a:effectLst/>
                <a:latin typeface="Calibri" panose="020F0502020204030204" pitchFamily="34" charset="0"/>
                <a:ea typeface="Calibri" panose="020F0502020204030204" pitchFamily="34" charset="0"/>
                <a:cs typeface="Times New Roman" panose="02020603050405020304" pitchFamily="18" charset="0"/>
              </a:rPr>
              <a:t> – dimenzije, oblici, dekorativni programi, dragocjene donacije crkvenog namještaja od zlata i srebra, odraz kolektivnog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imaginarija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ekspresije moći.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Monumentalizacija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crkvenih objekata</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r-HR" sz="1800" dirty="0">
                <a:effectLst/>
                <a:latin typeface="Calibri" panose="020F0502020204030204" pitchFamily="34" charset="0"/>
                <a:ea typeface="Calibri" panose="020F0502020204030204" pitchFamily="34" charset="0"/>
                <a:cs typeface="Times New Roman" panose="02020603050405020304" pitchFamily="18" charset="0"/>
              </a:rPr>
              <a:t>Zauzimanje velikih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površina na urbanom prostoru</a:t>
            </a:r>
            <a:r>
              <a:rPr lang="hr-HR" sz="1800" dirty="0">
                <a:effectLst/>
                <a:latin typeface="Calibri" panose="020F0502020204030204" pitchFamily="34" charset="0"/>
                <a:ea typeface="Calibri" panose="020F0502020204030204" pitchFamily="34" charset="0"/>
                <a:cs typeface="Times New Roman" panose="02020603050405020304" pitchFamily="18" charset="0"/>
              </a:rPr>
              <a:t>, u određenim gradskim četvrtima, s ciljem pokazivanja revolucionarne transformacije –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konfiguracije urbanog krajolika.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6726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7BEA1D89-5241-4B1A-9E78-5D69253EF8F2}"/>
              </a:ext>
            </a:extLst>
          </p:cNvPr>
          <p:cNvPicPr>
            <a:picLocks noChangeAspect="1"/>
          </p:cNvPicPr>
          <p:nvPr/>
        </p:nvPicPr>
        <p:blipFill>
          <a:blip r:embed="rId2"/>
          <a:stretch>
            <a:fillRect/>
          </a:stretch>
        </p:blipFill>
        <p:spPr>
          <a:xfrm>
            <a:off x="3309730" y="0"/>
            <a:ext cx="5724940" cy="6858000"/>
          </a:xfrm>
          <a:prstGeom prst="rect">
            <a:avLst/>
          </a:prstGeom>
        </p:spPr>
      </p:pic>
    </p:spTree>
    <p:extLst>
      <p:ext uri="{BB962C8B-B14F-4D97-AF65-F5344CB8AC3E}">
        <p14:creationId xmlns:p14="http://schemas.microsoft.com/office/powerpoint/2010/main" val="247534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A54FE8-F555-48F9-97AF-F0115C3CB2D0}"/>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1A71959B-CED8-42AF-85FA-B5B30B19EC6B}"/>
              </a:ext>
            </a:extLst>
          </p:cNvPr>
          <p:cNvSpPr>
            <a:spLocks noGrp="1"/>
          </p:cNvSpPr>
          <p:nvPr>
            <p:ph idx="1"/>
          </p:nvPr>
        </p:nvSpPr>
        <p:spPr/>
        <p:txBody>
          <a:bodyPr/>
          <a:lstStyle/>
          <a:p>
            <a:r>
              <a:rPr lang="hr-HR" sz="1800" b="1" dirty="0">
                <a:effectLst/>
                <a:latin typeface="Calibri" panose="020F0502020204030204" pitchFamily="34" charset="0"/>
                <a:ea typeface="Calibri" panose="020F0502020204030204" pitchFamily="34" charset="0"/>
                <a:cs typeface="Times New Roman" panose="02020603050405020304" pitchFamily="18" charset="0"/>
              </a:rPr>
              <a:t>Izbor specifičnih tlocrta arhitekture</a:t>
            </a:r>
            <a:r>
              <a:rPr lang="hr-HR" sz="1800" dirty="0">
                <a:effectLst/>
                <a:latin typeface="Calibri" panose="020F0502020204030204" pitchFamily="34" charset="0"/>
                <a:ea typeface="Calibri" panose="020F0502020204030204" pitchFamily="34" charset="0"/>
                <a:cs typeface="Times New Roman" panose="02020603050405020304" pitchFamily="18" charset="0"/>
              </a:rPr>
              <a:t> pridonosi novim vrijednostima crkvenih objekata kršćana: usvajanje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bazilikalnih</a:t>
            </a:r>
            <a:r>
              <a:rPr lang="hr-HR" sz="1800" dirty="0">
                <a:effectLst/>
                <a:latin typeface="Calibri" panose="020F0502020204030204" pitchFamily="34" charset="0"/>
                <a:ea typeface="Calibri" panose="020F0502020204030204" pitchFamily="34" charset="0"/>
                <a:cs typeface="Times New Roman" panose="02020603050405020304" pitchFamily="18" charset="0"/>
              </a:rPr>
              <a:t> oblika s brodovima i apsidom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Lateran</a:t>
            </a:r>
            <a:r>
              <a:rPr lang="hr-HR" sz="1800" dirty="0">
                <a:effectLst/>
                <a:latin typeface="Calibri" panose="020F0502020204030204" pitchFamily="34" charset="0"/>
                <a:ea typeface="Calibri" panose="020F0502020204030204" pitchFamily="34" charset="0"/>
                <a:cs typeface="Times New Roman" panose="02020603050405020304" pitchFamily="18" charset="0"/>
              </a:rPr>
              <a:t> i Vatikan), preuzimanje elemenata svjetovne arhitekture koje omogućuje funkcionalno rješenje za okupljanje većeg broja ljudi i prilagođava se potrebama liturgije. </a:t>
            </a:r>
          </a:p>
          <a:p>
            <a:r>
              <a:rPr lang="hr-HR" sz="1800" dirty="0">
                <a:effectLst/>
                <a:latin typeface="Calibri" panose="020F0502020204030204" pitchFamily="34" charset="0"/>
                <a:ea typeface="Calibri" panose="020F0502020204030204" pitchFamily="34" charset="0"/>
                <a:cs typeface="Times New Roman" panose="02020603050405020304" pitchFamily="18" charset="0"/>
              </a:rPr>
              <a:t>Odražava sliku dvorane za primanja u carskim palačama.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7817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slov 1">
            <a:extLst>
              <a:ext uri="{FF2B5EF4-FFF2-40B4-BE49-F238E27FC236}">
                <a16:creationId xmlns:a16="http://schemas.microsoft.com/office/drawing/2014/main" id="{939431CE-A858-47D4-998F-2B4AD27518E5}"/>
              </a:ext>
            </a:extLst>
          </p:cNvPr>
          <p:cNvSpPr>
            <a:spLocks noGrp="1"/>
          </p:cNvSpPr>
          <p:nvPr>
            <p:ph type="title"/>
          </p:nvPr>
        </p:nvSpPr>
        <p:spPr>
          <a:xfrm>
            <a:off x="659301" y="1474969"/>
            <a:ext cx="2823919" cy="1868760"/>
          </a:xfrm>
        </p:spPr>
        <p:txBody>
          <a:bodyPr vert="horz" lIns="91440" tIns="45720" rIns="91440" bIns="0" rtlCol="0" anchor="b">
            <a:normAutofit/>
          </a:bodyPr>
          <a:lstStyle/>
          <a:p>
            <a:endParaRPr lang="en-US" sz="3600"/>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zervirano mjesto sadržaja 5">
            <a:extLst>
              <a:ext uri="{FF2B5EF4-FFF2-40B4-BE49-F238E27FC236}">
                <a16:creationId xmlns:a16="http://schemas.microsoft.com/office/drawing/2014/main" id="{27394CAF-D81B-4156-92F1-412DCA3201D6}"/>
              </a:ext>
            </a:extLst>
          </p:cNvPr>
          <p:cNvPicPr>
            <a:picLocks noGrp="1" noChangeAspect="1"/>
          </p:cNvPicPr>
          <p:nvPr>
            <p:ph idx="1"/>
          </p:nvPr>
        </p:nvPicPr>
        <p:blipFill>
          <a:blip r:embed="rId3"/>
          <a:stretch>
            <a:fillRect/>
          </a:stretch>
        </p:blipFill>
        <p:spPr>
          <a:xfrm>
            <a:off x="5539750" y="1116345"/>
            <a:ext cx="4440166" cy="3866172"/>
          </a:xfrm>
          <a:prstGeom prst="rect">
            <a:avLst/>
          </a:prstGeom>
        </p:spPr>
      </p:pic>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Rezervirano mjesto teksta 3">
            <a:extLst>
              <a:ext uri="{FF2B5EF4-FFF2-40B4-BE49-F238E27FC236}">
                <a16:creationId xmlns:a16="http://schemas.microsoft.com/office/drawing/2014/main" id="{A8568311-3558-4A8E-8C5A-4D270071E936}"/>
              </a:ext>
            </a:extLst>
          </p:cNvPr>
          <p:cNvSpPr>
            <a:spLocks noGrp="1"/>
          </p:cNvSpPr>
          <p:nvPr>
            <p:ph type="body" sz="half" idx="2"/>
          </p:nvPr>
        </p:nvSpPr>
        <p:spPr>
          <a:xfrm>
            <a:off x="574577" y="3383091"/>
            <a:ext cx="3275013" cy="2248181"/>
          </a:xfrm>
        </p:spPr>
        <p:txBody>
          <a:bodyPr/>
          <a:lstStyle/>
          <a:p>
            <a:r>
              <a:rPr lang="hr-HR" dirty="0"/>
              <a:t>Unutrašnjost kasnoantičke bazilike Sv. Petra u Rimu prije renesansne </a:t>
            </a:r>
            <a:r>
              <a:rPr lang="hr-HR" dirty="0">
                <a:latin typeface="Abadi" panose="020B0604020104020204" pitchFamily="34" charset="0"/>
              </a:rPr>
              <a:t>rekonstrukcije u 15. st.</a:t>
            </a:r>
          </a:p>
          <a:p>
            <a:pPr algn="l"/>
            <a:r>
              <a:rPr lang="hr-HR" dirty="0">
                <a:latin typeface="Abadi" panose="020B0604020104020204" pitchFamily="34" charset="0"/>
              </a:rPr>
              <a:t>Freska prema </a:t>
            </a:r>
            <a:r>
              <a:rPr lang="en-GB" i="0" u="none" strike="noStrike" baseline="0" dirty="0" err="1">
                <a:latin typeface="Abadi" panose="020B0604020104020204" pitchFamily="34" charset="0"/>
              </a:rPr>
              <a:t>Giovan</a:t>
            </a:r>
            <a:r>
              <a:rPr lang="en-GB" i="0" u="none" strike="noStrike" baseline="0" dirty="0">
                <a:latin typeface="Abadi" panose="020B0604020104020204" pitchFamily="34" charset="0"/>
              </a:rPr>
              <a:t> Battista Ricci.</a:t>
            </a:r>
          </a:p>
          <a:p>
            <a:pPr algn="l"/>
            <a:r>
              <a:rPr lang="hr-HR" dirty="0" err="1">
                <a:latin typeface="Abadi" panose="020B0604020104020204" pitchFamily="34" charset="0"/>
              </a:rPr>
              <a:t>Poč</a:t>
            </a:r>
            <a:r>
              <a:rPr lang="hr-HR" dirty="0">
                <a:latin typeface="Abadi" panose="020B0604020104020204" pitchFamily="34" charset="0"/>
              </a:rPr>
              <a:t>.</a:t>
            </a:r>
            <a:r>
              <a:rPr lang="it-IT" i="0" u="none" strike="noStrike" baseline="0" dirty="0">
                <a:latin typeface="Abadi" panose="020B0604020104020204" pitchFamily="34" charset="0"/>
              </a:rPr>
              <a:t> </a:t>
            </a:r>
            <a:r>
              <a:rPr lang="hr-HR" dirty="0">
                <a:latin typeface="Abadi" panose="020B0604020104020204" pitchFamily="34" charset="0"/>
              </a:rPr>
              <a:t>17. st. </a:t>
            </a:r>
            <a:r>
              <a:rPr lang="it-IT" i="1" u="none" strike="noStrike" baseline="0" dirty="0">
                <a:latin typeface="Abadi" panose="020B0604020104020204" pitchFamily="34" charset="0"/>
              </a:rPr>
              <a:t>Città del Vaticano, </a:t>
            </a:r>
            <a:r>
              <a:rPr lang="it-IT" i="0" u="none" strike="noStrike" baseline="0" dirty="0">
                <a:latin typeface="Abadi" panose="020B0604020104020204" pitchFamily="34" charset="0"/>
              </a:rPr>
              <a:t>Grotte Vaticane.</a:t>
            </a:r>
            <a:endParaRPr lang="en-GB" dirty="0">
              <a:latin typeface="Abadi" panose="020B0604020104020204" pitchFamily="34" charset="0"/>
            </a:endParaRPr>
          </a:p>
        </p:txBody>
      </p:sp>
    </p:spTree>
    <p:extLst>
      <p:ext uri="{BB962C8B-B14F-4D97-AF65-F5344CB8AC3E}">
        <p14:creationId xmlns:p14="http://schemas.microsoft.com/office/powerpoint/2010/main" val="209832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EBD829-4BCB-42BC-91E0-1D293C36DCD1}"/>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7B79A106-25CF-4048-A26E-B3CDC288E6B6}"/>
              </a:ext>
            </a:extLst>
          </p:cNvPr>
          <p:cNvSpPr>
            <a:spLocks noGrp="1"/>
          </p:cNvSpPr>
          <p:nvPr>
            <p:ph idx="1"/>
          </p:nvPr>
        </p:nvSpPr>
        <p:spPr/>
        <p:txBody>
          <a:bodyPr/>
          <a:lstStyle/>
          <a:p>
            <a:pPr>
              <a:lnSpc>
                <a:spcPct val="115000"/>
              </a:lnSpc>
              <a:spcAft>
                <a:spcPts val="1000"/>
              </a:spcAft>
            </a:pPr>
            <a:r>
              <a:rPr lang="hr-HR" sz="1800" b="1" dirty="0">
                <a:effectLst/>
                <a:latin typeface="Calibri" panose="020F0502020204030204" pitchFamily="34" charset="0"/>
                <a:ea typeface="Calibri" panose="020F0502020204030204" pitchFamily="34" charset="0"/>
                <a:cs typeface="Times New Roman" panose="02020603050405020304" pitchFamily="18" charset="0"/>
              </a:rPr>
              <a:t>Grobljanske crkve križnog tlocrta</a:t>
            </a:r>
            <a:r>
              <a:rPr lang="hr-HR" sz="1800" dirty="0">
                <a:effectLst/>
                <a:latin typeface="Calibri" panose="020F0502020204030204" pitchFamily="34" charset="0"/>
                <a:ea typeface="Calibri" panose="020F0502020204030204" pitchFamily="34" charset="0"/>
                <a:cs typeface="Times New Roman" panose="02020603050405020304" pitchFamily="18" charset="0"/>
              </a:rPr>
              <a:t> odražavaju mjesto kulta izravno povezanog s carskim ritualima, uključujući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pogrebne rituale i memorijalne kultove</a:t>
            </a:r>
            <a:r>
              <a:rPr lang="hr-HR" sz="1800" dirty="0">
                <a:effectLst/>
                <a:latin typeface="Calibri" panose="020F0502020204030204" pitchFamily="34" charset="0"/>
                <a:ea typeface="Calibri" panose="020F0502020204030204" pitchFamily="34" charset="0"/>
                <a:cs typeface="Times New Roman" panose="02020603050405020304" pitchFamily="18" charset="0"/>
              </a:rPr>
              <a:t>, povezane s idejom vječnosti.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Calibri" panose="020F0502020204030204" pitchFamily="34" charset="0"/>
                <a:ea typeface="Calibri" panose="020F0502020204030204" pitchFamily="34" charset="0"/>
                <a:cs typeface="Times New Roman" panose="02020603050405020304" pitchFamily="18" charset="0"/>
              </a:rPr>
              <a:t>Carska prisutnost u tim crkvenim kompleksima, ekskluzivna povezanost s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martirijalnim</a:t>
            </a:r>
            <a:r>
              <a:rPr lang="hr-HR" sz="1800" dirty="0">
                <a:effectLst/>
                <a:latin typeface="Calibri" panose="020F0502020204030204" pitchFamily="34" charset="0"/>
                <a:ea typeface="Calibri" panose="020F0502020204030204" pitchFamily="34" charset="0"/>
                <a:cs typeface="Times New Roman" panose="02020603050405020304" pitchFamily="18" charset="0"/>
              </a:rPr>
              <a:t>  crkvama, mauzoleji namijenjeni članovima carske obitelji, koji su bili i naručitelji gradnje crkava. </a:t>
            </a:r>
          </a:p>
          <a:p>
            <a:r>
              <a:rPr lang="hr-HR" sz="1800" dirty="0">
                <a:effectLst/>
                <a:latin typeface="Calibri" panose="020F0502020204030204" pitchFamily="34" charset="0"/>
                <a:ea typeface="Calibri" panose="020F0502020204030204" pitchFamily="34" charset="0"/>
                <a:cs typeface="Times New Roman" panose="02020603050405020304" pitchFamily="18" charset="0"/>
              </a:rPr>
              <a:t>Monumentalno zdanje: mauzolej carice Helene, povezanog s crkvom sv.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Marcelina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Petra na Via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Labicana</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r-HR" sz="1800" dirty="0">
                <a:effectLst/>
                <a:latin typeface="Calibri" panose="020F0502020204030204" pitchFamily="34" charset="0"/>
                <a:ea typeface="Calibri" panose="020F0502020204030204" pitchFamily="34" charset="0"/>
                <a:cs typeface="Times New Roman" panose="02020603050405020304" pitchFamily="18" charset="0"/>
              </a:rPr>
              <a:t>Konstantinove kćeri,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Konstancija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Helena imale su grobnice u blizini crkve sv. Agneze na Via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Nomentana</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27578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E58533-9169-4D24-87CE-5E735C674014}"/>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14CBDF1A-CBDE-44C8-A393-D18A972CED01}"/>
              </a:ext>
            </a:extLst>
          </p:cNvPr>
          <p:cNvSpPr>
            <a:spLocks noGrp="1"/>
          </p:cNvSpPr>
          <p:nvPr>
            <p:ph idx="1"/>
          </p:nvPr>
        </p:nvSpPr>
        <p:spPr/>
        <p:txBody>
          <a:bodyPr/>
          <a:lstStyle/>
          <a:p>
            <a:r>
              <a:rPr lang="hr-HR" sz="1800" b="1" dirty="0">
                <a:effectLst/>
                <a:latin typeface="Calibri" panose="020F0502020204030204" pitchFamily="34" charset="0"/>
                <a:ea typeface="Calibri" panose="020F0502020204030204" pitchFamily="34" charset="0"/>
                <a:cs typeface="Times New Roman" panose="02020603050405020304" pitchFamily="18" charset="0"/>
              </a:rPr>
              <a:t>Izbor mjesta ukopa kod članova carske obitelji ima ideološko značenje – povratak careva u Rim</a:t>
            </a:r>
            <a:r>
              <a:rPr lang="hr-HR" sz="1800" dirty="0">
                <a:effectLst/>
                <a:latin typeface="Calibri" panose="020F0502020204030204" pitchFamily="34" charset="0"/>
                <a:ea typeface="Calibri" panose="020F0502020204030204" pitchFamily="34" charset="0"/>
                <a:cs typeface="Times New Roman" panose="02020603050405020304" pitchFamily="18" charset="0"/>
              </a:rPr>
              <a:t>, nakon što su mnogi izabrali zadnje počivalište u drugima prijestolnicama (Dioklecijan u Splitu,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Maksimijan</a:t>
            </a:r>
            <a:r>
              <a:rPr lang="hr-HR" sz="1800" dirty="0">
                <a:effectLst/>
                <a:latin typeface="Calibri" panose="020F0502020204030204" pitchFamily="34" charset="0"/>
                <a:ea typeface="Calibri" panose="020F0502020204030204" pitchFamily="34" charset="0"/>
                <a:cs typeface="Times New Roman" panose="02020603050405020304" pitchFamily="18" charset="0"/>
              </a:rPr>
              <a:t> u Milanu,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Konstanicje</a:t>
            </a:r>
            <a:r>
              <a:rPr lang="hr-HR" sz="1800" dirty="0">
                <a:effectLst/>
                <a:latin typeface="Calibri" panose="020F0502020204030204" pitchFamily="34" charset="0"/>
                <a:ea typeface="Calibri" panose="020F0502020204030204" pitchFamily="34" charset="0"/>
                <a:cs typeface="Times New Roman" panose="02020603050405020304" pitchFamily="18" charset="0"/>
              </a:rPr>
              <a:t> Klor u Trieru).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Konstanitin</a:t>
            </a:r>
            <a:r>
              <a:rPr lang="hr-HR" sz="1800" dirty="0">
                <a:effectLst/>
                <a:latin typeface="Calibri" panose="020F0502020204030204" pitchFamily="34" charset="0"/>
                <a:ea typeface="Calibri" panose="020F0502020204030204" pitchFamily="34" charset="0"/>
                <a:cs typeface="Times New Roman" panose="02020603050405020304" pitchFamily="18" charset="0"/>
              </a:rPr>
              <a:t> je izabrao novu prijestolnicu – Konstantinopol (Euzebije – razočaranje Rimljana). </a:t>
            </a:r>
            <a:endParaRPr lang="en-GB" dirty="0"/>
          </a:p>
        </p:txBody>
      </p:sp>
    </p:spTree>
    <p:extLst>
      <p:ext uri="{BB962C8B-B14F-4D97-AF65-F5344CB8AC3E}">
        <p14:creationId xmlns:p14="http://schemas.microsoft.com/office/powerpoint/2010/main" val="106796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78E969-380D-4626-BB70-9EB804144F83}"/>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76A26124-B9D6-4359-AE87-39097C81B72F}"/>
              </a:ext>
            </a:extLst>
          </p:cNvPr>
          <p:cNvSpPr>
            <a:spLocks noGrp="1"/>
          </p:cNvSpPr>
          <p:nvPr>
            <p:ph idx="1"/>
          </p:nvPr>
        </p:nvSpPr>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Carski protektorat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konstantinskih</a:t>
            </a:r>
            <a:r>
              <a:rPr lang="hr-HR" sz="1800" dirty="0">
                <a:effectLst/>
                <a:latin typeface="Calibri" panose="020F0502020204030204" pitchFamily="34" charset="0"/>
                <a:ea typeface="Calibri" panose="020F0502020204030204" pitchFamily="34" charset="0"/>
                <a:cs typeface="Times New Roman" panose="02020603050405020304" pitchFamily="18" charset="0"/>
              </a:rPr>
              <a:t> crkava vidljiv i u unutrašnjem uređenju. </a:t>
            </a:r>
          </a:p>
          <a:p>
            <a:r>
              <a:rPr lang="hr-HR" sz="1800" b="1" dirty="0" err="1">
                <a:effectLst/>
                <a:latin typeface="Calibri" panose="020F0502020204030204" pitchFamily="34" charset="0"/>
                <a:ea typeface="Calibri" panose="020F0502020204030204" pitchFamily="34" charset="0"/>
                <a:cs typeface="Times New Roman" panose="02020603050405020304" pitchFamily="18" charset="0"/>
              </a:rPr>
              <a:t>Ikonografski</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programi povezani s dvorskom umjetnošću</a:t>
            </a:r>
            <a:r>
              <a:rPr lang="hr-HR" sz="1800" dirty="0">
                <a:effectLst/>
                <a:latin typeface="Calibri" panose="020F0502020204030204" pitchFamily="34" charset="0"/>
                <a:ea typeface="Calibri" panose="020F0502020204030204" pitchFamily="34" charset="0"/>
                <a:cs typeface="Times New Roman" panose="02020603050405020304" pitchFamily="18" charset="0"/>
              </a:rPr>
              <a:t>.  U apsidi bazilike nad grobom sv. Petra najvjerojatnije je prvi put razrađena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scena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Traditio</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legis</a:t>
            </a:r>
            <a:r>
              <a:rPr lang="hr-HR" sz="1800" dirty="0">
                <a:effectLst/>
                <a:latin typeface="Calibri" panose="020F0502020204030204" pitchFamily="34" charset="0"/>
                <a:ea typeface="Calibri" panose="020F0502020204030204" pitchFamily="34" charset="0"/>
                <a:cs typeface="Times New Roman" panose="02020603050405020304" pitchFamily="18" charset="0"/>
              </a:rPr>
              <a:t> (predaja Zakona sv. Petru), scena koja je sigurno ukrašavala crkvu u srednjem vijeku što se raspoznaje na crtežima. </a:t>
            </a:r>
          </a:p>
          <a:p>
            <a:r>
              <a:rPr lang="hr-HR" sz="1800" b="1" dirty="0">
                <a:effectLst/>
                <a:latin typeface="Calibri" panose="020F0502020204030204" pitchFamily="34" charset="0"/>
                <a:ea typeface="Calibri" panose="020F0502020204030204" pitchFamily="34" charset="0"/>
                <a:cs typeface="Times New Roman" panose="02020603050405020304" pitchFamily="18" charset="0"/>
              </a:rPr>
              <a:t>Scena se izrađivala na sarkofazima i drugim spomenicima (mauzolej sv.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Konstance</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202774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7973F1-F22D-4BD2-B347-82665393140A}"/>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A7F57CDB-930C-46DB-9085-E7F119B3BD66}"/>
              </a:ext>
            </a:extLst>
          </p:cNvPr>
          <p:cNvSpPr>
            <a:spLocks noGrp="1"/>
          </p:cNvSpPr>
          <p:nvPr>
            <p:ph idx="1"/>
          </p:nvPr>
        </p:nvSpPr>
        <p:spPr/>
        <p:txBody>
          <a:bodyPr/>
          <a:lstStyle/>
          <a:p>
            <a:pPr>
              <a:lnSpc>
                <a:spcPct val="115000"/>
              </a:lnSpc>
              <a:spcAft>
                <a:spcPts val="10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Program promocije kršćanstva – pokušaj realizacije „kršćanskog Rima“ – veličanstvene građevinske intervencije na zemljištu u vlasništvu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fiska</a:t>
            </a:r>
            <a:r>
              <a:rPr lang="hr-HR" sz="1800" dirty="0">
                <a:effectLst/>
                <a:latin typeface="Calibri" panose="020F0502020204030204" pitchFamily="34" charset="0"/>
                <a:ea typeface="Calibri" panose="020F0502020204030204" pitchFamily="34" charset="0"/>
                <a:cs typeface="Times New Roman" panose="02020603050405020304" pitchFamily="18" charset="0"/>
              </a:rPr>
              <a:t> ili zemljišta u vlasništvu carske kuće.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Izgradnja biskupskog kompleksa izvan središta grada, na JI periferiji uz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Aurelijanove</a:t>
            </a:r>
            <a:r>
              <a:rPr lang="hr-HR" sz="1800" dirty="0">
                <a:effectLst/>
                <a:latin typeface="Calibri" panose="020F0502020204030204" pitchFamily="34" charset="0"/>
                <a:ea typeface="Calibri" panose="020F0502020204030204" pitchFamily="34" charset="0"/>
                <a:cs typeface="Times New Roman" panose="02020603050405020304" pitchFamily="18" charset="0"/>
              </a:rPr>
              <a:t> zidine, oprezan čin cara da ne povrijedi poganske običaje promovirajući novu vjeru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Krautheimer</a:t>
            </a:r>
            <a:r>
              <a:rPr lang="hr-HR" sz="1800" dirty="0">
                <a:effectLst/>
                <a:latin typeface="Calibri" panose="020F0502020204030204" pitchFamily="34" charset="0"/>
                <a:ea typeface="Calibri" panose="020F0502020204030204" pitchFamily="34" charset="0"/>
                <a:cs typeface="Times New Roman" panose="02020603050405020304" pitchFamily="18" charset="0"/>
              </a:rPr>
              <a:t>).  Konstantinopol – kršćanski grad? Točnije promišljanje odaje drukčije tumačenje.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5268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B207DD-38B3-4F08-AA1E-0AE8583475D2}"/>
              </a:ext>
            </a:extLst>
          </p:cNvPr>
          <p:cNvSpPr>
            <a:spLocks noGrp="1"/>
          </p:cNvSpPr>
          <p:nvPr>
            <p:ph type="title"/>
          </p:nvPr>
        </p:nvSpPr>
        <p:spPr/>
        <p:txBody>
          <a:bodyPr/>
          <a:lstStyle/>
          <a:p>
            <a:endParaRPr lang="en-GB"/>
          </a:p>
        </p:txBody>
      </p:sp>
      <p:sp>
        <p:nvSpPr>
          <p:cNvPr id="3" name="Rezervirano mjesto teksta 2">
            <a:extLst>
              <a:ext uri="{FF2B5EF4-FFF2-40B4-BE49-F238E27FC236}">
                <a16:creationId xmlns:a16="http://schemas.microsoft.com/office/drawing/2014/main" id="{C0AE5479-0465-43AD-BD75-5146099CE90A}"/>
              </a:ext>
            </a:extLst>
          </p:cNvPr>
          <p:cNvSpPr>
            <a:spLocks noGrp="1"/>
          </p:cNvSpPr>
          <p:nvPr>
            <p:ph type="body" idx="1"/>
          </p:nvPr>
        </p:nvSpPr>
        <p:spPr/>
        <p:txBody>
          <a:bodyPr/>
          <a:lstStyle/>
          <a:p>
            <a:endParaRPr lang="en-GB"/>
          </a:p>
        </p:txBody>
      </p:sp>
      <p:sp>
        <p:nvSpPr>
          <p:cNvPr id="4" name="Rezervirano mjesto sadržaja 3">
            <a:extLst>
              <a:ext uri="{FF2B5EF4-FFF2-40B4-BE49-F238E27FC236}">
                <a16:creationId xmlns:a16="http://schemas.microsoft.com/office/drawing/2014/main" id="{289FFC10-3560-457D-89C7-363A56098A11}"/>
              </a:ext>
            </a:extLst>
          </p:cNvPr>
          <p:cNvSpPr>
            <a:spLocks noGrp="1"/>
          </p:cNvSpPr>
          <p:nvPr>
            <p:ph sz="half" idx="2"/>
          </p:nvPr>
        </p:nvSpPr>
        <p:spPr/>
        <p:txBody>
          <a:bodyPr/>
          <a:lstStyle/>
          <a:p>
            <a:endParaRPr lang="en-GB"/>
          </a:p>
        </p:txBody>
      </p:sp>
      <p:sp>
        <p:nvSpPr>
          <p:cNvPr id="5" name="Rezervirano mjesto teksta 4">
            <a:extLst>
              <a:ext uri="{FF2B5EF4-FFF2-40B4-BE49-F238E27FC236}">
                <a16:creationId xmlns:a16="http://schemas.microsoft.com/office/drawing/2014/main" id="{78468E61-C53C-44E5-BB4C-F3FA8D65BE82}"/>
              </a:ext>
            </a:extLst>
          </p:cNvPr>
          <p:cNvSpPr>
            <a:spLocks noGrp="1"/>
          </p:cNvSpPr>
          <p:nvPr>
            <p:ph type="body" sz="quarter" idx="3"/>
          </p:nvPr>
        </p:nvSpPr>
        <p:spPr/>
        <p:txBody>
          <a:bodyPr/>
          <a:lstStyle/>
          <a:p>
            <a:endParaRPr lang="en-GB"/>
          </a:p>
        </p:txBody>
      </p:sp>
      <p:sp>
        <p:nvSpPr>
          <p:cNvPr id="6" name="Rezervirano mjesto sadržaja 5">
            <a:extLst>
              <a:ext uri="{FF2B5EF4-FFF2-40B4-BE49-F238E27FC236}">
                <a16:creationId xmlns:a16="http://schemas.microsoft.com/office/drawing/2014/main" id="{CF78D1EE-2F06-4E58-8710-ADBE8A910CDB}"/>
              </a:ext>
            </a:extLst>
          </p:cNvPr>
          <p:cNvSpPr>
            <a:spLocks noGrp="1"/>
          </p:cNvSpPr>
          <p:nvPr>
            <p:ph sz="quarter" idx="4"/>
          </p:nvPr>
        </p:nvSpPr>
        <p:spPr/>
        <p:txBody>
          <a:bodyPr/>
          <a:lstStyle/>
          <a:p>
            <a:endParaRPr lang="en-GB"/>
          </a:p>
        </p:txBody>
      </p:sp>
    </p:spTree>
    <p:extLst>
      <p:ext uri="{BB962C8B-B14F-4D97-AF65-F5344CB8AC3E}">
        <p14:creationId xmlns:p14="http://schemas.microsoft.com/office/powerpoint/2010/main" val="38669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B5FBF3-7FC0-4BB0-B735-79D756E07E6F}"/>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8FF3998B-A2B2-4CF9-8C01-9725D11D9B07}"/>
              </a:ext>
            </a:extLst>
          </p:cNvPr>
          <p:cNvSpPr>
            <a:spLocks noGrp="1"/>
          </p:cNvSpPr>
          <p:nvPr>
            <p:ph idx="1"/>
          </p:nvPr>
        </p:nvSpPr>
        <p:spPr/>
        <p:txBody>
          <a:bodyPr>
            <a:normAutofit fontScale="92500" lnSpcReduction="10000"/>
          </a:bodyPr>
          <a:lstStyle/>
          <a:p>
            <a:pPr>
              <a:lnSpc>
                <a:spcPct val="115000"/>
              </a:lnSpc>
              <a:spcAft>
                <a:spcPts val="1000"/>
              </a:spcAft>
            </a:pPr>
            <a:r>
              <a:rPr lang="hr-HR" sz="1800" dirty="0" err="1">
                <a:effectLst/>
                <a:latin typeface="Calibri" panose="020F0502020204030204" pitchFamily="34" charset="0"/>
                <a:ea typeface="Calibri" panose="020F0502020204030204" pitchFamily="34" charset="0"/>
                <a:cs typeface="Times New Roman" panose="02020603050405020304" pitchFamily="18" charset="0"/>
              </a:rPr>
              <a:t>Lateran</a:t>
            </a:r>
            <a:r>
              <a:rPr lang="hr-HR" sz="1800" dirty="0">
                <a:effectLst/>
                <a:latin typeface="Calibri" panose="020F0502020204030204" pitchFamily="34" charset="0"/>
                <a:ea typeface="Calibri" panose="020F0502020204030204" pitchFamily="34" charset="0"/>
                <a:cs typeface="Times New Roman" panose="02020603050405020304" pitchFamily="18" charset="0"/>
              </a:rPr>
              <a:t> – prostor na kojemu su se nalazile prestižne rezidencije i dvije vojarne – demilitarizacija Rima. Teže je bilo pronaći prostor za izgradnju u središtu grada gdje su se nalazile strukture s kontinuitetom upotrebe prostora.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Dvostruki Konstantinov projekt: gradnja velike kršćanske crkve u zasebnoj četvrti, i izgradnja sjedišta u kojemu je boravila Konstantinova majka Helena u Rimu, koja je ponovno vratila vlasništvo dinastije Severa s veličanstvenim zdanjima i oratorijem koji je imao funkciju dvorske kapele posvećene Sv. Križu. Biskupska crkva i carska palača sa značajem privilegija i zaštite.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Uvođenje i realizacija novog modela –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udruženja vladara i Crkve</a:t>
            </a:r>
            <a:r>
              <a:rPr lang="hr-HR" sz="1800" dirty="0">
                <a:effectLst/>
                <a:latin typeface="Calibri" panose="020F0502020204030204" pitchFamily="34" charset="0"/>
                <a:ea typeface="Calibri" panose="020F0502020204030204" pitchFamily="34" charset="0"/>
                <a:cs typeface="Times New Roman" panose="02020603050405020304" pitchFamily="18" charset="0"/>
              </a:rPr>
              <a:t>, kojemu pridonose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darivanja bogatih građana</a:t>
            </a:r>
            <a:r>
              <a:rPr lang="hr-HR" sz="1800" dirty="0">
                <a:effectLst/>
                <a:latin typeface="Calibri" panose="020F0502020204030204" pitchFamily="34" charset="0"/>
                <a:ea typeface="Calibri" panose="020F0502020204030204" pitchFamily="34" charset="0"/>
                <a:cs typeface="Times New Roman" panose="02020603050405020304" pitchFamily="18" charset="0"/>
              </a:rPr>
              <a:t>, pripadnika rimske aristokracija. Sve do 5. St. crkveno se graditeljstvo vezuje isključivo uz izravnu potporu i inicijativu cara ili pripadnika carske obitelji.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5598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B3C231-8728-48DA-BE09-EA4DAC8F9D41}"/>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1F91EC95-6313-4D19-92F1-B692D3564623}"/>
              </a:ext>
            </a:extLst>
          </p:cNvPr>
          <p:cNvSpPr>
            <a:spLocks noGrp="1"/>
          </p:cNvSpPr>
          <p:nvPr>
            <p:ph idx="1"/>
          </p:nvPr>
        </p:nvSpPr>
        <p:spPr/>
        <p:txBody>
          <a:bodyPr>
            <a:normAutofit lnSpcReduction="10000"/>
          </a:bodyPr>
          <a:lstStyle/>
          <a:p>
            <a:r>
              <a:rPr lang="hr-HR" sz="1800" dirty="0">
                <a:effectLst/>
                <a:latin typeface="Times New Roman" panose="02020603050405020304" pitchFamily="18" charset="0"/>
                <a:ea typeface="Times New Roman" panose="02020603050405020304" pitchFamily="18" charset="0"/>
              </a:rPr>
              <a:t>Rimska sveta mjesta (</a:t>
            </a:r>
            <a:r>
              <a:rPr lang="hr-HR" sz="1800" i="1" dirty="0" err="1">
                <a:effectLst/>
                <a:latin typeface="Times New Roman" panose="02020603050405020304" pitchFamily="18" charset="0"/>
                <a:ea typeface="Times New Roman" panose="02020603050405020304" pitchFamily="18" charset="0"/>
              </a:rPr>
              <a:t>loca</a:t>
            </a:r>
            <a:r>
              <a:rPr lang="hr-HR" sz="1800" i="1" dirty="0">
                <a:effectLst/>
                <a:latin typeface="Times New Roman" panose="02020603050405020304" pitchFamily="18" charset="0"/>
                <a:ea typeface="Times New Roman" panose="02020603050405020304" pitchFamily="18" charset="0"/>
              </a:rPr>
              <a:t> </a:t>
            </a:r>
            <a:r>
              <a:rPr lang="hr-HR" sz="1800" i="1" dirty="0" err="1">
                <a:effectLst/>
                <a:latin typeface="Times New Roman" panose="02020603050405020304" pitchFamily="18" charset="0"/>
                <a:ea typeface="Times New Roman" panose="02020603050405020304" pitchFamily="18" charset="0"/>
              </a:rPr>
              <a:t>sancta</a:t>
            </a:r>
            <a:r>
              <a:rPr lang="hr-HR" sz="1800" dirty="0">
                <a:effectLst/>
                <a:latin typeface="Times New Roman" panose="02020603050405020304" pitchFamily="18" charset="0"/>
                <a:ea typeface="Times New Roman" panose="02020603050405020304" pitchFamily="18" charset="0"/>
              </a:rPr>
              <a:t>) </a:t>
            </a:r>
          </a:p>
          <a:p>
            <a:r>
              <a:rPr lang="hr-HR" sz="1800" dirty="0">
                <a:effectLst/>
                <a:latin typeface="Times New Roman" panose="02020603050405020304" pitchFamily="18" charset="0"/>
                <a:ea typeface="Times New Roman" panose="02020603050405020304" pitchFamily="18" charset="0"/>
              </a:rPr>
              <a:t>Duboki smisao za svetost povezan sa svetim mjestom za razliku od kršćanske percepcije svetog mjesta. </a:t>
            </a:r>
          </a:p>
          <a:p>
            <a:r>
              <a:rPr lang="hr-HR" sz="1800" dirty="0">
                <a:effectLst/>
                <a:latin typeface="Times New Roman" panose="02020603050405020304" pitchFamily="18" charset="0"/>
                <a:ea typeface="Times New Roman" panose="02020603050405020304" pitchFamily="18" charset="0"/>
              </a:rPr>
              <a:t>Prvotna kršćanska ravnodušnost, nehaj, nemar, prema samom mjestu. </a:t>
            </a:r>
          </a:p>
          <a:p>
            <a:r>
              <a:rPr lang="hr-HR" sz="1800" dirty="0">
                <a:effectLst/>
                <a:latin typeface="Times New Roman" panose="02020603050405020304" pitchFamily="18" charset="0"/>
                <a:ea typeface="Times New Roman" panose="02020603050405020304" pitchFamily="18" charset="0"/>
              </a:rPr>
              <a:t>Prema teološkom tumačenju sv. Augustina (kršćani klasičnih studija 4. st.), kršćani su sami po sebi hramovi živog Boga (Sv. Augustin). </a:t>
            </a:r>
          </a:p>
          <a:p>
            <a:r>
              <a:rPr lang="hr-HR" sz="1800" dirty="0">
                <a:effectLst/>
                <a:latin typeface="Times New Roman" panose="02020603050405020304" pitchFamily="18" charset="0"/>
                <a:ea typeface="Times New Roman" panose="02020603050405020304" pitchFamily="18" charset="0"/>
              </a:rPr>
              <a:t>Njihove crkve nisu svetišta božanstva, riječ je samo o mjestu okupljanja vjernika. </a:t>
            </a:r>
          </a:p>
          <a:p>
            <a:r>
              <a:rPr lang="hr-HR" sz="1800" dirty="0">
                <a:effectLst/>
                <a:latin typeface="Times New Roman" panose="02020603050405020304" pitchFamily="18" charset="0"/>
                <a:ea typeface="Times New Roman" panose="02020603050405020304" pitchFamily="18" charset="0"/>
              </a:rPr>
              <a:t>Sveta je zajednica vjernika, a ne crkva kao zdanje koje ih prima. Iz nje je svetost samo izvedena. </a:t>
            </a:r>
            <a:r>
              <a:rPr lang="hr-HR" sz="1800" u="sng" dirty="0">
                <a:effectLst/>
                <a:latin typeface="Times New Roman" panose="02020603050405020304" pitchFamily="18" charset="0"/>
                <a:ea typeface="Times New Roman" panose="02020603050405020304" pitchFamily="18" charset="0"/>
              </a:rPr>
              <a:t>Pravo štovanje nije imalo izravne veze sa pojedinim mjestom.</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6934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73084D-4620-460B-B6B9-E131E82A69C4}"/>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46C74302-E7D2-4EA3-A883-0B34E94856B7}"/>
              </a:ext>
            </a:extLst>
          </p:cNvPr>
          <p:cNvSpPr>
            <a:spLocks noGrp="1"/>
          </p:cNvSpPr>
          <p:nvPr>
            <p:ph idx="1"/>
          </p:nvPr>
        </p:nvSpPr>
        <p:spPr/>
        <p:txBody>
          <a:bodyPr/>
          <a:lstStyle/>
          <a:p>
            <a:pPr algn="just">
              <a:lnSpc>
                <a:spcPct val="150000"/>
              </a:lnSpc>
            </a:pPr>
            <a:r>
              <a:rPr lang="hr-HR" sz="1800" u="sng" dirty="0">
                <a:effectLst/>
                <a:latin typeface="Times New Roman" panose="02020603050405020304" pitchFamily="18" charset="0"/>
                <a:ea typeface="Times New Roman" panose="02020603050405020304" pitchFamily="18" charset="0"/>
              </a:rPr>
              <a:t>Pohrana relikvija prema liturgijskom obredu koji je ustanovio Ambrozije iz Milana</a:t>
            </a:r>
            <a:endParaRPr lang="en-GB" sz="1800" dirty="0">
              <a:effectLst/>
              <a:latin typeface="Times New Roman" panose="02020603050405020304" pitchFamily="18" charset="0"/>
              <a:ea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Prenošenje relikvija (</a:t>
            </a:r>
            <a:r>
              <a:rPr lang="hr-HR" sz="1800" i="1" dirty="0" err="1">
                <a:effectLst/>
                <a:latin typeface="Times New Roman" panose="02020603050405020304" pitchFamily="18" charset="0"/>
                <a:ea typeface="Times New Roman" panose="02020603050405020304" pitchFamily="18" charset="0"/>
              </a:rPr>
              <a:t>translatio</a:t>
            </a:r>
            <a:r>
              <a:rPr lang="hr-HR" sz="1800" dirty="0">
                <a:effectLst/>
                <a:latin typeface="Times New Roman" panose="02020603050405020304" pitchFamily="18" charset="0"/>
                <a:ea typeface="Times New Roman" panose="02020603050405020304" pitchFamily="18" charset="0"/>
              </a:rPr>
              <a:t>) svetih </a:t>
            </a:r>
            <a:r>
              <a:rPr lang="hr-HR" sz="1800" dirty="0" err="1">
                <a:effectLst/>
                <a:latin typeface="Times New Roman" panose="02020603050405020304" pitchFamily="18" charset="0"/>
                <a:ea typeface="Times New Roman" panose="02020603050405020304" pitchFamily="18" charset="0"/>
              </a:rPr>
              <a:t>Gervazija</a:t>
            </a:r>
            <a:r>
              <a:rPr lang="hr-HR" sz="1800" dirty="0">
                <a:effectLst/>
                <a:latin typeface="Times New Roman" panose="02020603050405020304" pitchFamily="18" charset="0"/>
                <a:ea typeface="Times New Roman" panose="02020603050405020304" pitchFamily="18" charset="0"/>
              </a:rPr>
              <a:t> i </a:t>
            </a:r>
            <a:r>
              <a:rPr lang="hr-HR" sz="1800" dirty="0" err="1">
                <a:effectLst/>
                <a:latin typeface="Times New Roman" panose="02020603050405020304" pitchFamily="18" charset="0"/>
                <a:ea typeface="Times New Roman" panose="02020603050405020304" pitchFamily="18" charset="0"/>
              </a:rPr>
              <a:t>Protazija</a:t>
            </a:r>
            <a:r>
              <a:rPr lang="hr-HR" sz="1800" dirty="0">
                <a:effectLst/>
                <a:latin typeface="Times New Roman" panose="02020603050405020304" pitchFamily="18" charset="0"/>
                <a:ea typeface="Times New Roman" panose="02020603050405020304" pitchFamily="18" charset="0"/>
              </a:rPr>
              <a:t> u Milanu 386. god. nedugo nakon što je posvetio rimsku baziliku relikvijama donesenim iz raznih krajeva. </a:t>
            </a:r>
          </a:p>
          <a:p>
            <a:r>
              <a:rPr lang="hr-HR" sz="1800" dirty="0" err="1">
                <a:effectLst/>
                <a:latin typeface="Times New Roman" panose="02020603050405020304" pitchFamily="18" charset="0"/>
                <a:ea typeface="Times New Roman" panose="02020603050405020304" pitchFamily="18" charset="0"/>
              </a:rPr>
              <a:t>Ambrozijeva</a:t>
            </a:r>
            <a:r>
              <a:rPr lang="hr-HR" sz="1800" dirty="0">
                <a:effectLst/>
                <a:latin typeface="Times New Roman" panose="02020603050405020304" pitchFamily="18" charset="0"/>
                <a:ea typeface="Times New Roman" panose="02020603050405020304" pitchFamily="18" charset="0"/>
              </a:rPr>
              <a:t> je zajednica željela na isti način posvetiti novu crkvu, </a:t>
            </a:r>
            <a:r>
              <a:rPr lang="hr-HR" sz="1800" i="1" dirty="0" err="1">
                <a:effectLst/>
                <a:latin typeface="Times New Roman" panose="02020603050405020304" pitchFamily="18" charset="0"/>
                <a:ea typeface="Times New Roman" panose="02020603050405020304" pitchFamily="18" charset="0"/>
              </a:rPr>
              <a:t>basilicu</a:t>
            </a:r>
            <a:r>
              <a:rPr lang="hr-HR" sz="1800" i="1" dirty="0">
                <a:effectLst/>
                <a:latin typeface="Times New Roman" panose="02020603050405020304" pitchFamily="18" charset="0"/>
                <a:ea typeface="Times New Roman" panose="02020603050405020304" pitchFamily="18" charset="0"/>
              </a:rPr>
              <a:t> </a:t>
            </a:r>
            <a:r>
              <a:rPr lang="hr-HR" sz="1800" i="1" dirty="0" err="1">
                <a:effectLst/>
                <a:latin typeface="Times New Roman" panose="02020603050405020304" pitchFamily="18" charset="0"/>
                <a:ea typeface="Times New Roman" panose="02020603050405020304" pitchFamily="18" charset="0"/>
              </a:rPr>
              <a:t>Ambrosianu</a:t>
            </a:r>
            <a:r>
              <a:rPr lang="hr-HR" sz="1800" i="1" dirty="0">
                <a:effectLst/>
                <a:latin typeface="Times New Roman" panose="02020603050405020304" pitchFamily="18" charset="0"/>
                <a:ea typeface="Times New Roman" panose="02020603050405020304" pitchFamily="18" charset="0"/>
              </a:rPr>
              <a:t>. </a:t>
            </a:r>
            <a:r>
              <a:rPr lang="hr-HR" sz="1800" dirty="0">
                <a:effectLst/>
                <a:latin typeface="Times New Roman" panose="02020603050405020304" pitchFamily="18" charset="0"/>
                <a:ea typeface="Times New Roman" panose="02020603050405020304" pitchFamily="18" charset="0"/>
              </a:rPr>
              <a:t>Relikvije su se pravovremeno pojavile u blizini svetišta dvaju već znanih milanskih mučenika, i prenesene su u prisutnosti mnoštva u </a:t>
            </a:r>
            <a:r>
              <a:rPr lang="hr-HR" sz="1800" dirty="0" err="1">
                <a:effectLst/>
                <a:latin typeface="Times New Roman" panose="02020603050405020304" pitchFamily="18" charset="0"/>
                <a:ea typeface="Times New Roman" panose="02020603050405020304" pitchFamily="18" charset="0"/>
              </a:rPr>
              <a:t>Ambrozijevu</a:t>
            </a:r>
            <a:r>
              <a:rPr lang="hr-HR" sz="1800" dirty="0">
                <a:effectLst/>
                <a:latin typeface="Times New Roman" panose="02020603050405020304" pitchFamily="18" charset="0"/>
                <a:ea typeface="Times New Roman" panose="02020603050405020304" pitchFamily="18" charset="0"/>
              </a:rPr>
              <a:t> baziliku. </a:t>
            </a:r>
            <a:endParaRPr lang="en-GB" dirty="0"/>
          </a:p>
        </p:txBody>
      </p:sp>
    </p:spTree>
    <p:extLst>
      <p:ext uri="{BB962C8B-B14F-4D97-AF65-F5344CB8AC3E}">
        <p14:creationId xmlns:p14="http://schemas.microsoft.com/office/powerpoint/2010/main" val="2039678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E98F15-A8A7-4187-8AFD-DAFE7CBC3712}"/>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DB0EECAF-5B95-4D03-87DE-E4878E8D5127}"/>
              </a:ext>
            </a:extLst>
          </p:cNvPr>
          <p:cNvSpPr>
            <a:spLocks noGrp="1"/>
          </p:cNvSpPr>
          <p:nvPr>
            <p:ph idx="1"/>
          </p:nvPr>
        </p:nvSpPr>
        <p:spPr/>
        <p:txBody>
          <a:bodyPr/>
          <a:lstStyle/>
          <a:p>
            <a:r>
              <a:rPr lang="hr-HR" dirty="0"/>
              <a:t>Svijet kasne antike – duboka kriza Carstva, novi religijski senzibilitet</a:t>
            </a:r>
          </a:p>
          <a:p>
            <a:r>
              <a:rPr lang="hr-HR" dirty="0"/>
              <a:t>Fokus na grobnicama- nisu više samo mjesto sjećanja na pokojnike, postaju točka najbliža vječnom životu</a:t>
            </a:r>
          </a:p>
          <a:p>
            <a:r>
              <a:rPr lang="hr-HR" dirty="0"/>
              <a:t>Evolucija kršćanskog kulta nakon Milanskog edikta 313. g. omogućila je gradnju velikih </a:t>
            </a:r>
            <a:r>
              <a:rPr lang="hr-HR" dirty="0" err="1"/>
              <a:t>cemeterijalnih</a:t>
            </a:r>
            <a:r>
              <a:rPr lang="hr-HR" dirty="0"/>
              <a:t> bazilika ili martirija i postupnog napuštanja pokapanja u podzemnim grobnicama (katakombama – najbrojnije i najbolje sačuvane u Rimu; nastavile su se razvijati i nakon 313. g.)</a:t>
            </a:r>
            <a:endParaRPr lang="en-GB" dirty="0"/>
          </a:p>
        </p:txBody>
      </p:sp>
    </p:spTree>
    <p:extLst>
      <p:ext uri="{BB962C8B-B14F-4D97-AF65-F5344CB8AC3E}">
        <p14:creationId xmlns:p14="http://schemas.microsoft.com/office/powerpoint/2010/main" val="403744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995472-34E0-4E34-8FD1-8B73CD4D7C11}"/>
              </a:ext>
            </a:extLst>
          </p:cNvPr>
          <p:cNvSpPr>
            <a:spLocks noGrp="1"/>
          </p:cNvSpPr>
          <p:nvPr>
            <p:ph type="title"/>
          </p:nvPr>
        </p:nvSpPr>
        <p:spPr/>
        <p:txBody>
          <a:bodyPr/>
          <a:lstStyle/>
          <a:p>
            <a:endParaRPr lang="en-GB" dirty="0"/>
          </a:p>
        </p:txBody>
      </p:sp>
      <p:sp>
        <p:nvSpPr>
          <p:cNvPr id="3" name="Rezervirano mjesto sadržaja 2">
            <a:extLst>
              <a:ext uri="{FF2B5EF4-FFF2-40B4-BE49-F238E27FC236}">
                <a16:creationId xmlns:a16="http://schemas.microsoft.com/office/drawing/2014/main" id="{1CE0ABF1-7289-4FAE-9B96-ADF5CECDFD8B}"/>
              </a:ext>
            </a:extLst>
          </p:cNvPr>
          <p:cNvSpPr>
            <a:spLocks noGrp="1"/>
          </p:cNvSpPr>
          <p:nvPr>
            <p:ph idx="1"/>
          </p:nvPr>
        </p:nvSpPr>
        <p:spPr/>
        <p:txBody>
          <a:bodyPr/>
          <a:lstStyle/>
          <a:p>
            <a:r>
              <a:rPr lang="hr-HR" dirty="0"/>
              <a:t>Groblja u Rimu duž cesta koje su vodile iz grada (</a:t>
            </a:r>
            <a:r>
              <a:rPr lang="hr-HR" i="1" dirty="0" err="1"/>
              <a:t>Flaminia</a:t>
            </a:r>
            <a:r>
              <a:rPr lang="hr-HR" i="1" dirty="0"/>
              <a:t>, </a:t>
            </a:r>
            <a:r>
              <a:rPr lang="hr-HR" i="1" dirty="0" err="1"/>
              <a:t>Salaria</a:t>
            </a:r>
            <a:r>
              <a:rPr lang="hr-HR" i="1" dirty="0"/>
              <a:t>, </a:t>
            </a:r>
            <a:r>
              <a:rPr lang="hr-HR" i="1" dirty="0" err="1"/>
              <a:t>Appia</a:t>
            </a:r>
            <a:r>
              <a:rPr lang="hr-HR" i="1" dirty="0"/>
              <a:t>, </a:t>
            </a:r>
            <a:r>
              <a:rPr lang="hr-HR" i="1" dirty="0" err="1"/>
              <a:t>Portuense</a:t>
            </a:r>
            <a:r>
              <a:rPr lang="hr-HR" dirty="0"/>
              <a:t>)</a:t>
            </a:r>
          </a:p>
          <a:p>
            <a:r>
              <a:rPr lang="hr-HR" dirty="0"/>
              <a:t>Anonimne i skromne grobnice</a:t>
            </a:r>
          </a:p>
          <a:p>
            <a:r>
              <a:rPr lang="hr-HR" dirty="0"/>
              <a:t>Prepoznatljive i monumentalne obiteljske grobnice u obliku hramova </a:t>
            </a:r>
          </a:p>
          <a:p>
            <a:r>
              <a:rPr lang="hr-HR" dirty="0"/>
              <a:t>Prva kršćanska groblja nastaju početkom 3. st. (Rim, Afrika, Aleksandrija) – posljedica brojčanog rasta kršćana i jačanja svijesti o zajednici</a:t>
            </a:r>
          </a:p>
          <a:p>
            <a:r>
              <a:rPr lang="hr-HR" dirty="0"/>
              <a:t>Katakombe – specifičnost grada Rima </a:t>
            </a:r>
            <a:endParaRPr lang="en-GB" dirty="0"/>
          </a:p>
        </p:txBody>
      </p:sp>
    </p:spTree>
    <p:extLst>
      <p:ext uri="{BB962C8B-B14F-4D97-AF65-F5344CB8AC3E}">
        <p14:creationId xmlns:p14="http://schemas.microsoft.com/office/powerpoint/2010/main" val="117596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A3399D-F443-4552-9B5C-E5B48CA3E67A}"/>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3F01174C-4876-4437-8E3C-465618A02AB7}"/>
              </a:ext>
            </a:extLst>
          </p:cNvPr>
          <p:cNvSpPr>
            <a:spLocks noGrp="1"/>
          </p:cNvSpPr>
          <p:nvPr>
            <p:ph idx="1"/>
          </p:nvPr>
        </p:nvSpPr>
        <p:spPr/>
        <p:txBody>
          <a:bodyPr/>
          <a:lstStyle/>
          <a:p>
            <a:r>
              <a:rPr lang="hr-HR" i="1" dirty="0"/>
              <a:t>Ad </a:t>
            </a:r>
            <a:r>
              <a:rPr lang="hr-HR" i="1" dirty="0" err="1"/>
              <a:t>catacumbas</a:t>
            </a:r>
            <a:r>
              <a:rPr lang="hr-HR" i="1" dirty="0"/>
              <a:t> – </a:t>
            </a:r>
            <a:r>
              <a:rPr lang="hr-HR" dirty="0"/>
              <a:t>mjesta izvan grada gdje se vadio kamen na lako obradivom, ali čvrstom kamenu </a:t>
            </a:r>
          </a:p>
          <a:p>
            <a:r>
              <a:rPr lang="hr-HR" dirty="0"/>
              <a:t>Preuzimanje tipova i motiva iz repertoara </a:t>
            </a:r>
            <a:r>
              <a:rPr lang="hr-HR"/>
              <a:t>antičke umjetnosti</a:t>
            </a:r>
            <a:endParaRPr lang="en-GB" dirty="0"/>
          </a:p>
        </p:txBody>
      </p:sp>
    </p:spTree>
    <p:extLst>
      <p:ext uri="{BB962C8B-B14F-4D97-AF65-F5344CB8AC3E}">
        <p14:creationId xmlns:p14="http://schemas.microsoft.com/office/powerpoint/2010/main" val="361243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071392-9AF0-48B7-8E01-24A8E8F4995C}"/>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BE02ED6B-6AF5-42BD-8145-B96BAB0ACF20}"/>
              </a:ext>
            </a:extLst>
          </p:cNvPr>
          <p:cNvSpPr>
            <a:spLocks noGrp="1"/>
          </p:cNvSpPr>
          <p:nvPr>
            <p:ph idx="1"/>
          </p:nvPr>
        </p:nvSpPr>
        <p:spPr/>
        <p:txBody>
          <a:bodyPr/>
          <a:lstStyle/>
          <a:p>
            <a:r>
              <a:rPr lang="hr-HR" sz="1800" dirty="0">
                <a:effectLst/>
                <a:latin typeface="Times New Roman" panose="02020603050405020304" pitchFamily="18" charset="0"/>
                <a:ea typeface="Times New Roman" panose="02020603050405020304" pitchFamily="18" charset="0"/>
              </a:rPr>
              <a:t>Nasuprot tome, svijet u kojemu se kršćanstvo afirmiralo obilovao je svetištima. </a:t>
            </a:r>
          </a:p>
          <a:p>
            <a:r>
              <a:rPr lang="hr-HR" sz="1800" u="sng" dirty="0">
                <a:effectLst/>
                <a:latin typeface="Times New Roman" panose="02020603050405020304" pitchFamily="18" charset="0"/>
                <a:ea typeface="Times New Roman" panose="02020603050405020304" pitchFamily="18" charset="0"/>
              </a:rPr>
              <a:t>Rimski grad,</a:t>
            </a:r>
            <a:r>
              <a:rPr lang="hr-HR" sz="1800" dirty="0">
                <a:effectLst/>
                <a:latin typeface="Times New Roman" panose="02020603050405020304" pitchFamily="18" charset="0"/>
                <a:ea typeface="Times New Roman" panose="02020603050405020304" pitchFamily="18" charset="0"/>
              </a:rPr>
              <a:t> u kojem je kršćanstvo najprije imalo svoje korijene, bio je najvećim svojim dijelom sveta cjelina (sakralni prostor). </a:t>
            </a:r>
          </a:p>
          <a:p>
            <a:r>
              <a:rPr lang="hr-HR" sz="1800" dirty="0">
                <a:effectLst/>
                <a:latin typeface="Times New Roman" panose="02020603050405020304" pitchFamily="18" charset="0"/>
                <a:ea typeface="Times New Roman" panose="02020603050405020304" pitchFamily="18" charset="0"/>
              </a:rPr>
              <a:t>Unutar gradskih zidina bio je posvećen, i taj je prostor bio nepovrediv, nikakvo </a:t>
            </a:r>
            <a:r>
              <a:rPr lang="hr-HR" sz="1800" dirty="0" err="1">
                <a:effectLst/>
                <a:latin typeface="Times New Roman" panose="02020603050405020304" pitchFamily="18" charset="0"/>
                <a:ea typeface="Times New Roman" panose="02020603050405020304" pitchFamily="18" charset="0"/>
              </a:rPr>
              <a:t>oskrvnuće</a:t>
            </a:r>
            <a:r>
              <a:rPr lang="hr-HR" sz="1800" dirty="0">
                <a:effectLst/>
                <a:latin typeface="Times New Roman" panose="02020603050405020304" pitchFamily="18" charset="0"/>
                <a:ea typeface="Times New Roman" panose="02020603050405020304" pitchFamily="18" charset="0"/>
              </a:rPr>
              <a:t> nije bilo dopustivo (ritual osnivanja rimskog grada, zaštićenog zidinama i otvorenog prema vanjskom svijetu gradskim vratima, kroz koja izlaze i tijela njegovih mrtvih). </a:t>
            </a:r>
          </a:p>
          <a:p>
            <a:r>
              <a:rPr lang="hr-HR" sz="1800" dirty="0">
                <a:effectLst/>
                <a:latin typeface="Times New Roman" panose="02020603050405020304" pitchFamily="18" charset="0"/>
                <a:ea typeface="Times New Roman" panose="02020603050405020304" pitchFamily="18" charset="0"/>
              </a:rPr>
              <a:t>Prostor rimskog grada je ispunjen hramovima</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88232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8A302C-0289-4831-82B8-E9D24837CAAF}"/>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4FB7976C-9E79-4A31-8FE2-B938B581D8BC}"/>
              </a:ext>
            </a:extLst>
          </p:cNvPr>
          <p:cNvSpPr>
            <a:spLocks noGrp="1"/>
          </p:cNvSpPr>
          <p:nvPr>
            <p:ph idx="1"/>
          </p:nvPr>
        </p:nvSpPr>
        <p:spPr/>
        <p:txBody>
          <a:bodyPr/>
          <a:lstStyle/>
          <a:p>
            <a:r>
              <a:rPr lang="hr-HR" sz="1800" dirty="0">
                <a:effectLst/>
                <a:latin typeface="Times New Roman" panose="02020603050405020304" pitchFamily="18" charset="0"/>
                <a:ea typeface="Times New Roman" panose="02020603050405020304" pitchFamily="18" charset="0"/>
              </a:rPr>
              <a:t>Novo osvajanje prostora - kršćanski prodor u nove prostore diljem Carstva.  </a:t>
            </a:r>
          </a:p>
          <a:p>
            <a:r>
              <a:rPr lang="hr-HR" sz="1800" dirty="0">
                <a:effectLst/>
                <a:latin typeface="Times New Roman" panose="02020603050405020304" pitchFamily="18" charset="0"/>
                <a:ea typeface="Times New Roman" panose="02020603050405020304" pitchFamily="18" charset="0"/>
              </a:rPr>
              <a:t>Kršćani su imali povijest, ali su morali unijeti biblijska mjesta na kartu Carstva. </a:t>
            </a:r>
          </a:p>
          <a:p>
            <a:r>
              <a:rPr lang="hr-HR" sz="1800" dirty="0">
                <a:effectLst/>
                <a:latin typeface="Times New Roman" panose="02020603050405020304" pitchFamily="18" charset="0"/>
                <a:ea typeface="Times New Roman" panose="02020603050405020304" pitchFamily="18" charset="0"/>
              </a:rPr>
              <a:t>Prostor Carstva bio je obilježen prostornom projekcijom antičke kulture i različitih religija sa vlastitim povijestima. </a:t>
            </a:r>
          </a:p>
          <a:p>
            <a:r>
              <a:rPr lang="hr-HR" sz="1800" dirty="0">
                <a:effectLst/>
                <a:latin typeface="Times New Roman" panose="02020603050405020304" pitchFamily="18" charset="0"/>
                <a:ea typeface="Times New Roman" panose="02020603050405020304" pitchFamily="18" charset="0"/>
              </a:rPr>
              <a:t>Da bi prisvojili i prilagodili svoj prostor kršćani su mu morali pridati i svoju povijest - kolonizirati prostor. </a:t>
            </a:r>
          </a:p>
          <a:p>
            <a:r>
              <a:rPr lang="hr-HR" sz="1800" dirty="0">
                <a:effectLst/>
                <a:latin typeface="Times New Roman" panose="02020603050405020304" pitchFamily="18" charset="0"/>
                <a:ea typeface="Times New Roman" panose="02020603050405020304" pitchFamily="18" charset="0"/>
              </a:rPr>
              <a:t>nametanje i određivanje vlastite religijske topografije, zanemarujući postojeća religijska mjesta i podjele - krajem 4. st.</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26135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09E10E-C48C-471D-B663-0CB4417D60BF}"/>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958153E9-8CF7-4AC2-9D2A-9AE64F1910F9}"/>
              </a:ext>
            </a:extLst>
          </p:cNvPr>
          <p:cNvSpPr>
            <a:spLocks noGrp="1"/>
          </p:cNvSpPr>
          <p:nvPr>
            <p:ph idx="1"/>
          </p:nvPr>
        </p:nvSpPr>
        <p:spPr/>
        <p:txBody>
          <a:bodyPr/>
          <a:lstStyle/>
          <a:p>
            <a:r>
              <a:rPr lang="hr-HR" sz="1800" dirty="0">
                <a:effectLst/>
                <a:latin typeface="Times New Roman" panose="02020603050405020304" pitchFamily="18" charset="0"/>
                <a:ea typeface="Times New Roman" panose="02020603050405020304" pitchFamily="18" charset="0"/>
              </a:rPr>
              <a:t>Mjesto je moglo postati sveto putem nekog povijesnog događaja, stvarnog ili izmišljenog. </a:t>
            </a:r>
          </a:p>
          <a:p>
            <a:r>
              <a:rPr lang="hr-HR" sz="1800" dirty="0">
                <a:effectLst/>
                <a:latin typeface="Times New Roman" panose="02020603050405020304" pitchFamily="18" charset="0"/>
                <a:ea typeface="Times New Roman" panose="02020603050405020304" pitchFamily="18" charset="0"/>
              </a:rPr>
              <a:t>Prva sveta mjesta bila su ona koja su proizlazila iz narativnih izvora. </a:t>
            </a:r>
          </a:p>
          <a:p>
            <a:r>
              <a:rPr lang="hr-HR" sz="1800" dirty="0">
                <a:effectLst/>
                <a:latin typeface="Times New Roman" panose="02020603050405020304" pitchFamily="18" charset="0"/>
                <a:ea typeface="Times New Roman" panose="02020603050405020304" pitchFamily="18" charset="0"/>
              </a:rPr>
              <a:t>Druga kategorija mjesta koja su jasno bila sveta bila su mjesta pokopa (grobnice mučenika, materijalni ostaci kulta). </a:t>
            </a:r>
          </a:p>
          <a:p>
            <a:r>
              <a:rPr lang="hr-HR" sz="1800" dirty="0">
                <a:effectLst/>
                <a:latin typeface="Times New Roman" panose="02020603050405020304" pitchFamily="18" charset="0"/>
                <a:ea typeface="Times New Roman" panose="02020603050405020304" pitchFamily="18" charset="0"/>
              </a:rPr>
              <a:t>Grobnice mučenika imale su prednost širenja u budućnosti s obzirom na mogućnost prenošenja i dijeljenja relikvija. Značaj </a:t>
            </a:r>
            <a:r>
              <a:rPr lang="hr-HR" sz="1800" dirty="0">
                <a:latin typeface="Times New Roman" panose="02020603050405020304" pitchFamily="18" charset="0"/>
                <a:ea typeface="Times New Roman" panose="02020603050405020304" pitchFamily="18" charset="0"/>
              </a:rPr>
              <a:t>š</a:t>
            </a:r>
            <a:r>
              <a:rPr lang="hr-HR" sz="1800" dirty="0">
                <a:effectLst/>
                <a:latin typeface="Times New Roman" panose="02020603050405020304" pitchFamily="18" charset="0"/>
                <a:ea typeface="Times New Roman" panose="02020603050405020304" pitchFamily="18" charset="0"/>
              </a:rPr>
              <a:t>tovanja mučenika općenito, ali i lokalnih mučenika.</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78844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F26FD-7931-488B-92E0-CE879012A4C4}"/>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65CE009B-E384-4623-858B-BB476057FAA2}"/>
              </a:ext>
            </a:extLst>
          </p:cNvPr>
          <p:cNvSpPr>
            <a:spLocks noGrp="1"/>
          </p:cNvSpPr>
          <p:nvPr>
            <p:ph idx="1"/>
          </p:nvPr>
        </p:nvSpPr>
        <p:spPr/>
        <p:txBody>
          <a:bodyPr/>
          <a:lstStyle/>
          <a:p>
            <a:r>
              <a:rPr lang="hr-HR" sz="1800" b="1" dirty="0">
                <a:effectLst/>
                <a:latin typeface="Calibri" panose="020F0502020204030204" pitchFamily="34" charset="0"/>
                <a:ea typeface="Calibri" panose="020F0502020204030204" pitchFamily="34" charset="0"/>
                <a:cs typeface="Times New Roman" panose="02020603050405020304" pitchFamily="18" charset="0"/>
              </a:rPr>
              <a:t>Promjena urbanog pejzaža</a:t>
            </a:r>
            <a:r>
              <a:rPr lang="hr-HR" sz="1800" dirty="0">
                <a:effectLst/>
                <a:latin typeface="Calibri" panose="020F0502020204030204" pitchFamily="34" charset="0"/>
                <a:ea typeface="Calibri" panose="020F0502020204030204" pitchFamily="34" charset="0"/>
                <a:cs typeface="Times New Roman" panose="02020603050405020304" pitchFamily="18" charset="0"/>
              </a:rPr>
              <a:t> (transformacija gradskog prostora) nastala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pojavom mreže crkava</a:t>
            </a:r>
            <a:r>
              <a:rPr lang="hr-HR" sz="1800" dirty="0">
                <a:effectLst/>
                <a:latin typeface="Calibri" panose="020F0502020204030204" pitchFamily="34" charset="0"/>
                <a:ea typeface="Calibri" panose="020F0502020204030204" pitchFamily="34" charset="0"/>
                <a:cs typeface="Times New Roman" panose="02020603050405020304" pitchFamily="18" charset="0"/>
              </a:rPr>
              <a:t> koje su se pojavile na području kasnoantičkog Rima tijekom nekoliko stoljeća, unutar i izvan gradskih zidina. Proces je započeo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nakon Milanskog edikta 313. g</a:t>
            </a:r>
            <a:r>
              <a:rPr lang="hr-HR" sz="1800" dirty="0">
                <a:effectLst/>
                <a:latin typeface="Calibri" panose="020F0502020204030204" pitchFamily="34" charset="0"/>
                <a:ea typeface="Calibri" panose="020F0502020204030204" pitchFamily="34" charset="0"/>
                <a:cs typeface="Times New Roman" panose="02020603050405020304" pitchFamily="18" charset="0"/>
              </a:rPr>
              <a:t>., što je pridonijelo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vidljivosti kršćanskih zdanja.</a:t>
            </a:r>
            <a:r>
              <a:rPr lang="hr-HR" sz="1800" dirty="0">
                <a:effectLst/>
                <a:latin typeface="Calibri" panose="020F0502020204030204" pitchFamily="34" charset="0"/>
                <a:ea typeface="Calibri" panose="020F0502020204030204" pitchFamily="34" charset="0"/>
                <a:cs typeface="Times New Roman" panose="02020603050405020304" pitchFamily="18" charset="0"/>
              </a:rPr>
              <a:t> Antička se prijestolnica transformirala u grad apostola i mučenika. </a:t>
            </a:r>
            <a:endParaRPr lang="en-GB" dirty="0"/>
          </a:p>
        </p:txBody>
      </p:sp>
    </p:spTree>
    <p:extLst>
      <p:ext uri="{BB962C8B-B14F-4D97-AF65-F5344CB8AC3E}">
        <p14:creationId xmlns:p14="http://schemas.microsoft.com/office/powerpoint/2010/main" val="231623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EAE0C7-E343-4660-B8D1-33A00513B776}"/>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7961F44B-2DB1-49E6-8288-113430BEA589}"/>
              </a:ext>
            </a:extLst>
          </p:cNvPr>
          <p:cNvSpPr>
            <a:spLocks noGrp="1"/>
          </p:cNvSpPr>
          <p:nvPr>
            <p:ph idx="1"/>
          </p:nvPr>
        </p:nvSpPr>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Početkom 9. st. unutar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Aurelijanovih</a:t>
            </a:r>
            <a:r>
              <a:rPr lang="hr-HR" sz="1800" dirty="0">
                <a:effectLst/>
                <a:latin typeface="Calibri" panose="020F0502020204030204" pitchFamily="34" charset="0"/>
                <a:ea typeface="Calibri" panose="020F0502020204030204" pitchFamily="34" charset="0"/>
                <a:cs typeface="Times New Roman" panose="02020603050405020304" pitchFamily="18" charset="0"/>
              </a:rPr>
              <a:t> zidina s kraja 3. st. još su uvijek funkcionirali  antički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akvedukti</a:t>
            </a:r>
            <a:r>
              <a:rPr lang="hr-HR" sz="1800"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Calibri" panose="020F0502020204030204" pitchFamily="34" charset="0"/>
                <a:cs typeface="Times New Roman" panose="02020603050405020304" pitchFamily="18" charset="0"/>
              </a:rPr>
              <a:t>te su bili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vidljive antičke građevine poput termi, kazališta, stadiona i amfiteatra</a:t>
            </a:r>
            <a:r>
              <a:rPr lang="hr-HR" sz="1800" dirty="0">
                <a:effectLst/>
                <a:latin typeface="Calibri" panose="020F0502020204030204" pitchFamily="34" charset="0"/>
                <a:ea typeface="Calibri" panose="020F0502020204030204" pitchFamily="34" charset="0"/>
                <a:cs typeface="Times New Roman" panose="02020603050405020304" pitchFamily="18" charset="0"/>
              </a:rPr>
              <a:t>, iako više nisu imali prvotnu funkciju te se bili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prenamijenjeni različitim funkcijama</a:t>
            </a:r>
            <a:r>
              <a:rPr lang="hr-HR" sz="1800" dirty="0">
                <a:effectLst/>
                <a:latin typeface="Calibri" panose="020F0502020204030204" pitchFamily="34" charset="0"/>
                <a:ea typeface="Calibri" panose="020F0502020204030204" pitchFamily="34" charset="0"/>
                <a:cs typeface="Times New Roman" panose="02020603050405020304" pitchFamily="18" charset="0"/>
              </a:rPr>
              <a:t>.  U tom smislu najveće se novosti odnose na crkvene građevine poput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biskupskog kompleksa</a:t>
            </a:r>
            <a:r>
              <a:rPr lang="hr-HR" sz="1800" dirty="0">
                <a:effectLst/>
                <a:latin typeface="Calibri" panose="020F0502020204030204" pitchFamily="34" charset="0"/>
                <a:ea typeface="Calibri" panose="020F0502020204030204" pitchFamily="34" charset="0"/>
                <a:cs typeface="Times New Roman" panose="02020603050405020304" pitchFamily="18" charset="0"/>
              </a:rPr>
              <a:t>, titularnih crkava, samostana i prihvatilišta za siromašne, bolesne i nezbrinute o kojima se Crkva brinula,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te bazilike i oratorije posvećene mučenicima</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55159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17">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7" name="Group 21">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3" name="Rectangle 22">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25">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slov 1">
            <a:extLst>
              <a:ext uri="{FF2B5EF4-FFF2-40B4-BE49-F238E27FC236}">
                <a16:creationId xmlns:a16="http://schemas.microsoft.com/office/drawing/2014/main" id="{81CC1BBA-01CF-445A-97CD-D890B266FEC4}"/>
              </a:ext>
            </a:extLst>
          </p:cNvPr>
          <p:cNvSpPr>
            <a:spLocks noGrp="1"/>
          </p:cNvSpPr>
          <p:nvPr>
            <p:ph type="title"/>
          </p:nvPr>
        </p:nvSpPr>
        <p:spPr>
          <a:xfrm>
            <a:off x="7218030" y="804520"/>
            <a:ext cx="3520367" cy="1049235"/>
          </a:xfrm>
        </p:spPr>
        <p:txBody>
          <a:bodyPr vert="horz" lIns="91440" tIns="45720" rIns="91440" bIns="45720" rtlCol="0" anchor="t">
            <a:normAutofit/>
          </a:bodyPr>
          <a:lstStyle/>
          <a:p>
            <a:endParaRPr lang="en-US" sz="3200"/>
          </a:p>
        </p:txBody>
      </p:sp>
      <p:pic>
        <p:nvPicPr>
          <p:cNvPr id="5" name="Rezervirano mjesto sadržaja 4">
            <a:extLst>
              <a:ext uri="{FF2B5EF4-FFF2-40B4-BE49-F238E27FC236}">
                <a16:creationId xmlns:a16="http://schemas.microsoft.com/office/drawing/2014/main" id="{11885947-E6DC-44D4-9784-E6286FD2738C}"/>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71223" y="1240000"/>
            <a:ext cx="4825148" cy="3618861"/>
          </a:xfrm>
          <a:prstGeom prst="rect">
            <a:avLst/>
          </a:prstGeom>
          <a:noFill/>
        </p:spPr>
      </p:pic>
      <p:sp>
        <p:nvSpPr>
          <p:cNvPr id="4" name="Rezervirano mjesto teksta 3">
            <a:extLst>
              <a:ext uri="{FF2B5EF4-FFF2-40B4-BE49-F238E27FC236}">
                <a16:creationId xmlns:a16="http://schemas.microsoft.com/office/drawing/2014/main" id="{E609361D-357D-4EF7-98AF-910DF0DD764B}"/>
              </a:ext>
            </a:extLst>
          </p:cNvPr>
          <p:cNvSpPr>
            <a:spLocks noGrp="1"/>
          </p:cNvSpPr>
          <p:nvPr>
            <p:ph type="body" sz="half" idx="2"/>
          </p:nvPr>
        </p:nvSpPr>
        <p:spPr>
          <a:xfrm>
            <a:off x="7218029" y="2015732"/>
            <a:ext cx="3520368" cy="3450613"/>
          </a:xfrm>
        </p:spPr>
        <p:txBody>
          <a:bodyPr vert="horz" lIns="91440" tIns="45720" rIns="91440" bIns="45720" rtlCol="0" anchor="t">
            <a:normAutofit/>
          </a:bodyPr>
          <a:lstStyle/>
          <a:p>
            <a:pPr indent="-228600">
              <a:buFont typeface="Arial" panose="020B0604020202020204" pitchFamily="34" charset="0"/>
              <a:buChar char="•"/>
            </a:pPr>
            <a:r>
              <a:rPr lang="en-US"/>
              <a:t>Helenin mauzolej na Via Labicana, Konstantinova majka, umrla 329. g.</a:t>
            </a:r>
          </a:p>
          <a:p>
            <a:pPr indent="-228600">
              <a:buFont typeface="Arial" panose="020B0604020202020204" pitchFamily="34" charset="0"/>
              <a:buChar char="•"/>
            </a:pPr>
            <a:endParaRPr lang="en-US"/>
          </a:p>
        </p:txBody>
      </p:sp>
      <p:pic>
        <p:nvPicPr>
          <p:cNvPr id="30" name="Picture 29">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4CE09E-1283-4ED7-8BFC-67B0C7569F32}"/>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34961DB3-BC57-4731-BFC2-35D8101799CE}"/>
              </a:ext>
            </a:extLst>
          </p:cNvPr>
          <p:cNvSpPr>
            <a:spLocks noGrp="1"/>
          </p:cNvSpPr>
          <p:nvPr>
            <p:ph idx="1"/>
          </p:nvPr>
        </p:nvSpPr>
        <p:spPr/>
        <p:txBody>
          <a:bodyPr>
            <a:normAutofit fontScale="77500" lnSpcReduction="20000"/>
          </a:bodyPr>
          <a:lstStyle/>
          <a:p>
            <a:pPr>
              <a:lnSpc>
                <a:spcPct val="115000"/>
              </a:lnSpc>
              <a:spcAft>
                <a:spcPts val="1000"/>
              </a:spcAft>
            </a:pPr>
            <a:r>
              <a:rPr lang="hr-HR" sz="1800" dirty="0">
                <a:effectLst/>
                <a:latin typeface="Calibri" panose="020F0502020204030204" pitchFamily="34" charset="0"/>
                <a:ea typeface="Calibri" panose="020F0502020204030204" pitchFamily="34" charset="0"/>
                <a:cs typeface="Times New Roman" panose="02020603050405020304" pitchFamily="18" charset="0"/>
              </a:rPr>
              <a:t>Nakon Konstantinove pobjede nad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Maksencijem</a:t>
            </a:r>
            <a:r>
              <a:rPr lang="hr-HR" sz="1800" dirty="0">
                <a:effectLst/>
                <a:latin typeface="Calibri" panose="020F0502020204030204" pitchFamily="34" charset="0"/>
                <a:ea typeface="Calibri" panose="020F0502020204030204" pitchFamily="34" charset="0"/>
                <a:cs typeface="Times New Roman" panose="02020603050405020304" pitchFamily="18" charset="0"/>
              </a:rPr>
              <a:t> 312. G. Rim će biti spreman za promjene kojih će nositelj biti car Konstantin. Na području javne gradnje car ne poduzima inovativne građevinske pothvate. Gradnja sudbene dvorane gradske prefekture, nazvana „Konstantinovom bazilikom“. Novi elementi gradnje ogledaju se u crkvenoj izgradnji, koja će nekoliko desetljeća nakon 313. zahvatiti područje Rima i suburbija.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r-HR" sz="1800" b="1" dirty="0">
                <a:effectLst/>
                <a:latin typeface="Calibri" panose="020F0502020204030204" pitchFamily="34" charset="0"/>
                <a:ea typeface="Calibri" panose="020F0502020204030204" pitchFamily="34" charset="0"/>
                <a:cs typeface="Times New Roman" panose="02020603050405020304" pitchFamily="18" charset="0"/>
              </a:rPr>
              <a:t>Biografija pape Silvestra iz 6. st. koju donosi Liber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pontificalis</a:t>
            </a:r>
            <a:r>
              <a:rPr lang="hr-HR" sz="1800" dirty="0">
                <a:effectLst/>
                <a:latin typeface="Calibri" panose="020F0502020204030204" pitchFamily="34" charset="0"/>
                <a:ea typeface="Calibri" panose="020F0502020204030204" pitchFamily="34" charset="0"/>
                <a:cs typeface="Times New Roman" panose="02020603050405020304" pitchFamily="18" charset="0"/>
              </a:rPr>
              <a:t> pripisuje caru i njegovoj obitelji gradnju bazilika (</a:t>
            </a:r>
            <a:r>
              <a:rPr lang="hr-HR" sz="1800" i="1" dirty="0" err="1">
                <a:effectLst/>
                <a:latin typeface="Calibri" panose="020F0502020204030204" pitchFamily="34" charset="0"/>
                <a:ea typeface="Calibri" panose="020F0502020204030204" pitchFamily="34" charset="0"/>
                <a:cs typeface="Times New Roman" panose="02020603050405020304" pitchFamily="18" charset="0"/>
              </a:rPr>
              <a:t>fecit</a:t>
            </a:r>
            <a:r>
              <a:rPr lang="hr-HR" sz="1800" i="1"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dirty="0" err="1">
                <a:effectLst/>
                <a:latin typeface="Calibri" panose="020F0502020204030204" pitchFamily="34" charset="0"/>
                <a:ea typeface="Calibri" panose="020F0502020204030204" pitchFamily="34" charset="0"/>
                <a:cs typeface="Times New Roman" panose="02020603050405020304" pitchFamily="18" charset="0"/>
              </a:rPr>
              <a:t>Constantinus</a:t>
            </a:r>
            <a:r>
              <a:rPr lang="hr-HR" sz="1800" i="1"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dirty="0" err="1">
                <a:effectLst/>
                <a:latin typeface="Calibri" panose="020F0502020204030204" pitchFamily="34" charset="0"/>
                <a:ea typeface="Calibri" panose="020F0502020204030204" pitchFamily="34" charset="0"/>
                <a:cs typeface="Times New Roman" panose="02020603050405020304" pitchFamily="18" charset="0"/>
              </a:rPr>
              <a:t>Augustus</a:t>
            </a:r>
            <a:r>
              <a:rPr lang="hr-HR" sz="1800" i="1"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dirty="0" err="1">
                <a:effectLst/>
                <a:latin typeface="Calibri" panose="020F0502020204030204" pitchFamily="34" charset="0"/>
                <a:ea typeface="Calibri" panose="020F0502020204030204" pitchFamily="34" charset="0"/>
                <a:cs typeface="Times New Roman" panose="02020603050405020304" pitchFamily="18" charset="0"/>
              </a:rPr>
              <a:t>basilicas</a:t>
            </a:r>
            <a:r>
              <a:rPr lang="hr-HR" sz="1800" i="1"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dirty="0" err="1">
                <a:effectLst/>
                <a:latin typeface="Calibri" panose="020F0502020204030204" pitchFamily="34" charset="0"/>
                <a:ea typeface="Calibri" panose="020F0502020204030204" pitchFamily="34" charset="0"/>
                <a:cs typeface="Times New Roman" panose="02020603050405020304" pitchFamily="18" charset="0"/>
              </a:rPr>
              <a:t>istas</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hr-HR" sz="1800" dirty="0">
                <a:effectLst/>
                <a:latin typeface="Calibri" panose="020F0502020204030204" pitchFamily="34" charset="0"/>
                <a:ea typeface="Calibri" panose="020F0502020204030204" pitchFamily="34" charset="0"/>
                <a:cs typeface="Times New Roman" panose="02020603050405020304" pitchFamily="18" charset="0"/>
              </a:rPr>
              <a:t>biskupsku crkvu 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Lateranu</a:t>
            </a:r>
            <a:r>
              <a:rPr lang="hr-HR" sz="1800" dirty="0">
                <a:effectLst/>
                <a:latin typeface="Calibri" panose="020F0502020204030204" pitchFamily="34" charset="0"/>
                <a:ea typeface="Calibri" panose="020F0502020204030204" pitchFamily="34" charset="0"/>
                <a:cs typeface="Times New Roman" panose="02020603050405020304" pitchFamily="18" charset="0"/>
              </a:rPr>
              <a:t> s krstionicom (sv. Ivan 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Lateranu</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hr-HR" sz="1800" dirty="0">
                <a:effectLst/>
                <a:latin typeface="Calibri" panose="020F0502020204030204" pitchFamily="34" charset="0"/>
                <a:ea typeface="Calibri" panose="020F0502020204030204" pitchFamily="34" charset="0"/>
                <a:cs typeface="Times New Roman" panose="02020603050405020304" pitchFamily="18" charset="0"/>
              </a:rPr>
              <a:t>baziliku nad grobom sv. Petra u Vatikanu,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hr-HR" sz="1800" dirty="0">
                <a:effectLst/>
                <a:latin typeface="Calibri" panose="020F0502020204030204" pitchFamily="34" charset="0"/>
                <a:ea typeface="Calibri" panose="020F0502020204030204" pitchFamily="34" charset="0"/>
                <a:cs typeface="Times New Roman" panose="02020603050405020304" pitchFamily="18" charset="0"/>
              </a:rPr>
              <a:t>manju baziliku nad grobom sv. Pavla;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arenR"/>
            </a:pPr>
            <a:r>
              <a:rPr lang="hr-HR" sz="1800" dirty="0">
                <a:effectLst/>
                <a:latin typeface="Calibri" panose="020F0502020204030204" pitchFamily="34" charset="0"/>
                <a:ea typeface="Calibri" panose="020F0502020204030204" pitchFamily="34" charset="0"/>
                <a:cs typeface="Times New Roman" panose="02020603050405020304" pitchFamily="18" charset="0"/>
              </a:rPr>
              <a:t>ostale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suburbane</a:t>
            </a:r>
            <a:r>
              <a:rPr lang="hr-HR" sz="1800" dirty="0">
                <a:effectLst/>
                <a:latin typeface="Calibri" panose="020F0502020204030204" pitchFamily="34" charset="0"/>
                <a:ea typeface="Calibri" panose="020F0502020204030204" pitchFamily="34" charset="0"/>
                <a:cs typeface="Times New Roman" panose="02020603050405020304" pitchFamily="18" charset="0"/>
              </a:rPr>
              <a:t> bazilike s grobovima štovanih mučenika – crkva sv. Agneze na Via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Nomentana</a:t>
            </a:r>
            <a:r>
              <a:rPr lang="hr-HR" sz="1800" dirty="0">
                <a:effectLst/>
                <a:latin typeface="Calibri" panose="020F0502020204030204" pitchFamily="34" charset="0"/>
                <a:ea typeface="Calibri" panose="020F0502020204030204" pitchFamily="34" charset="0"/>
                <a:cs typeface="Times New Roman" panose="02020603050405020304" pitchFamily="18" charset="0"/>
              </a:rPr>
              <a:t>, sv. Lovre na Via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Labicana</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577462648"/>
      </p:ext>
    </p:extLst>
  </p:cSld>
  <p:clrMapOvr>
    <a:masterClrMapping/>
  </p:clrMapOvr>
</p:sld>
</file>

<file path=ppt/theme/theme1.xml><?xml version="1.0" encoding="utf-8"?>
<a:theme xmlns:a="http://schemas.openxmlformats.org/drawingml/2006/main" name="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103</TotalTime>
  <Words>1451</Words>
  <Application>Microsoft Office PowerPoint</Application>
  <PresentationFormat>Široki zaslon</PresentationFormat>
  <Paragraphs>62</Paragraphs>
  <Slides>23</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23</vt:i4>
      </vt:variant>
    </vt:vector>
  </HeadingPairs>
  <TitlesOfParts>
    <vt:vector size="29" baseType="lpstr">
      <vt:lpstr>Abadi</vt:lpstr>
      <vt:lpstr>Arial</vt:lpstr>
      <vt:lpstr>Calibri</vt:lpstr>
      <vt:lpstr>Gill Sans MT</vt:lpstr>
      <vt:lpstr>Times New Roman</vt:lpstr>
      <vt:lpstr>Galerija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Marina</dc:creator>
  <cp:lastModifiedBy>Marina</cp:lastModifiedBy>
  <cp:revision>6</cp:revision>
  <dcterms:created xsi:type="dcterms:W3CDTF">2021-01-13T15:08:09Z</dcterms:created>
  <dcterms:modified xsi:type="dcterms:W3CDTF">2021-01-13T16:51:49Z</dcterms:modified>
</cp:coreProperties>
</file>