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9" r:id="rId4"/>
    <p:sldId id="260" r:id="rId5"/>
    <p:sldId id="262" r:id="rId6"/>
    <p:sldId id="261" r:id="rId7"/>
    <p:sldId id="263" r:id="rId8"/>
    <p:sldId id="264" r:id="rId9"/>
    <p:sldId id="307" r:id="rId10"/>
    <p:sldId id="265" r:id="rId11"/>
    <p:sldId id="266" r:id="rId12"/>
    <p:sldId id="308" r:id="rId13"/>
    <p:sldId id="267" r:id="rId14"/>
    <p:sldId id="268" r:id="rId15"/>
    <p:sldId id="269" r:id="rId16"/>
    <p:sldId id="270" r:id="rId17"/>
    <p:sldId id="296" r:id="rId18"/>
    <p:sldId id="298" r:id="rId19"/>
    <p:sldId id="299"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4" r:id="rId43"/>
    <p:sldId id="293" r:id="rId44"/>
    <p:sldId id="300" r:id="rId45"/>
    <p:sldId id="301" r:id="rId46"/>
    <p:sldId id="302" r:id="rId47"/>
    <p:sldId id="303" r:id="rId48"/>
    <p:sldId id="304" r:id="rId49"/>
    <p:sldId id="305" r:id="rId50"/>
    <p:sldId id="309" r:id="rId5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74" autoAdjust="0"/>
  </p:normalViewPr>
  <p:slideViewPr>
    <p:cSldViewPr snapToGrid="0">
      <p:cViewPr varScale="1">
        <p:scale>
          <a:sx n="91" d="100"/>
          <a:sy n="91" d="100"/>
        </p:scale>
        <p:origin x="-130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B938F-7C95-44B0-AAD5-385C9F520E9F}" type="datetimeFigureOut">
              <a:rPr lang="hr-HR" smtClean="0"/>
              <a:pPr/>
              <a:t>9.4.2022.</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xmlns:a="http://schemas.openxmlformats.org/drawingml/2006/main" lvl="0"/>
            <a:r xmlns:a="http://schemas.openxmlformats.org/drawingml/2006/main">
              <a:rPr lang="en"/>
              <a:t>Click to edit Master text styles</a:t>
            </a:r>
          </a:p>
          <a:p>
            <a:pPr xmlns:a="http://schemas.openxmlformats.org/drawingml/2006/main" lvl="1"/>
            <a:r xmlns:a="http://schemas.openxmlformats.org/drawingml/2006/main">
              <a:rPr lang="en"/>
              <a:t>Second level</a:t>
            </a:r>
          </a:p>
          <a:p>
            <a:pPr xmlns:a="http://schemas.openxmlformats.org/drawingml/2006/main" lvl="2"/>
            <a:r xmlns:a="http://schemas.openxmlformats.org/drawingml/2006/main">
              <a:rPr lang="en"/>
              <a:t>Third level</a:t>
            </a:r>
          </a:p>
          <a:p>
            <a:pPr xmlns:a="http://schemas.openxmlformats.org/drawingml/2006/main" lvl="3"/>
            <a:r xmlns:a="http://schemas.openxmlformats.org/drawingml/2006/main">
              <a:rPr lang="en"/>
              <a:t>Fourth level</a:t>
            </a:r>
          </a:p>
          <a:p>
            <a:pPr xmlns:a="http://schemas.openxmlformats.org/drawingml/2006/main" lvl="4"/>
            <a:r xmlns:a="http://schemas.openxmlformats.org/drawingml/2006/main">
              <a:rPr lang="en"/>
              <a:t>Fifth level</a:t>
            </a:r>
            <a:endParaRPr xmlns:a="http://schemas.openxmlformats.org/drawingml/2006/main"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1D5CB-9935-464A-852A-CD55BEC416FF}" type="slidenum">
              <a:rPr lang="hr-HR" smtClean="0"/>
              <a:pPr/>
              <a:t>‹#›</a:t>
            </a:fld>
            <a:endParaRPr lang="hr-HR"/>
          </a:p>
        </p:txBody>
      </p:sp>
    </p:spTree>
    <p:extLst>
      <p:ext uri="{BB962C8B-B14F-4D97-AF65-F5344CB8AC3E}">
        <p14:creationId xmlns:p14="http://schemas.microsoft.com/office/powerpoint/2010/main" xmlns="" val="183838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Your brain has amazing abilities, but it didn’t come with a user manual</a:t>
            </a:r>
          </a:p>
          <a:p>
            <a:r xmlns:a="http://schemas.openxmlformats.org/drawingml/2006/main">
              <a:rPr lang="en" dirty="0"/>
              <a:t>Today </a:t>
            </a:r>
            <a:r xmlns:a="http://schemas.openxmlformats.org/drawingml/2006/main">
              <a:rPr lang="en" baseline="0" dirty="0"/>
              <a:t>we will analyze how our brain works and see some techniques we can use to improve our learning</a:t>
            </a:r>
          </a:p>
          <a:p>
            <a:r xmlns:a="http://schemas.openxmlformats.org/drawingml/2006/main">
              <a:rPr lang="en" baseline="0" dirty="0"/>
              <a:t>You will hear about the simplest, most effective learning methods</a:t>
            </a:r>
          </a:p>
          <a:p>
            <a:r xmlns:a="http://schemas.openxmlformats.org/drawingml/2006/main">
              <a:rPr lang="en" baseline="0" dirty="0"/>
              <a:t>Most learners do it the wrong way - by passively </a:t>
            </a:r>
            <a:r xmlns:a="http://schemas.openxmlformats.org/drawingml/2006/main">
              <a:rPr lang="en" baseline="0" dirty="0" err="1"/>
              <a:t>reading </a:t>
            </a:r>
            <a:r xmlns:a="http://schemas.openxmlformats.org/drawingml/2006/main">
              <a:rPr lang="en" baseline="0" dirty="0"/>
              <a:t>the text because we think it absorbs the material - in vain</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1</a:t>
            </a:fld>
            <a:endParaRPr lang="hr-HR"/>
          </a:p>
        </p:txBody>
      </p:sp>
    </p:spTree>
    <p:extLst>
      <p:ext uri="{BB962C8B-B14F-4D97-AF65-F5344CB8AC3E}">
        <p14:creationId xmlns:p14="http://schemas.microsoft.com/office/powerpoint/2010/main" xmlns="" val="386507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Make yourself a diffuse mode </a:t>
            </a:r>
            <a:r xmlns:a="http://schemas.openxmlformats.org/drawingml/2006/main">
              <a:rPr lang="en" dirty="0"/>
              <a:t>.</a:t>
            </a:r>
            <a:r xmlns:a="http://schemas.openxmlformats.org/drawingml/2006/main">
              <a:rPr lang="en" baseline="0" dirty="0"/>
              <a:t> </a:t>
            </a:r>
          </a:p>
          <a:p>
            <a:r xmlns:a="http://schemas.openxmlformats.org/drawingml/2006/main">
              <a:rPr lang="en" baseline="0" dirty="0"/>
              <a:t>Salvador Dali - slept without sleep - would </a:t>
            </a:r>
            <a:r xmlns:a="http://schemas.openxmlformats.org/drawingml/2006/main">
              <a:rPr lang="en" baseline="0" dirty="0" err="1"/>
              <a:t>sway </a:t>
            </a:r>
            <a:r xmlns:a="http://schemas.openxmlformats.org/drawingml/2006/main">
              <a:rPr lang="en" baseline="0" dirty="0"/>
              <a:t>with the keys in his hands and would wake him just as he fell and would fall into a deep sleep</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11</a:t>
            </a:fld>
            <a:endParaRPr lang="hr-HR"/>
          </a:p>
        </p:txBody>
      </p:sp>
    </p:spTree>
    <p:extLst>
      <p:ext uri="{BB962C8B-B14F-4D97-AF65-F5344CB8AC3E}">
        <p14:creationId xmlns:p14="http://schemas.microsoft.com/office/powerpoint/2010/main" xmlns="" val="403148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xmlns:a="http://schemas.openxmlformats.org/drawingml/2006/main">
              <a:rPr lang="en" dirty="0"/>
              <a:t>Apparently, when Einstein met Chaplin, he told him, "What I value most about you is the ability to make us understand you without saying a word."</a:t>
            </a:r>
          </a:p>
          <a:p>
            <a:r xmlns:a="http://schemas.openxmlformats.org/drawingml/2006/main">
              <a:rPr lang="en" dirty="0"/>
              <a:t>Chaplin replied, "True, but you are even better! The whole world admires you, though no one understands a word of what you say."</a:t>
            </a:r>
          </a:p>
          <a:p>
            <a:endParaRPr lang="hr-HR" dirty="0"/>
          </a:p>
          <a:p>
            <a:r xmlns:a="http://schemas.openxmlformats.org/drawingml/2006/main">
              <a:rPr lang="en" dirty="0"/>
              <a:t>Since all people are creative and have so-called creativity with a small k, Bildera was interested in the creativity of internationally recognized artists and scientists </a:t>
            </a:r>
            <a:r xmlns:a="http://schemas.openxmlformats.org/drawingml/2006/main">
              <a:rPr lang="en" dirty="0"/>
              <a:t>(who should </a:t>
            </a:r>
            <a:r xmlns:a="http://schemas.openxmlformats.org/drawingml/2006/main">
              <a:rPr lang="en" baseline="0" dirty="0"/>
              <a:t>have the </a:t>
            </a:r>
            <a:r xmlns:a="http://schemas.openxmlformats.org/drawingml/2006/main">
              <a:rPr lang="en" baseline="0" dirty="0" err="1"/>
              <a:t>so-called </a:t>
            </a:r>
            <a:r xmlns:a="http://schemas.openxmlformats.org/drawingml/2006/main">
              <a:rPr lang="en" baseline="0" dirty="0"/>
              <a:t>Big K) </a:t>
            </a:r>
            <a:r xmlns:a="http://schemas.openxmlformats.org/drawingml/2006/main">
              <a:rPr lang="en" dirty="0"/>
              <a:t>. He divided thirty people into three groups: scientists, artists and a control group. The latter, as he called it, the control group included people with a higher level of intelligence, who are not particularly creative. In scientists, Bilder discovered, there is a special randomness in the organization of functional brain networks, which is significantly higher than in the patterns of neural activity of "anticreatives". What was surprising was that the brains of artists are somewhere between these two groups, which in translation would mean that scientists are more creative than artists.</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12</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Edison </a:t>
            </a:r>
            <a:r xmlns:a="http://schemas.openxmlformats.org/drawingml/2006/main">
              <a:rPr lang="en" baseline="0" dirty="0"/>
              <a:t>said: "It's not that I didn't succeed. But I just discovered 10,000 ways why something doesn't work. "</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13</a:t>
            </a:fld>
            <a:endParaRPr lang="hr-HR"/>
          </a:p>
        </p:txBody>
      </p:sp>
    </p:spTree>
    <p:extLst>
      <p:ext uri="{BB962C8B-B14F-4D97-AF65-F5344CB8AC3E}">
        <p14:creationId xmlns:p14="http://schemas.microsoft.com/office/powerpoint/2010/main" xmlns="" val="203239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14</a:t>
            </a:fld>
            <a:endParaRPr lang="hr-HR"/>
          </a:p>
        </p:txBody>
      </p:sp>
    </p:spTree>
    <p:extLst>
      <p:ext uri="{BB962C8B-B14F-4D97-AF65-F5344CB8AC3E}">
        <p14:creationId xmlns:p14="http://schemas.microsoft.com/office/powerpoint/2010/main" xmlns="" val="108542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Quality </a:t>
            </a:r>
            <a:r xmlns:a="http://schemas.openxmlformats.org/drawingml/2006/main">
              <a:rPr lang="en" baseline="0" dirty="0"/>
              <a:t>learning means allowing time to pass between focused sessions so that our </a:t>
            </a:r>
            <a:r xmlns:a="http://schemas.openxmlformats.org/drawingml/2006/main">
              <a:rPr lang="en" baseline="0" dirty="0" err="1"/>
              <a:t>neural </a:t>
            </a:r>
            <a:r xmlns:a="http://schemas.openxmlformats.org/drawingml/2006/main">
              <a:rPr lang="en" baseline="0" dirty="0"/>
              <a:t>connections can wrap around what we have learned. Like when you let the </a:t>
            </a:r>
            <a:r xmlns:a="http://schemas.openxmlformats.org/drawingml/2006/main">
              <a:rPr lang="en" baseline="0" dirty="0" err="1"/>
              <a:t>mortar </a:t>
            </a:r>
            <a:r xmlns:a="http://schemas.openxmlformats.org/drawingml/2006/main">
              <a:rPr lang="en" baseline="0" dirty="0"/>
              <a:t>dry when you build a wall.</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15</a:t>
            </a:fld>
            <a:endParaRPr lang="hr-HR"/>
          </a:p>
        </p:txBody>
      </p:sp>
    </p:spTree>
    <p:extLst>
      <p:ext uri="{BB962C8B-B14F-4D97-AF65-F5344CB8AC3E}">
        <p14:creationId xmlns:p14="http://schemas.microsoft.com/office/powerpoint/2010/main" xmlns="" val="271565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A warehouse with millions of drawers and when something </a:t>
            </a:r>
            <a:r xmlns:a="http://schemas.openxmlformats.org/drawingml/2006/main">
              <a:rPr lang="en" baseline="0" dirty="0"/>
              <a:t>goes into long-term memory, it stays there, but from time to time you have to remember to know which drawer to open</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16</a:t>
            </a:fld>
            <a:endParaRPr lang="hr-HR"/>
          </a:p>
        </p:txBody>
      </p:sp>
    </p:spTree>
    <p:extLst>
      <p:ext uri="{BB962C8B-B14F-4D97-AF65-F5344CB8AC3E}">
        <p14:creationId xmlns:p14="http://schemas.microsoft.com/office/powerpoint/2010/main" xmlns="" val="245356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2D5E2C-933E-4227-B71A-B6AB9AD631A9}" type="slidenum">
              <a:rPr lang="en-GB" smtClean="0"/>
              <a:pPr/>
              <a:t>17</a:t>
            </a:fld>
            <a:endParaRPr lang="en-GB"/>
          </a:p>
        </p:txBody>
      </p:sp>
    </p:spTree>
    <p:extLst>
      <p:ext uri="{BB962C8B-B14F-4D97-AF65-F5344CB8AC3E}">
        <p14:creationId xmlns:p14="http://schemas.microsoft.com/office/powerpoint/2010/main" xmlns="" val="2794036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2D5E2C-933E-4227-B71A-B6AB9AD631A9}" type="slidenum">
              <a:rPr lang="en-GB" smtClean="0"/>
              <a:pPr/>
              <a:t>18</a:t>
            </a:fld>
            <a:endParaRPr lang="en-GB"/>
          </a:p>
        </p:txBody>
      </p:sp>
    </p:spTree>
    <p:extLst>
      <p:ext uri="{BB962C8B-B14F-4D97-AF65-F5344CB8AC3E}">
        <p14:creationId xmlns:p14="http://schemas.microsoft.com/office/powerpoint/2010/main" xmlns="" val="312725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2D5E2C-933E-4227-B71A-B6AB9AD631A9}" type="slidenum">
              <a:rPr lang="en-GB" smtClean="0"/>
              <a:pPr/>
              <a:t>19</a:t>
            </a:fld>
            <a:endParaRPr lang="en-GB"/>
          </a:p>
        </p:txBody>
      </p:sp>
    </p:spTree>
    <p:extLst>
      <p:ext uri="{BB962C8B-B14F-4D97-AF65-F5344CB8AC3E}">
        <p14:creationId xmlns:p14="http://schemas.microsoft.com/office/powerpoint/2010/main" xmlns="" val="2435118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20</a:t>
            </a:fld>
            <a:endParaRPr lang="hr-HR"/>
          </a:p>
        </p:txBody>
      </p:sp>
    </p:spTree>
    <p:extLst>
      <p:ext uri="{BB962C8B-B14F-4D97-AF65-F5344CB8AC3E}">
        <p14:creationId xmlns:p14="http://schemas.microsoft.com/office/powerpoint/2010/main" xmlns="" val="97928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The brain can be re-trained</a:t>
            </a:r>
          </a:p>
          <a:p>
            <a:r xmlns:a="http://schemas.openxmlformats.org/drawingml/2006/main">
              <a:rPr lang="en" dirty="0"/>
              <a:t>For what you have no interest in, </a:t>
            </a:r>
            <a:r xmlns:a="http://schemas.openxmlformats.org/drawingml/2006/main">
              <a:rPr lang="en" baseline="0" dirty="0"/>
              <a:t>it is slowly possible to develop an interest and the better you become at something, the more you will enjoy it.</a:t>
            </a:r>
          </a:p>
          <a:p>
            <a:r xmlns:a="http://schemas.openxmlformats.org/drawingml/2006/main">
              <a:rPr lang="en" baseline="0" dirty="0"/>
              <a:t>The language of the area and the culture or atmosphere of each area</a:t>
            </a:r>
            <a:endParaRPr xmlns:a="http://schemas.openxmlformats.org/drawingml/2006/main" lang="en-US" baseline="0" dirty="0"/>
          </a:p>
          <a:p>
            <a:endParaRPr lang="en-US" baseline="0" dirty="0"/>
          </a:p>
          <a:p>
            <a:r xmlns:a="http://schemas.openxmlformats.org/drawingml/2006/main">
              <a:rPr lang="en" baseline="0" dirty="0"/>
              <a:t>https://www.youtube.com/watch?v=Y2VlTpe4srk</a:t>
            </a:r>
            <a:r xmlns:a="http://schemas.openxmlformats.org/drawingml/2006/main">
              <a:rPr lang="en" baseline="0" dirty="0"/>
              <a:t> </a:t>
            </a:r>
          </a:p>
          <a:p>
            <a:endParaRPr lang="en-US" baseline="0" dirty="0"/>
          </a:p>
          <a:p>
            <a:r xmlns:a="http://schemas.openxmlformats.org/drawingml/2006/main">
              <a:rPr lang="en" baseline="0" dirty="0"/>
              <a:t>https://www.youtube.com/watch?v=mHdy1xS59xA</a:t>
            </a:r>
            <a:r xmlns:a="http://schemas.openxmlformats.org/drawingml/2006/main">
              <a:rPr lang="en" baseline="0"/>
              <a:t> </a:t>
            </a:r>
            <a:endParaRPr xmlns:a="http://schemas.openxmlformats.org/drawingml/2006/main" lang="hr-HR" baseline="0" dirty="0"/>
          </a:p>
          <a:p>
            <a:endParaRPr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2</a:t>
            </a:fld>
            <a:endParaRPr lang="hr-HR"/>
          </a:p>
        </p:txBody>
      </p:sp>
    </p:spTree>
    <p:extLst>
      <p:ext uri="{BB962C8B-B14F-4D97-AF65-F5344CB8AC3E}">
        <p14:creationId xmlns:p14="http://schemas.microsoft.com/office/powerpoint/2010/main" xmlns="" val="151550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21</a:t>
            </a:fld>
            <a:endParaRPr lang="hr-HR"/>
          </a:p>
        </p:txBody>
      </p:sp>
    </p:spTree>
    <p:extLst>
      <p:ext uri="{BB962C8B-B14F-4D97-AF65-F5344CB8AC3E}">
        <p14:creationId xmlns:p14="http://schemas.microsoft.com/office/powerpoint/2010/main" xmlns="" val="1986788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When </a:t>
            </a:r>
            <a:r xmlns:a="http://schemas.openxmlformats.org/drawingml/2006/main">
              <a:rPr lang="en" baseline="0" dirty="0"/>
              <a:t>we first see a completely new concept, it often doesn't make much sense ( </a:t>
            </a:r>
            <a:r xmlns:a="http://schemas.openxmlformats.org/drawingml/2006/main">
              <a:rPr lang="en" baseline="0" dirty="0" err="1"/>
              <a:t>puzzles </a:t>
            </a:r>
            <a:r xmlns:a="http://schemas.openxmlformats.org/drawingml/2006/main">
              <a:rPr lang="en" baseline="0" dirty="0"/>
              <a:t>). </a:t>
            </a:r>
            <a:r xmlns:a="http://schemas.openxmlformats.org/drawingml/2006/main">
              <a:rPr lang="en" baseline="0" dirty="0" err="1"/>
              <a:t>Memorizing </a:t>
            </a:r>
            <a:r xmlns:a="http://schemas.openxmlformats.org/drawingml/2006/main">
              <a:rPr lang="en" baseline="0" dirty="0"/>
              <a:t>one part without understanding the context does not help us understand what it is and how that concept fits into the bigger picture and how it relates to other concepts. But when we combine piles of information with understanding, we get a broader picture over time, a new logic is created that is easy to remember.</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22</a:t>
            </a:fld>
            <a:endParaRPr lang="hr-HR"/>
          </a:p>
        </p:txBody>
      </p:sp>
    </p:spTree>
    <p:extLst>
      <p:ext uri="{BB962C8B-B14F-4D97-AF65-F5344CB8AC3E}">
        <p14:creationId xmlns:p14="http://schemas.microsoft.com/office/powerpoint/2010/main" xmlns="" val="1572911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23</a:t>
            </a:fld>
            <a:endParaRPr lang="hr-HR"/>
          </a:p>
        </p:txBody>
      </p:sp>
    </p:spTree>
    <p:extLst>
      <p:ext uri="{BB962C8B-B14F-4D97-AF65-F5344CB8AC3E}">
        <p14:creationId xmlns:p14="http://schemas.microsoft.com/office/powerpoint/2010/main" xmlns="" val="1054497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24</a:t>
            </a:fld>
            <a:endParaRPr lang="hr-HR"/>
          </a:p>
        </p:txBody>
      </p:sp>
    </p:spTree>
    <p:extLst>
      <p:ext uri="{BB962C8B-B14F-4D97-AF65-F5344CB8AC3E}">
        <p14:creationId xmlns:p14="http://schemas.microsoft.com/office/powerpoint/2010/main" xmlns="" val="39915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ARGUMENT; PHONE</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25</a:t>
            </a:fld>
            <a:endParaRPr lang="hr-HR"/>
          </a:p>
        </p:txBody>
      </p:sp>
    </p:spTree>
    <p:extLst>
      <p:ext uri="{BB962C8B-B14F-4D97-AF65-F5344CB8AC3E}">
        <p14:creationId xmlns:p14="http://schemas.microsoft.com/office/powerpoint/2010/main" xmlns="" val="42099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26</a:t>
            </a:fld>
            <a:endParaRPr lang="hr-HR"/>
          </a:p>
        </p:txBody>
      </p:sp>
    </p:spTree>
    <p:extLst>
      <p:ext uri="{BB962C8B-B14F-4D97-AF65-F5344CB8AC3E}">
        <p14:creationId xmlns:p14="http://schemas.microsoft.com/office/powerpoint/2010/main" xmlns="" val="4183346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27</a:t>
            </a:fld>
            <a:endParaRPr lang="hr-HR"/>
          </a:p>
        </p:txBody>
      </p:sp>
    </p:spTree>
    <p:extLst>
      <p:ext uri="{BB962C8B-B14F-4D97-AF65-F5344CB8AC3E}">
        <p14:creationId xmlns:p14="http://schemas.microsoft.com/office/powerpoint/2010/main" xmlns="" val="3655807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28</a:t>
            </a:fld>
            <a:endParaRPr lang="hr-HR"/>
          </a:p>
        </p:txBody>
      </p:sp>
    </p:spTree>
    <p:extLst>
      <p:ext uri="{BB962C8B-B14F-4D97-AF65-F5344CB8AC3E}">
        <p14:creationId xmlns:p14="http://schemas.microsoft.com/office/powerpoint/2010/main" xmlns="" val="3346790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29</a:t>
            </a:fld>
            <a:endParaRPr lang="hr-HR"/>
          </a:p>
        </p:txBody>
      </p:sp>
    </p:spTree>
    <p:extLst>
      <p:ext uri="{BB962C8B-B14F-4D97-AF65-F5344CB8AC3E}">
        <p14:creationId xmlns:p14="http://schemas.microsoft.com/office/powerpoint/2010/main" xmlns="" val="2966445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30</a:t>
            </a:fld>
            <a:endParaRPr lang="hr-HR"/>
          </a:p>
        </p:txBody>
      </p:sp>
    </p:spTree>
    <p:extLst>
      <p:ext uri="{BB962C8B-B14F-4D97-AF65-F5344CB8AC3E}">
        <p14:creationId xmlns:p14="http://schemas.microsoft.com/office/powerpoint/2010/main" xmlns="" val="295146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Both ways are important </a:t>
            </a:r>
            <a:r xmlns:a="http://schemas.openxmlformats.org/drawingml/2006/main">
              <a:rPr lang="en" baseline="0" dirty="0"/>
              <a:t>to our learning</a:t>
            </a:r>
          </a:p>
          <a:p>
            <a:r xmlns:a="http://schemas.openxmlformats.org/drawingml/2006/main">
              <a:rPr lang="en" baseline="0" dirty="0"/>
              <a:t>Focused is important for mathematics and science, direct approach to problem solving, concentration abilities in the </a:t>
            </a:r>
            <a:r xmlns:a="http://schemas.openxmlformats.org/drawingml/2006/main">
              <a:rPr lang="en" baseline="0" dirty="0" err="1"/>
              <a:t>prefrontal </a:t>
            </a:r>
            <a:r xmlns:a="http://schemas.openxmlformats.org/drawingml/2006/main">
              <a:rPr lang="en" baseline="0" dirty="0"/>
              <a:t>cortex of the brain</a:t>
            </a:r>
          </a:p>
          <a:p>
            <a:r xmlns:a="http://schemas.openxmlformats.org/drawingml/2006/main">
              <a:rPr lang="en" baseline="0" dirty="0"/>
              <a:t>Diffusion is also important for math and science, a new approach to the problem, when we relax and let our thoughts wander</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3</a:t>
            </a:fld>
            <a:endParaRPr lang="hr-HR"/>
          </a:p>
        </p:txBody>
      </p:sp>
    </p:spTree>
    <p:extLst>
      <p:ext uri="{BB962C8B-B14F-4D97-AF65-F5344CB8AC3E}">
        <p14:creationId xmlns:p14="http://schemas.microsoft.com/office/powerpoint/2010/main" xmlns="" val="2017645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31</a:t>
            </a:fld>
            <a:endParaRPr lang="hr-HR"/>
          </a:p>
        </p:txBody>
      </p:sp>
    </p:spTree>
    <p:extLst>
      <p:ext uri="{BB962C8B-B14F-4D97-AF65-F5344CB8AC3E}">
        <p14:creationId xmlns:p14="http://schemas.microsoft.com/office/powerpoint/2010/main" xmlns="" val="2544830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32</a:t>
            </a:fld>
            <a:endParaRPr lang="hr-HR"/>
          </a:p>
        </p:txBody>
      </p:sp>
    </p:spTree>
    <p:extLst>
      <p:ext uri="{BB962C8B-B14F-4D97-AF65-F5344CB8AC3E}">
        <p14:creationId xmlns:p14="http://schemas.microsoft.com/office/powerpoint/2010/main" xmlns="" val="1259025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33</a:t>
            </a:fld>
            <a:endParaRPr lang="hr-HR"/>
          </a:p>
        </p:txBody>
      </p:sp>
    </p:spTree>
    <p:extLst>
      <p:ext uri="{BB962C8B-B14F-4D97-AF65-F5344CB8AC3E}">
        <p14:creationId xmlns:p14="http://schemas.microsoft.com/office/powerpoint/2010/main" xmlns="" val="3133785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34</a:t>
            </a:fld>
            <a:endParaRPr lang="hr-HR"/>
          </a:p>
        </p:txBody>
      </p:sp>
    </p:spTree>
    <p:extLst>
      <p:ext uri="{BB962C8B-B14F-4D97-AF65-F5344CB8AC3E}">
        <p14:creationId xmlns:p14="http://schemas.microsoft.com/office/powerpoint/2010/main" xmlns="" val="75362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35</a:t>
            </a:fld>
            <a:endParaRPr lang="hr-HR"/>
          </a:p>
        </p:txBody>
      </p:sp>
    </p:spTree>
    <p:extLst>
      <p:ext uri="{BB962C8B-B14F-4D97-AF65-F5344CB8AC3E}">
        <p14:creationId xmlns:p14="http://schemas.microsoft.com/office/powerpoint/2010/main" xmlns="" val="1007051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36</a:t>
            </a:fld>
            <a:endParaRPr lang="hr-HR"/>
          </a:p>
        </p:txBody>
      </p:sp>
    </p:spTree>
    <p:extLst>
      <p:ext uri="{BB962C8B-B14F-4D97-AF65-F5344CB8AC3E}">
        <p14:creationId xmlns:p14="http://schemas.microsoft.com/office/powerpoint/2010/main" xmlns="" val="3059224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37</a:t>
            </a:fld>
            <a:endParaRPr lang="hr-HR"/>
          </a:p>
        </p:txBody>
      </p:sp>
    </p:spTree>
    <p:extLst>
      <p:ext uri="{BB962C8B-B14F-4D97-AF65-F5344CB8AC3E}">
        <p14:creationId xmlns:p14="http://schemas.microsoft.com/office/powerpoint/2010/main" xmlns="" val="2672861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38</a:t>
            </a:fld>
            <a:endParaRPr lang="hr-HR"/>
          </a:p>
        </p:txBody>
      </p:sp>
    </p:spTree>
    <p:extLst>
      <p:ext uri="{BB962C8B-B14F-4D97-AF65-F5344CB8AC3E}">
        <p14:creationId xmlns:p14="http://schemas.microsoft.com/office/powerpoint/2010/main" xmlns="" val="303269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39</a:t>
            </a:fld>
            <a:endParaRPr lang="hr-HR"/>
          </a:p>
        </p:txBody>
      </p:sp>
    </p:spTree>
    <p:extLst>
      <p:ext uri="{BB962C8B-B14F-4D97-AF65-F5344CB8AC3E}">
        <p14:creationId xmlns:p14="http://schemas.microsoft.com/office/powerpoint/2010/main" xmlns="" val="3964493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40</a:t>
            </a:fld>
            <a:endParaRPr lang="hr-HR"/>
          </a:p>
        </p:txBody>
      </p:sp>
    </p:spTree>
    <p:extLst>
      <p:ext uri="{BB962C8B-B14F-4D97-AF65-F5344CB8AC3E}">
        <p14:creationId xmlns:p14="http://schemas.microsoft.com/office/powerpoint/2010/main" xmlns="" val="382929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As a metaphor (which </a:t>
            </a:r>
            <a:r xmlns:a="http://schemas.openxmlformats.org/drawingml/2006/main">
              <a:rPr lang="en" baseline="0" dirty="0"/>
              <a:t>is an important part of learning) we will take the example of playing pinball</a:t>
            </a:r>
          </a:p>
          <a:p>
            <a:r xmlns:a="http://schemas.openxmlformats.org/drawingml/2006/main">
              <a:rPr lang="en" baseline="0" dirty="0"/>
              <a:t>When you focus on something, it's like pulling a handle in a pinball machine</a:t>
            </a:r>
          </a:p>
          <a:p>
            <a:r xmlns:a="http://schemas.openxmlformats.org/drawingml/2006/main">
              <a:rPr lang="en" baseline="0" dirty="0"/>
              <a:t>The more compact the ball, the more focused our thoughts are, but we are already familiar with those parts of the brain</a:t>
            </a:r>
          </a:p>
          <a:p>
            <a:r xmlns:a="http://schemas.openxmlformats.org/drawingml/2006/main">
              <a:rPr lang="en" baseline="0" dirty="0"/>
              <a:t>The diffuse way of thinking allows us to connect some parts that are more distant</a:t>
            </a:r>
          </a:p>
        </p:txBody>
      </p:sp>
      <p:sp>
        <p:nvSpPr>
          <p:cNvPr id="4" name="Slide Number Placeholder 3"/>
          <p:cNvSpPr>
            <a:spLocks noGrp="1"/>
          </p:cNvSpPr>
          <p:nvPr>
            <p:ph type="sldNum" sz="quarter" idx="10"/>
          </p:nvPr>
        </p:nvSpPr>
        <p:spPr/>
        <p:txBody>
          <a:bodyPr/>
          <a:lstStyle/>
          <a:p>
            <a:fld id="{05E1D5CB-9935-464A-852A-CD55BEC416FF}" type="slidenum">
              <a:rPr lang="hr-HR" smtClean="0"/>
              <a:pPr/>
              <a:t>4</a:t>
            </a:fld>
            <a:endParaRPr lang="hr-HR"/>
          </a:p>
        </p:txBody>
      </p:sp>
    </p:spTree>
    <p:extLst>
      <p:ext uri="{BB962C8B-B14F-4D97-AF65-F5344CB8AC3E}">
        <p14:creationId xmlns:p14="http://schemas.microsoft.com/office/powerpoint/2010/main" xmlns="" val="2635758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41</a:t>
            </a:fld>
            <a:endParaRPr lang="hr-HR"/>
          </a:p>
        </p:txBody>
      </p:sp>
    </p:spTree>
    <p:extLst>
      <p:ext uri="{BB962C8B-B14F-4D97-AF65-F5344CB8AC3E}">
        <p14:creationId xmlns:p14="http://schemas.microsoft.com/office/powerpoint/2010/main" xmlns="" val="122186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42</a:t>
            </a:fld>
            <a:endParaRPr lang="hr-HR"/>
          </a:p>
        </p:txBody>
      </p:sp>
    </p:spTree>
    <p:extLst>
      <p:ext uri="{BB962C8B-B14F-4D97-AF65-F5344CB8AC3E}">
        <p14:creationId xmlns:p14="http://schemas.microsoft.com/office/powerpoint/2010/main" xmlns="" val="2137299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43</a:t>
            </a:fld>
            <a:endParaRPr lang="hr-HR"/>
          </a:p>
        </p:txBody>
      </p:sp>
    </p:spTree>
    <p:extLst>
      <p:ext uri="{BB962C8B-B14F-4D97-AF65-F5344CB8AC3E}">
        <p14:creationId xmlns:p14="http://schemas.microsoft.com/office/powerpoint/2010/main" xmlns="" val="3253391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44</a:t>
            </a:fld>
            <a:endParaRPr lang="hr-HR"/>
          </a:p>
        </p:txBody>
      </p:sp>
    </p:spTree>
    <p:extLst>
      <p:ext uri="{BB962C8B-B14F-4D97-AF65-F5344CB8AC3E}">
        <p14:creationId xmlns:p14="http://schemas.microsoft.com/office/powerpoint/2010/main" xmlns="" val="4221667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45</a:t>
            </a:fld>
            <a:endParaRPr lang="hr-HR"/>
          </a:p>
        </p:txBody>
      </p:sp>
    </p:spTree>
    <p:extLst>
      <p:ext uri="{BB962C8B-B14F-4D97-AF65-F5344CB8AC3E}">
        <p14:creationId xmlns:p14="http://schemas.microsoft.com/office/powerpoint/2010/main" xmlns="" val="21975632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46</a:t>
            </a:fld>
            <a:endParaRPr lang="hr-HR"/>
          </a:p>
        </p:txBody>
      </p:sp>
    </p:spTree>
    <p:extLst>
      <p:ext uri="{BB962C8B-B14F-4D97-AF65-F5344CB8AC3E}">
        <p14:creationId xmlns:p14="http://schemas.microsoft.com/office/powerpoint/2010/main" xmlns="" val="2842229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47</a:t>
            </a:fld>
            <a:endParaRPr lang="hr-HR"/>
          </a:p>
        </p:txBody>
      </p:sp>
    </p:spTree>
    <p:extLst>
      <p:ext uri="{BB962C8B-B14F-4D97-AF65-F5344CB8AC3E}">
        <p14:creationId xmlns:p14="http://schemas.microsoft.com/office/powerpoint/2010/main" xmlns="" val="664296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48</a:t>
            </a:fld>
            <a:endParaRPr lang="hr-HR"/>
          </a:p>
        </p:txBody>
      </p:sp>
    </p:spTree>
    <p:extLst>
      <p:ext uri="{BB962C8B-B14F-4D97-AF65-F5344CB8AC3E}">
        <p14:creationId xmlns:p14="http://schemas.microsoft.com/office/powerpoint/2010/main" xmlns="" val="2517942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5E1D5CB-9935-464A-852A-CD55BEC416FF}" type="slidenum">
              <a:rPr lang="hr-HR" smtClean="0"/>
              <a:pPr/>
              <a:t>49</a:t>
            </a:fld>
            <a:endParaRPr lang="hr-HR"/>
          </a:p>
        </p:txBody>
      </p:sp>
    </p:spTree>
    <p:extLst>
      <p:ext uri="{BB962C8B-B14F-4D97-AF65-F5344CB8AC3E}">
        <p14:creationId xmlns:p14="http://schemas.microsoft.com/office/powerpoint/2010/main" xmlns="" val="53771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If you get two triangles that you have to arrange </a:t>
            </a:r>
            <a:r xmlns:a="http://schemas.openxmlformats.org/drawingml/2006/main">
              <a:rPr lang="en" baseline="0" dirty="0"/>
              <a:t>in a square shape, it's easy to do</a:t>
            </a:r>
          </a:p>
          <a:p>
            <a:r xmlns:a="http://schemas.openxmlformats.org/drawingml/2006/main">
              <a:rPr lang="en" baseline="0" dirty="0"/>
              <a:t>If you get two more triangles to put together a square shape, what will you do?</a:t>
            </a:r>
          </a:p>
          <a:p>
            <a:r xmlns:a="http://schemas.openxmlformats.org/drawingml/2006/main">
              <a:rPr lang="en" baseline="0" dirty="0"/>
              <a:t>Your first thought will be to put them next to each other and they have created a rectangle - this is because you have only engaged a focused mode</a:t>
            </a:r>
          </a:p>
          <a:p>
            <a:r xmlns:a="http://schemas.openxmlformats.org/drawingml/2006/main">
              <a:rPr lang="en" baseline="0" dirty="0"/>
              <a:t>It takes intuition and a diffuse way to arrange triangles in a way to get one square</a:t>
            </a:r>
          </a:p>
          <a:p>
            <a:endParaRPr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5</a:t>
            </a:fld>
            <a:endParaRPr lang="hr-HR"/>
          </a:p>
        </p:txBody>
      </p:sp>
    </p:spTree>
    <p:extLst>
      <p:ext uri="{BB962C8B-B14F-4D97-AF65-F5344CB8AC3E}">
        <p14:creationId xmlns:p14="http://schemas.microsoft.com/office/powerpoint/2010/main" xmlns="" val="142484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en" baseline="0" dirty="0"/>
              <a:t>Abstractness and </a:t>
            </a:r>
            <a:r xmlns:a="http://schemas.openxmlformats.org/drawingml/2006/main">
              <a:rPr lang="en" baseline="0" dirty="0" err="1"/>
              <a:t>encryption </a:t>
            </a:r>
            <a:r xmlns:a="http://schemas.openxmlformats.org/drawingml/2006/main">
              <a:rPr lang="en" baseline="0" dirty="0"/>
              <a:t>add one special weight to thinking</a:t>
            </a:r>
          </a:p>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en" baseline="0" dirty="0" err="1"/>
              <a:t>Einstellung </a:t>
            </a:r>
            <a:r xmlns:a="http://schemas.openxmlformats.org/drawingml/2006/main">
              <a:rPr lang="en" baseline="0" dirty="0"/>
              <a:t>problem - we do not see beyond a certain way of thinking, we do not see a new approach, a bigger picture</a:t>
            </a:r>
          </a:p>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en" baseline="0" dirty="0"/>
              <a:t>This creates a problem when learning difficult things because we immediately encounter a blockage</a:t>
            </a:r>
          </a:p>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en" baseline="0" dirty="0"/>
              <a:t>And it is precisely this blockage that we must remove in order to encourage ourselves to embark on something difficult that we can certainly deal with, only reprogramming is needed.</a:t>
            </a:r>
            <a:endParaRPr xmlns:a="http://schemas.openxmlformats.org/drawingml/2006/main" lang="hr-HR" dirty="0"/>
          </a:p>
          <a:p>
            <a:endParaRPr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6</a:t>
            </a:fld>
            <a:endParaRPr lang="hr-HR"/>
          </a:p>
        </p:txBody>
      </p:sp>
    </p:spTree>
    <p:extLst>
      <p:ext uri="{BB962C8B-B14F-4D97-AF65-F5344CB8AC3E}">
        <p14:creationId xmlns:p14="http://schemas.microsoft.com/office/powerpoint/2010/main" xmlns="" val="79486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As when playing table </a:t>
            </a:r>
            <a:r xmlns:a="http://schemas.openxmlformats.org/drawingml/2006/main">
              <a:rPr lang="en" baseline="0" dirty="0"/>
              <a:t>tennis. A winner can be found only if the ball goes left - right. Thus, it is necessary to combine focused and diffuse mode.</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7</a:t>
            </a:fld>
            <a:endParaRPr lang="hr-HR"/>
          </a:p>
        </p:txBody>
      </p:sp>
    </p:spTree>
    <p:extLst>
      <p:ext uri="{BB962C8B-B14F-4D97-AF65-F5344CB8AC3E}">
        <p14:creationId xmlns:p14="http://schemas.microsoft.com/office/powerpoint/2010/main" xmlns="" val="372530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One cognitive exercise that will help you feel the difference between focused and diffuse </a:t>
            </a:r>
            <a:r xmlns:a="http://schemas.openxmlformats.org/drawingml/2006/main">
              <a:rPr lang="en" baseline="0" dirty="0"/>
              <a:t>thinking.</a:t>
            </a:r>
          </a:p>
          <a:p>
            <a:r xmlns:a="http://schemas.openxmlformats.org/drawingml/2006/main">
              <a:rPr lang="en" baseline="0" dirty="0"/>
              <a:t>Take 10 coins.</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8</a:t>
            </a:fld>
            <a:endParaRPr lang="hr-HR"/>
          </a:p>
        </p:txBody>
      </p:sp>
    </p:spTree>
    <p:extLst>
      <p:ext uri="{BB962C8B-B14F-4D97-AF65-F5344CB8AC3E}">
        <p14:creationId xmlns:p14="http://schemas.microsoft.com/office/powerpoint/2010/main" xmlns="" val="275738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But even with </a:t>
            </a:r>
            <a:r xmlns:a="http://schemas.openxmlformats.org/drawingml/2006/main">
              <a:rPr lang="en" dirty="0" err="1"/>
              <a:t>procrastination </a:t>
            </a:r>
            <a:r xmlns:a="http://schemas.openxmlformats.org/drawingml/2006/main">
              <a:rPr lang="en" dirty="0"/>
              <a:t>, </a:t>
            </a:r>
            <a:r xmlns:a="http://schemas.openxmlformats.org/drawingml/2006/main">
              <a:rPr lang="en" baseline="0" dirty="0"/>
              <a:t>stress levels rise sharply, a vicious circle occurs</a:t>
            </a:r>
            <a:endParaRPr xmlns:a="http://schemas.openxmlformats.org/drawingml/2006/main" lang="hr-HR" dirty="0"/>
          </a:p>
        </p:txBody>
      </p:sp>
      <p:sp>
        <p:nvSpPr>
          <p:cNvPr id="4" name="Slide Number Placeholder 3"/>
          <p:cNvSpPr>
            <a:spLocks noGrp="1"/>
          </p:cNvSpPr>
          <p:nvPr>
            <p:ph type="sldNum" sz="quarter" idx="10"/>
          </p:nvPr>
        </p:nvSpPr>
        <p:spPr/>
        <p:txBody>
          <a:bodyPr/>
          <a:lstStyle/>
          <a:p>
            <a:fld id="{05E1D5CB-9935-464A-852A-CD55BEC416FF}" type="slidenum">
              <a:rPr lang="hr-HR" smtClean="0"/>
              <a:pPr/>
              <a:t>10</a:t>
            </a:fld>
            <a:endParaRPr lang="hr-HR"/>
          </a:p>
        </p:txBody>
      </p:sp>
    </p:spTree>
    <p:extLst>
      <p:ext uri="{BB962C8B-B14F-4D97-AF65-F5344CB8AC3E}">
        <p14:creationId xmlns:p14="http://schemas.microsoft.com/office/powerpoint/2010/main" xmlns="" val="180768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374C5C4F-EC3A-4723-8946-B496D45F81D6}" type="datetimeFigureOut">
              <a:rPr lang="hr-HR" smtClean="0"/>
              <a:pPr/>
              <a:t>9.4.2022.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126901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374C5C4F-EC3A-4723-8946-B496D45F81D6}" type="datetimeFigureOut">
              <a:rPr lang="hr-HR" smtClean="0"/>
              <a:pPr/>
              <a:t>9.4.2022.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157234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374C5C4F-EC3A-4723-8946-B496D45F81D6}" type="datetimeFigureOut">
              <a:rPr lang="hr-HR" smtClean="0"/>
              <a:pPr/>
              <a:t>9.4.2022.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70513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374C5C4F-EC3A-4723-8946-B496D45F81D6}" type="datetimeFigureOut">
              <a:rPr lang="hr-HR" smtClean="0"/>
              <a:pPr/>
              <a:t>9.4.2022.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294489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4C5C4F-EC3A-4723-8946-B496D45F81D6}" type="datetimeFigureOut">
              <a:rPr lang="hr-HR" smtClean="0"/>
              <a:pPr/>
              <a:t>9.4.2022.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257392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374C5C4F-EC3A-4723-8946-B496D45F81D6}" type="datetimeFigureOut">
              <a:rPr lang="hr-HR" smtClean="0"/>
              <a:pPr/>
              <a:t>9.4.2022.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43386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374C5C4F-EC3A-4723-8946-B496D45F81D6}" type="datetimeFigureOut">
              <a:rPr lang="hr-HR" smtClean="0"/>
              <a:pPr/>
              <a:t>9.4.2022.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320883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374C5C4F-EC3A-4723-8946-B496D45F81D6}" type="datetimeFigureOut">
              <a:rPr lang="hr-HR" smtClean="0"/>
              <a:pPr/>
              <a:t>9.4.2022.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144804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C5C4F-EC3A-4723-8946-B496D45F81D6}" type="datetimeFigureOut">
              <a:rPr lang="hr-HR" smtClean="0"/>
              <a:pPr/>
              <a:t>9.4.2022.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132304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C5C4F-EC3A-4723-8946-B496D45F81D6}" type="datetimeFigureOut">
              <a:rPr lang="hr-HR" smtClean="0"/>
              <a:pPr/>
              <a:t>9.4.2022.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422855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C5C4F-EC3A-4723-8946-B496D45F81D6}" type="datetimeFigureOut">
              <a:rPr lang="hr-HR" smtClean="0"/>
              <a:pPr/>
              <a:t>9.4.2022.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6019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xmlns:a="http://schemas.openxmlformats.org/drawingml/2006/main">
              <a:rPr lang="en"/>
              <a:t>Click to edit Master title style</a:t>
            </a:r>
            <a:endParaRPr xmlns:a="http://schemas.openxmlformats.org/drawingml/2006/main"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xmlns:a="http://schemas.openxmlformats.org/drawingml/2006/main" lvl="0"/>
            <a:r xmlns:a="http://schemas.openxmlformats.org/drawingml/2006/main">
              <a:rPr lang="en"/>
              <a:t>Click to edit Master text styles</a:t>
            </a:r>
          </a:p>
          <a:p>
            <a:pPr xmlns:a="http://schemas.openxmlformats.org/drawingml/2006/main" lvl="1"/>
            <a:r xmlns:a="http://schemas.openxmlformats.org/drawingml/2006/main">
              <a:rPr lang="en"/>
              <a:t>Second level</a:t>
            </a:r>
          </a:p>
          <a:p>
            <a:pPr xmlns:a="http://schemas.openxmlformats.org/drawingml/2006/main" lvl="2"/>
            <a:r xmlns:a="http://schemas.openxmlformats.org/drawingml/2006/main">
              <a:rPr lang="en"/>
              <a:t>Third level</a:t>
            </a:r>
          </a:p>
          <a:p>
            <a:pPr xmlns:a="http://schemas.openxmlformats.org/drawingml/2006/main" lvl="3"/>
            <a:r xmlns:a="http://schemas.openxmlformats.org/drawingml/2006/main">
              <a:rPr lang="en"/>
              <a:t>Fourth level</a:t>
            </a:r>
          </a:p>
          <a:p>
            <a:pPr xmlns:a="http://schemas.openxmlformats.org/drawingml/2006/main" lvl="4"/>
            <a:r xmlns:a="http://schemas.openxmlformats.org/drawingml/2006/main">
              <a:rPr lang="en"/>
              <a:t>Fifth level</a:t>
            </a:r>
            <a:endParaRPr xmlns:a="http://schemas.openxmlformats.org/drawingml/2006/main"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C5C4F-EC3A-4723-8946-B496D45F81D6}" type="datetimeFigureOut">
              <a:rPr lang="hr-HR" smtClean="0"/>
              <a:pPr/>
              <a:t>9.4.2022.</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68A15-8BE1-4D67-A598-0E26FFE44F18}" type="slidenum">
              <a:rPr lang="hr-HR" smtClean="0"/>
              <a:pPr/>
              <a:t>‹#›</a:t>
            </a:fld>
            <a:endParaRPr lang="hr-HR"/>
          </a:p>
        </p:txBody>
      </p:sp>
    </p:spTree>
    <p:extLst>
      <p:ext uri="{BB962C8B-B14F-4D97-AF65-F5344CB8AC3E}">
        <p14:creationId xmlns:p14="http://schemas.microsoft.com/office/powerpoint/2010/main" xmlns="" val="711372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8.wmf"/><Relationship Id="rId3" Type="http://schemas.openxmlformats.org/officeDocument/2006/relationships/image" Target="../media/image18.wmf"/><Relationship Id="rId7" Type="http://schemas.openxmlformats.org/officeDocument/2006/relationships/image" Target="../media/image22.wmf"/><Relationship Id="rId12" Type="http://schemas.openxmlformats.org/officeDocument/2006/relationships/image" Target="../media/image27.wmf"/><Relationship Id="rId17" Type="http://schemas.openxmlformats.org/officeDocument/2006/relationships/image" Target="../media/image32.wmf"/><Relationship Id="rId2" Type="http://schemas.openxmlformats.org/officeDocument/2006/relationships/notesSlide" Target="../notesSlides/notesSlide16.xml"/><Relationship Id="rId16" Type="http://schemas.openxmlformats.org/officeDocument/2006/relationships/image" Target="../media/image31.wmf"/><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wmf"/><Relationship Id="rId5" Type="http://schemas.openxmlformats.org/officeDocument/2006/relationships/image" Target="../media/image20.wmf"/><Relationship Id="rId15" Type="http://schemas.openxmlformats.org/officeDocument/2006/relationships/image" Target="../media/image30.wmf"/><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quizlet.com/" TargetMode="External"/><Relationship Id="rId3" Type="http://schemas.openxmlformats.org/officeDocument/2006/relationships/hyperlink" Target="http://www.marinaratimer.com/4DGAW" TargetMode="External"/><Relationship Id="rId7" Type="http://schemas.openxmlformats.org/officeDocument/2006/relationships/hyperlink" Target="http://ankisrs.ne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evernote.com/" TargetMode="External"/><Relationship Id="rId11" Type="http://schemas.openxmlformats.org/officeDocument/2006/relationships/hyperlink" Target="http://coffitivity.com/" TargetMode="External"/><Relationship Id="rId5" Type="http://schemas.openxmlformats.org/officeDocument/2006/relationships/hyperlink" Target="https://www.studyblue.com/" TargetMode="External"/><Relationship Id="rId10" Type="http://schemas.openxmlformats.org/officeDocument/2006/relationships/hyperlink" Target="http://mynoise.net/NoiseMachines/whiteNoiseGenerator.php" TargetMode="External"/><Relationship Id="rId4" Type="http://schemas.openxmlformats.org/officeDocument/2006/relationships/hyperlink" Target="http://3030.binaryhammer.com/" TargetMode="External"/><Relationship Id="rId9" Type="http://schemas.openxmlformats.org/officeDocument/2006/relationships/hyperlink" Target="http://www.stickk.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xmlns:a="http://schemas.openxmlformats.org/drawingml/2006/main">
              <a:rPr lang="en" dirty="0"/>
              <a:t>HOW TO LEARN?</a:t>
            </a:r>
          </a:p>
        </p:txBody>
      </p:sp>
      <p:sp>
        <p:nvSpPr>
          <p:cNvPr id="3" name="Subtitle 2"/>
          <p:cNvSpPr>
            <a:spLocks noGrp="1"/>
          </p:cNvSpPr>
          <p:nvPr>
            <p:ph type="subTitle" idx="1"/>
          </p:nvPr>
        </p:nvSpPr>
        <p:spPr>
          <a:xfrm>
            <a:off x="1524000" y="3903260"/>
            <a:ext cx="9144000" cy="1828800"/>
          </a:xfrm>
        </p:spPr>
        <p:txBody>
          <a:bodyPr>
            <a:normAutofit fontScale="92500" lnSpcReduction="10000"/>
          </a:bodyPr>
          <a:lstStyle/>
          <a:p>
            <a:r xmlns:a="http://schemas.openxmlformats.org/drawingml/2006/main">
              <a:rPr lang="en" dirty="0"/>
              <a:t>WORKSHOP</a:t>
            </a:r>
          </a:p>
          <a:p>
            <a:endParaRPr lang="hr-HR" dirty="0"/>
          </a:p>
          <a:p>
            <a:r xmlns:a="http://schemas.openxmlformats.org/drawingml/2006/main">
              <a:rPr lang="en" u="sng" dirty="0"/>
              <a:t>Book </a:t>
            </a:r>
            <a:r xmlns:a="http://schemas.openxmlformats.org/drawingml/2006/main">
              <a:rPr lang="en" dirty="0"/>
              <a:t>: </a:t>
            </a:r>
            <a:r xmlns:a="http://schemas.openxmlformats.org/drawingml/2006/main">
              <a:rPr lang="en" dirty="0" err="1"/>
              <a:t>Oakley </a:t>
            </a:r>
            <a:r xmlns:a="http://schemas.openxmlformats.org/drawingml/2006/main">
              <a:rPr lang="en" dirty="0"/>
              <a:t>, B. (2014) A </a:t>
            </a:r>
            <a:r xmlns:a="http://schemas.openxmlformats.org/drawingml/2006/main">
              <a:rPr lang="en" dirty="0" err="1"/>
              <a:t>Mind </a:t>
            </a:r>
            <a:r xmlns:a="http://schemas.openxmlformats.org/drawingml/2006/main">
              <a:rPr lang="en" dirty="0"/>
              <a:t>For </a:t>
            </a:r>
            <a:r xmlns:a="http://schemas.openxmlformats.org/drawingml/2006/main">
              <a:rPr lang="en" dirty="0" err="1"/>
              <a:t>Numbers </a:t>
            </a:r>
            <a:r xmlns:a="http://schemas.openxmlformats.org/drawingml/2006/main">
              <a:rPr lang="en" dirty="0"/>
              <a:t>. How to Excel at </a:t>
            </a:r>
            <a:r xmlns:a="http://schemas.openxmlformats.org/drawingml/2006/main">
              <a:rPr lang="en" dirty="0" err="1"/>
              <a:t>Math</a:t>
            </a:r>
            <a:r xmlns:a="http://schemas.openxmlformats.org/drawingml/2006/main">
              <a:rPr lang="en" dirty="0"/>
              <a:t> </a:t>
            </a:r>
            <a:r xmlns:a="http://schemas.openxmlformats.org/drawingml/2006/main">
              <a:rPr lang="en" dirty="0" err="1"/>
              <a:t>and </a:t>
            </a:r>
            <a:r xmlns:a="http://schemas.openxmlformats.org/drawingml/2006/main">
              <a:rPr lang="en" dirty="0"/>
              <a:t>Science ( </a:t>
            </a:r>
            <a:r xmlns:a="http://schemas.openxmlformats.org/drawingml/2006/main">
              <a:rPr lang="en" dirty="0" err="1"/>
              <a:t>Even</a:t>
            </a:r>
            <a:r xmlns:a="http://schemas.openxmlformats.org/drawingml/2006/main">
              <a:rPr lang="en" dirty="0"/>
              <a:t> </a:t>
            </a:r>
            <a:r xmlns:a="http://schemas.openxmlformats.org/drawingml/2006/main">
              <a:rPr lang="en" dirty="0" err="1"/>
              <a:t>if </a:t>
            </a:r>
            <a:r xmlns:a="http://schemas.openxmlformats.org/drawingml/2006/main">
              <a:rPr lang="en" dirty="0"/>
              <a:t>You </a:t>
            </a:r>
            <a:r xmlns:a="http://schemas.openxmlformats.org/drawingml/2006/main">
              <a:rPr lang="en" dirty="0" err="1"/>
              <a:t>Flunked </a:t>
            </a:r>
            <a:r xmlns:a="http://schemas.openxmlformats.org/drawingml/2006/main">
              <a:rPr lang="en" dirty="0"/>
              <a:t>Algebra), </a:t>
            </a:r>
            <a:r xmlns:a="http://schemas.openxmlformats.org/drawingml/2006/main">
              <a:rPr lang="en" dirty="0" err="1"/>
              <a:t>Penguin </a:t>
            </a:r>
            <a:r xmlns:a="http://schemas.openxmlformats.org/drawingml/2006/main">
              <a:rPr lang="en" dirty="0"/>
              <a:t>Group, NY.</a:t>
            </a:r>
          </a:p>
          <a:p>
            <a:r xmlns:a="http://schemas.openxmlformats.org/drawingml/2006/main">
              <a:rPr lang="en" u="sng" dirty="0" err="1"/>
              <a:t>Coursera </a:t>
            </a:r>
            <a:r xmlns:a="http://schemas.openxmlformats.org/drawingml/2006/main">
              <a:rPr lang="en" dirty="0"/>
              <a:t>: </a:t>
            </a:r>
            <a:r xmlns:a="http://schemas.openxmlformats.org/drawingml/2006/main">
              <a:rPr lang="en" dirty="0" err="1"/>
              <a:t>Learning </a:t>
            </a:r>
            <a:r xmlns:a="http://schemas.openxmlformats.org/drawingml/2006/main">
              <a:rPr lang="en" dirty="0"/>
              <a:t>How to </a:t>
            </a:r>
            <a:r xmlns:a="http://schemas.openxmlformats.org/drawingml/2006/main">
              <a:rPr lang="en" dirty="0" err="1"/>
              <a:t>Learn</a:t>
            </a:r>
            <a:endParaRPr xmlns:a="http://schemas.openxmlformats.org/drawingml/2006/main" lang="hr-HR" dirty="0"/>
          </a:p>
        </p:txBody>
      </p:sp>
    </p:spTree>
    <p:extLst>
      <p:ext uri="{BB962C8B-B14F-4D97-AF65-F5344CB8AC3E}">
        <p14:creationId xmlns:p14="http://schemas.microsoft.com/office/powerpoint/2010/main" xmlns="" val="316724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89" y="365125"/>
            <a:ext cx="11687503" cy="1325563"/>
          </a:xfrm>
        </p:spPr>
        <p:txBody>
          <a:bodyPr>
            <a:normAutofit fontScale="90000"/>
          </a:bodyPr>
          <a:lstStyle/>
          <a:p>
            <a:r xmlns:a="http://schemas.openxmlformats.org/drawingml/2006/main">
              <a:rPr lang="en" dirty="0"/>
              <a:t>Introductory on </a:t>
            </a:r>
            <a:r xmlns:a="http://schemas.openxmlformats.org/drawingml/2006/main">
              <a:rPr lang="en" dirty="0" err="1"/>
              <a:t>procrastination</a:t>
            </a:r>
            <a:r xmlns:a="http://schemas.openxmlformats.org/drawingml/2006/main">
              <a:rPr lang="en" dirty="0"/>
              <a:t> </a:t>
            </a:r>
            <a:r xmlns:a="http://schemas.openxmlformats.org/drawingml/2006/main">
              <a:rPr lang="en" sz="2500" dirty="0"/>
              <a:t/>
            </a:r>
            <a:br xmlns:a="http://schemas.openxmlformats.org/drawingml/2006/main">
              <a:rPr lang="hr-HR" sz="2500" dirty="0"/>
            </a:br>
            <a:r xmlns:a="http://schemas.openxmlformats.org/drawingml/2006/main">
              <a:rPr lang="en" sz="2500" dirty="0"/>
              <a:t>                                                       </a:t>
            </a:r>
            <a:r xmlns:a="http://schemas.openxmlformats.org/drawingml/2006/main">
              <a:rPr lang="en" sz="2300" b="1" dirty="0">
                <a:latin typeface="Palatino Linotype" pitchFamily="18" charset="0"/>
              </a:rPr>
              <a:t>'Why leave for tomorrow, what you can leave for the day after tomorrow!' </a:t>
            </a:r>
            <a:r xmlns:a="http://schemas.openxmlformats.org/drawingml/2006/main">
              <a:rPr lang="en" sz="2500" b="1" dirty="0">
                <a:sym typeface="Wingdings" pitchFamily="2" charset="2"/>
              </a:rPr>
              <a:t></a:t>
            </a:r>
            <a:endParaRPr xmlns:a="http://schemas.openxmlformats.org/drawingml/2006/main" lang="hr-HR" b="1" dirty="0"/>
          </a:p>
        </p:txBody>
      </p:sp>
      <p:sp>
        <p:nvSpPr>
          <p:cNvPr id="3" name="Content Placeholder 2"/>
          <p:cNvSpPr>
            <a:spLocks noGrp="1"/>
          </p:cNvSpPr>
          <p:nvPr>
            <p:ph idx="1"/>
          </p:nvPr>
        </p:nvSpPr>
        <p:spPr>
          <a:xfrm>
            <a:off x="838200" y="1825624"/>
            <a:ext cx="10515600" cy="4779891"/>
          </a:xfrm>
        </p:spPr>
        <p:txBody>
          <a:bodyPr>
            <a:normAutofit fontScale="92500" lnSpcReduction="10000"/>
          </a:bodyPr>
          <a:lstStyle/>
          <a:p>
            <a:r xmlns:a="http://schemas.openxmlformats.org/drawingml/2006/main">
              <a:rPr lang="en" dirty="0"/>
              <a:t>Procrastination - task avoidance </a:t>
            </a:r>
            <a:r xmlns:a="http://schemas.openxmlformats.org/drawingml/2006/main">
              <a:rPr lang="en" dirty="0"/>
              <a:t>(plus </a:t>
            </a:r>
            <a:r xmlns:a="http://schemas.openxmlformats.org/drawingml/2006/main">
              <a:rPr lang="en" dirty="0" err="1"/>
              <a:t>stress </a:t>
            </a:r>
            <a:r xmlns:a="http://schemas.openxmlformats.org/drawingml/2006/main">
              <a:rPr lang="en" dirty="0"/>
              <a:t>)</a:t>
            </a:r>
            <a:endParaRPr xmlns:a="http://schemas.openxmlformats.org/drawingml/2006/main" lang="hr-HR" dirty="0"/>
          </a:p>
          <a:p>
            <a:r xmlns:a="http://schemas.openxmlformats.org/drawingml/2006/main">
              <a:rPr lang="en" dirty="0"/>
              <a:t>When you </a:t>
            </a:r>
            <a:r xmlns:a="http://schemas.openxmlformats.org/drawingml/2006/main">
              <a:rPr lang="en" dirty="0" err="1"/>
              <a:t>procrastinate </a:t>
            </a:r>
            <a:r xmlns:a="http://schemas.openxmlformats.org/drawingml/2006/main">
              <a:rPr lang="en" dirty="0"/>
              <a:t>, you leave yourself time only for superficial, focused learning</a:t>
            </a:r>
          </a:p>
          <a:p>
            <a:r xmlns:a="http://schemas.openxmlformats.org/drawingml/2006/main">
              <a:rPr lang="en" dirty="0"/>
              <a:t>It is not possible to learn, connect concepts and apply what has been learned</a:t>
            </a:r>
          </a:p>
          <a:p>
            <a:endParaRPr lang="hr-HR" dirty="0"/>
          </a:p>
          <a:p>
            <a:pPr xmlns:a="http://schemas.openxmlformats.org/drawingml/2006/main" marL="0" indent="0">
              <a:buNone/>
            </a:pPr>
            <a:r xmlns:a="http://schemas.openxmlformats.org/drawingml/2006/main">
              <a:rPr lang="en" u="sng" dirty="0"/>
              <a:t>TIP </a:t>
            </a:r>
            <a:r xmlns:a="http://schemas.openxmlformats.org/drawingml/2006/main">
              <a:rPr lang="en" dirty="0"/>
              <a:t>:</a:t>
            </a:r>
          </a:p>
          <a:p>
            <a:r xmlns:a="http://schemas.openxmlformats.org/drawingml/2006/main">
              <a:rPr lang="en" dirty="0"/>
              <a:t>Turn everything off, set the </a:t>
            </a:r>
            <a:r xmlns:a="http://schemas.openxmlformats.org/drawingml/2006/main">
              <a:rPr lang="en" dirty="0" err="1"/>
              <a:t>timer </a:t>
            </a:r>
            <a:r xmlns:a="http://schemas.openxmlformats.org/drawingml/2006/main">
              <a:rPr lang="en" dirty="0"/>
              <a:t>to 25 minutes</a:t>
            </a:r>
          </a:p>
          <a:p>
            <a:r xmlns:a="http://schemas.openxmlformats.org/drawingml/2006/main">
              <a:rPr lang="en" dirty="0"/>
              <a:t>Do not think about completing the task, but about the work itself</a:t>
            </a:r>
          </a:p>
          <a:p>
            <a:r xmlns:a="http://schemas.openxmlformats.org/drawingml/2006/main">
              <a:rPr lang="en" dirty="0"/>
              <a:t>Reward yourself!</a:t>
            </a:r>
          </a:p>
          <a:p>
            <a:r xmlns:a="http://schemas.openxmlformats.org/drawingml/2006/main">
              <a:rPr lang="en" dirty="0"/>
              <a:t>Or imagine a task, set smaller intervals and cross out the task at the end of the day </a:t>
            </a:r>
            <a:r xmlns:a="http://schemas.openxmlformats.org/drawingml/2006/main">
              <a:rPr lang="en" dirty="0"/>
              <a:t>, </a:t>
            </a:r>
            <a:r xmlns:a="http://schemas.openxmlformats.org/drawingml/2006/main">
              <a:rPr lang="en" dirty="0"/>
              <a:t>but also think about what you would like to cross out tomorrow</a:t>
            </a:r>
          </a:p>
        </p:txBody>
      </p:sp>
    </p:spTree>
    <p:extLst>
      <p:ext uri="{BB962C8B-B14F-4D97-AF65-F5344CB8AC3E}">
        <p14:creationId xmlns:p14="http://schemas.microsoft.com/office/powerpoint/2010/main" xmlns="" val="57426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Learning is creation (1)</a:t>
            </a:r>
          </a:p>
        </p:txBody>
      </p:sp>
      <p:sp>
        <p:nvSpPr>
          <p:cNvPr id="3" name="Content Placeholder 2"/>
          <p:cNvSpPr>
            <a:spLocks noGrp="1"/>
          </p:cNvSpPr>
          <p:nvPr>
            <p:ph idx="1"/>
          </p:nvPr>
        </p:nvSpPr>
        <p:spPr/>
        <p:txBody>
          <a:bodyPr/>
          <a:lstStyle/>
          <a:p>
            <a:r xmlns:a="http://schemas.openxmlformats.org/drawingml/2006/main">
              <a:rPr lang="en" dirty="0"/>
              <a:t>Change your mindset - do whatever distracts you from the problem</a:t>
            </a:r>
          </a:p>
          <a:p>
            <a:r xmlns:a="http://schemas.openxmlformats.org/drawingml/2006/main">
              <a:rPr lang="en" dirty="0"/>
              <a:t>3K - bed, bathtub, movement</a:t>
            </a:r>
          </a:p>
          <a:p>
            <a:r xmlns:a="http://schemas.openxmlformats.org/drawingml/2006/main">
              <a:rPr lang="en" dirty="0"/>
              <a:t>Diffuse mode encourages deep and creative learning</a:t>
            </a:r>
          </a:p>
          <a:p>
            <a:r xmlns:a="http://schemas.openxmlformats.org/drawingml/2006/main">
              <a:rPr lang="en" dirty="0"/>
              <a:t>Understanding how our mind works helps us</a:t>
            </a:r>
          </a:p>
          <a:p>
            <a:pPr xmlns:a="http://schemas.openxmlformats.org/drawingml/2006/main" marL="0" indent="0">
              <a:buNone/>
            </a:pPr>
            <a:r xmlns:a="http://schemas.openxmlformats.org/drawingml/2006/main">
              <a:rPr lang="en" dirty="0"/>
              <a:t>in understanding the creative nature of our thoughts</a:t>
            </a:r>
          </a:p>
          <a:p>
            <a:pPr marL="0" indent="0">
              <a:buNone/>
            </a:pPr>
            <a:endParaRPr lang="hr-HR" dirty="0"/>
          </a:p>
          <a:p>
            <a:pPr xmlns:a="http://schemas.openxmlformats.org/drawingml/2006/main" marL="0" indent="0">
              <a:buNone/>
            </a:pPr>
            <a:r xmlns:a="http://schemas.openxmlformats.org/drawingml/2006/main">
              <a:rPr lang="en" sz="4000" dirty="0"/>
              <a:t>three </a:t>
            </a:r>
            <a:r xmlns:a="http://schemas.openxmlformats.org/drawingml/2006/main">
              <a:rPr lang="en" sz="4000" dirty="0" err="1"/>
              <a:t>mistakes </a:t>
            </a:r>
            <a:r xmlns:a="http://schemas.openxmlformats.org/drawingml/2006/main">
              <a:rPr lang="en" sz="4000" dirty="0"/>
              <a:t>in this </a:t>
            </a:r>
            <a:r xmlns:a="http://schemas.openxmlformats.org/drawingml/2006/main">
              <a:rPr lang="en" sz="4000" dirty="0" err="1"/>
              <a:t>sentence </a:t>
            </a:r>
            <a:r xmlns:a="http://schemas.openxmlformats.org/drawingml/2006/main">
              <a:rPr lang="en" sz="4000" dirty="0"/>
              <a:t>.</a:t>
            </a:r>
          </a:p>
        </p:txBody>
      </p:sp>
      <p:pic>
        <p:nvPicPr>
          <p:cNvPr id="4" name="Picture 3"/>
          <p:cNvPicPr>
            <a:picLocks noChangeAspect="1"/>
          </p:cNvPicPr>
          <p:nvPr/>
        </p:nvPicPr>
        <p:blipFill>
          <a:blip r:embed="rId3" cstate="print"/>
          <a:stretch>
            <a:fillRect/>
          </a:stretch>
        </p:blipFill>
        <p:spPr>
          <a:xfrm>
            <a:off x="9202128" y="2934269"/>
            <a:ext cx="2886476" cy="3776015"/>
          </a:xfrm>
          <a:prstGeom prst="rect">
            <a:avLst/>
          </a:prstGeom>
        </p:spPr>
      </p:pic>
      <p:pic>
        <p:nvPicPr>
          <p:cNvPr id="1026" name="Picture 2" descr="http://webneel.com/daily/sites/default/files/images/daily/09-2013/4-the-persistence-of-memory-surreal-art-by-salvador-dal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8513" y="3951514"/>
            <a:ext cx="3823545" cy="29064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mpressivemagazine.com/wp-content/uploads/2013/10/butterflie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3198" y="3940533"/>
            <a:ext cx="3875315" cy="2906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257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30"/>
                                        </p:tgtEl>
                                        <p:attrNameLst>
                                          <p:attrName>ppt_x</p:attrName>
                                        </p:attrNameLst>
                                      </p:cBhvr>
                                      <p:tavLst>
                                        <p:tav tm="0">
                                          <p:val>
                                            <p:strVal val="ppt_x"/>
                                          </p:val>
                                        </p:tav>
                                        <p:tav tm="100000">
                                          <p:val>
                                            <p:strVal val="ppt_x"/>
                                          </p:val>
                                        </p:tav>
                                      </p:tavLst>
                                    </p:anim>
                                    <p:anim calcmode="lin" valueType="num">
                                      <p:cBhvr additive="base">
                                        <p:cTn id="19" dur="500"/>
                                        <p:tgtEl>
                                          <p:spTgt spid="1030"/>
                                        </p:tgtEl>
                                        <p:attrNameLst>
                                          <p:attrName>ppt_y</p:attrName>
                                        </p:attrNameLst>
                                      </p:cBhvr>
                                      <p:tavLst>
                                        <p:tav tm="0">
                                          <p:val>
                                            <p:strVal val="ppt_y"/>
                                          </p:val>
                                        </p:tav>
                                        <p:tav tm="100000">
                                          <p:val>
                                            <p:strVal val="1+ppt_h/2"/>
                                          </p:val>
                                        </p:tav>
                                      </p:tavLst>
                                    </p:anim>
                                    <p:set>
                                      <p:cBhvr>
                                        <p:cTn id="20"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story of </a:t>
            </a:r>
            <a:r xmlns:a="http://schemas.openxmlformats.org/drawingml/2006/main">
              <a:rPr lang="en" dirty="0" err="1"/>
              <a:t>neuropsychologist </a:t>
            </a:r>
            <a:r xmlns:a="http://schemas.openxmlformats.org/drawingml/2006/main">
              <a:rPr lang="en" dirty="0"/>
              <a:t>Robert Bilder</a:t>
            </a:r>
          </a:p>
        </p:txBody>
      </p:sp>
    </p:spTree>
    <p:extLst>
      <p:ext uri="{BB962C8B-B14F-4D97-AF65-F5344CB8AC3E}">
        <p14:creationId xmlns:p14="http://schemas.microsoft.com/office/powerpoint/2010/main" xmlns="" val="19519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Learning is creation (2)</a:t>
            </a:r>
          </a:p>
        </p:txBody>
      </p:sp>
      <p:sp>
        <p:nvSpPr>
          <p:cNvPr id="3" name="Content Placeholder 2"/>
          <p:cNvSpPr>
            <a:spLocks noGrp="1"/>
          </p:cNvSpPr>
          <p:nvPr>
            <p:ph idx="1"/>
          </p:nvPr>
        </p:nvSpPr>
        <p:spPr/>
        <p:txBody>
          <a:bodyPr>
            <a:normAutofit lnSpcReduction="10000"/>
          </a:bodyPr>
          <a:lstStyle/>
          <a:p>
            <a:r xmlns:a="http://schemas.openxmlformats.org/drawingml/2006/main">
              <a:rPr lang="en" dirty="0"/>
              <a:t>One learns from mistakes - and it's not just a phrase…</a:t>
            </a:r>
          </a:p>
          <a:p>
            <a:r xmlns:a="http://schemas.openxmlformats.org/drawingml/2006/main">
              <a:rPr lang="en" dirty="0"/>
              <a:t>Start earlier with tasks and keep work sessions shorter, if at all possible</a:t>
            </a:r>
          </a:p>
          <a:p>
            <a:r xmlns:a="http://schemas.openxmlformats.org/drawingml/2006/main">
              <a:rPr lang="en" dirty="0"/>
              <a:t>It is important to change the diffuse and focused way of thinking</a:t>
            </a:r>
          </a:p>
          <a:p>
            <a:endParaRPr lang="hr-HR" dirty="0"/>
          </a:p>
          <a:p>
            <a:endParaRPr lang="hr-HR" dirty="0"/>
          </a:p>
          <a:p>
            <a:endParaRPr lang="hr-HR" dirty="0"/>
          </a:p>
          <a:p>
            <a:endParaRPr lang="hr-HR" dirty="0"/>
          </a:p>
          <a:p>
            <a:r xmlns:a="http://schemas.openxmlformats.org/drawingml/2006/main">
              <a:rPr lang="en" dirty="0"/>
              <a:t>Continuity is key</a:t>
            </a:r>
          </a:p>
        </p:txBody>
      </p:sp>
      <p:pic>
        <p:nvPicPr>
          <p:cNvPr id="1028" name="Picture 4" descr="http://4.bp.blogspot.com/-Fhd7z5sN3bo/UoD5QkO_kJI/AAAAAAAALo4/g9Wc9nsVQAE/s1600/res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7086" y="3696611"/>
            <a:ext cx="2208568" cy="1420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778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Learning is creation (3)</a:t>
            </a:r>
          </a:p>
        </p:txBody>
      </p:sp>
      <p:sp>
        <p:nvSpPr>
          <p:cNvPr id="3" name="Content Placeholder 2"/>
          <p:cNvSpPr>
            <a:spLocks noGrp="1"/>
          </p:cNvSpPr>
          <p:nvPr>
            <p:ph idx="1"/>
          </p:nvPr>
        </p:nvSpPr>
        <p:spPr/>
        <p:txBody>
          <a:bodyPr/>
          <a:lstStyle/>
          <a:p>
            <a:r xmlns:a="http://schemas.openxmlformats.org/drawingml/2006/main">
              <a:rPr lang="en" dirty="0"/>
              <a:t>Don’t compare yourself to others, definitely not at the beginning of learning</a:t>
            </a:r>
          </a:p>
          <a:p>
            <a:r xmlns:a="http://schemas.openxmlformats.org/drawingml/2006/main">
              <a:rPr lang="en" dirty="0"/>
              <a:t>Divide large amounts of material into smaller pieces</a:t>
            </a:r>
          </a:p>
          <a:p>
            <a:r xmlns:a="http://schemas.openxmlformats.org/drawingml/2006/main">
              <a:rPr lang="en" dirty="0"/>
              <a:t>Accepting the first idea that comes to mind while working on a task can mean limiting the best possible solution</a:t>
            </a:r>
          </a:p>
          <a:p>
            <a:r xmlns:a="http://schemas.openxmlformats.org/drawingml/2006/main">
              <a:rPr lang="en" dirty="0"/>
              <a:t>Understanding a difficult problem or learning a new concept almost always requires one or more periods of conscious distraction from that same problem</a:t>
            </a:r>
          </a:p>
        </p:txBody>
      </p:sp>
    </p:spTree>
    <p:extLst>
      <p:ext uri="{BB962C8B-B14F-4D97-AF65-F5344CB8AC3E}">
        <p14:creationId xmlns:p14="http://schemas.microsoft.com/office/powerpoint/2010/main" xmlns="" val="1627103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Alternation between focused and diffuse mode</a:t>
            </a:r>
          </a:p>
        </p:txBody>
      </p:sp>
      <p:sp>
        <p:nvSpPr>
          <p:cNvPr id="3" name="Content Placeholder 2"/>
          <p:cNvSpPr>
            <a:spLocks noGrp="1"/>
          </p:cNvSpPr>
          <p:nvPr>
            <p:ph idx="1"/>
          </p:nvPr>
        </p:nvSpPr>
        <p:spPr/>
        <p:txBody>
          <a:bodyPr/>
          <a:lstStyle/>
          <a:p>
            <a:r xmlns:a="http://schemas.openxmlformats.org/drawingml/2006/main">
              <a:rPr lang="en" dirty="0"/>
              <a:t>Don’t let a lot of time pass between focused periods</a:t>
            </a:r>
          </a:p>
          <a:p>
            <a:r xmlns:a="http://schemas.openxmlformats.org/drawingml/2006/main">
              <a:rPr lang="en" dirty="0"/>
              <a:t>When learning new concepts, it should not take more than a day to learn new things</a:t>
            </a:r>
          </a:p>
          <a:p>
            <a:r xmlns:a="http://schemas.openxmlformats.org/drawingml/2006/main">
              <a:rPr lang="en" dirty="0"/>
              <a:t>But it takes time and rest, especially with accumulated problems or frustration - the advantage of self-control</a:t>
            </a:r>
          </a:p>
          <a:p>
            <a:r xmlns:a="http://schemas.openxmlformats.org/drawingml/2006/main">
              <a:rPr lang="en" dirty="0"/>
              <a:t>Other people can help us a lot, but only after we try to help ourselves</a:t>
            </a:r>
          </a:p>
          <a:p>
            <a:r xmlns:a="http://schemas.openxmlformats.org/drawingml/2006/main">
              <a:rPr lang="en" dirty="0"/>
              <a:t>Paradoxes of learning - we need focus, but focus can also be annoying; success is important, but defeat is also important</a:t>
            </a:r>
          </a:p>
          <a:p>
            <a:endParaRPr lang="hr-HR" dirty="0"/>
          </a:p>
        </p:txBody>
      </p:sp>
      <p:pic>
        <p:nvPicPr>
          <p:cNvPr id="7" name="Picture 6"/>
          <p:cNvPicPr>
            <a:picLocks noChangeAspect="1"/>
          </p:cNvPicPr>
          <p:nvPr/>
        </p:nvPicPr>
        <p:blipFill>
          <a:blip r:embed="rId3" cstate="print"/>
          <a:stretch>
            <a:fillRect/>
          </a:stretch>
        </p:blipFill>
        <p:spPr>
          <a:xfrm>
            <a:off x="7629099" y="5558757"/>
            <a:ext cx="4397320" cy="1299243"/>
          </a:xfrm>
          <a:prstGeom prst="rect">
            <a:avLst/>
          </a:prstGeom>
        </p:spPr>
      </p:pic>
    </p:spTree>
    <p:extLst>
      <p:ext uri="{BB962C8B-B14F-4D97-AF65-F5344CB8AC3E}">
        <p14:creationId xmlns:p14="http://schemas.microsoft.com/office/powerpoint/2010/main" xmlns="" val="23882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Memory</a:t>
            </a:r>
          </a:p>
        </p:txBody>
      </p:sp>
      <p:sp>
        <p:nvSpPr>
          <p:cNvPr id="3" name="Content Placeholder 2"/>
          <p:cNvSpPr>
            <a:spLocks noGrp="1"/>
          </p:cNvSpPr>
          <p:nvPr>
            <p:ph idx="1"/>
          </p:nvPr>
        </p:nvSpPr>
        <p:spPr/>
        <p:txBody>
          <a:bodyPr/>
          <a:lstStyle/>
          <a:p>
            <a:r xmlns:a="http://schemas.openxmlformats.org/drawingml/2006/main">
              <a:rPr lang="en" dirty="0"/>
              <a:t>Working memory - the part of memory that has to do with what we are currently consciously processing in the brain</a:t>
            </a:r>
          </a:p>
          <a:p>
            <a:r xmlns:a="http://schemas.openxmlformats.org/drawingml/2006/main">
              <a:rPr lang="en" dirty="0"/>
              <a:t>Long-term memory - like storage</a:t>
            </a:r>
          </a:p>
          <a:p>
            <a:r xmlns:a="http://schemas.openxmlformats.org/drawingml/2006/main">
              <a:rPr lang="en" dirty="0"/>
              <a:t>Working memory - about 7 parts (although new research indicates 4 parts)</a:t>
            </a:r>
          </a:p>
          <a:p>
            <a:r xmlns:a="http://schemas.openxmlformats.org/drawingml/2006/main">
              <a:rPr lang="en" dirty="0"/>
              <a:t>How to keep things in working memory?</a:t>
            </a:r>
          </a:p>
          <a:p>
            <a:r xmlns:a="http://schemas.openxmlformats.org/drawingml/2006/main">
              <a:rPr lang="en" dirty="0"/>
              <a:t>In order to find something easier in long-term memory, it is necessary to approach it several times</a:t>
            </a:r>
          </a:p>
          <a:p>
            <a:r xmlns:a="http://schemas.openxmlformats.org/drawingml/2006/main">
              <a:rPr lang="en" dirty="0"/>
              <a:t>Transfer from working to long-term --- repetition with a lag</a:t>
            </a:r>
          </a:p>
        </p:txBody>
      </p:sp>
      <p:pic>
        <p:nvPicPr>
          <p:cNvPr id="1026" name="Picture 2" descr="http://www.gifmania.us/Animated-Gifs-People/Free-Animations-Professions/Images-Jugglers/Four-Ball-Juggling-60040.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31271" y="2634018"/>
            <a:ext cx="1260729" cy="13852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3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1524000" y="6381328"/>
            <a:ext cx="9144000" cy="476672"/>
          </a:xfrm>
          <a:solidFill>
            <a:schemeClr val="bg1">
              <a:lumMod val="85000"/>
              <a:lumOff val="15000"/>
            </a:schemeClr>
          </a:solidFill>
          <a:ln>
            <a:solidFill>
              <a:schemeClr val="bg1">
                <a:lumMod val="75000"/>
                <a:lumOff val="25000"/>
              </a:schemeClr>
            </a:solidFill>
          </a:ln>
        </p:spPr>
        <p:txBody>
          <a:bodyPr/>
          <a:lstStyle/>
          <a:p>
            <a:pPr xmlns:a="http://schemas.openxmlformats.org/drawingml/2006/main" algn="l"/>
            <a:r xmlns:a="http://schemas.openxmlformats.org/drawingml/2006/main">
              <a:rPr lang="en" sz="1600" dirty="0">
                <a:latin typeface="+mj-lt"/>
                <a:ea typeface="Tahoma" pitchFamily="34" charset="0"/>
                <a:cs typeface="Tahoma" pitchFamily="34" charset="0"/>
              </a:rPr>
              <a:t>Retrieved from: </a:t>
            </a:r>
            <a:r xmlns:a="http://schemas.openxmlformats.org/drawingml/2006/main">
              <a:rPr lang="en" sz="1600" dirty="0">
                <a:latin typeface="+mj-lt"/>
                <a:ea typeface="Tahoma" pitchFamily="34" charset="0"/>
                <a:cs typeface="Tahoma" pitchFamily="34" charset="0"/>
              </a:rPr>
              <a:t>Smarter UK</a:t>
            </a:r>
          </a:p>
        </p:txBody>
      </p:sp>
      <p:sp>
        <p:nvSpPr>
          <p:cNvPr id="13" name="TextBox 12"/>
          <p:cNvSpPr txBox="1"/>
          <p:nvPr/>
        </p:nvSpPr>
        <p:spPr>
          <a:xfrm>
            <a:off x="1919536" y="692697"/>
            <a:ext cx="7488832" cy="369332"/>
          </a:xfrm>
          <a:prstGeom prst="rect">
            <a:avLst/>
          </a:prstGeom>
          <a:noFill/>
        </p:spPr>
        <p:txBody>
          <a:bodyPr wrap="square" rtlCol="0">
            <a:spAutoFit/>
          </a:bodyPr>
          <a:lstStyle/>
          <a:p>
            <a:r xmlns:a="http://schemas.openxmlformats.org/drawingml/2006/main">
              <a:rPr lang="en" dirty="0"/>
              <a:t>How much can we remember? Let's test…</a:t>
            </a:r>
            <a:endParaRPr xmlns:a="http://schemas.openxmlformats.org/drawingml/2006/main" lang="en-GB" dirty="0"/>
          </a:p>
        </p:txBody>
      </p:sp>
      <p:sp>
        <p:nvSpPr>
          <p:cNvPr id="9" name="TextBox 8"/>
          <p:cNvSpPr txBox="1"/>
          <p:nvPr/>
        </p:nvSpPr>
        <p:spPr>
          <a:xfrm>
            <a:off x="1991544" y="1491428"/>
            <a:ext cx="7488832" cy="369332"/>
          </a:xfrm>
          <a:prstGeom prst="rect">
            <a:avLst/>
          </a:prstGeom>
          <a:noFill/>
        </p:spPr>
        <p:txBody>
          <a:bodyPr wrap="square" rtlCol="0">
            <a:spAutoFit/>
          </a:bodyPr>
          <a:lstStyle/>
          <a:p>
            <a:r xmlns:a="http://schemas.openxmlformats.org/drawingml/2006/main">
              <a:rPr lang="en" dirty="0"/>
              <a:t>You will see a list of objects. Don’t write them down but try to remember them.</a:t>
            </a:r>
            <a:endParaRPr xmlns:a="http://schemas.openxmlformats.org/drawingml/2006/main" lang="en-GB" dirty="0"/>
          </a:p>
        </p:txBody>
      </p:sp>
      <p:pic>
        <p:nvPicPr>
          <p:cNvPr id="1026" name="Picture 2" descr="C:\Users\becky\AppData\Local\Microsoft\Windows\Temporary Internet Files\Content.IE5\9VF6W994\MC90039147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3793" y="2725980"/>
            <a:ext cx="2435749" cy="22953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becky\AppData\Local\Microsoft\Windows\Temporary Internet Files\Content.IE5\XIRL3N95\MC90041255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27633" y="2884501"/>
            <a:ext cx="1917775" cy="19024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becky\AppData\Local\Microsoft\Windows\Temporary Internet Files\Content.IE5\XIRL3N95\MC900383842[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74985" y="2874282"/>
            <a:ext cx="2264589" cy="226236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becky\AppData\Local\Microsoft\Windows\Temporary Internet Files\Content.IE5\EZ854WGS\MC900434818[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260" y="2496383"/>
            <a:ext cx="2506166" cy="2506166"/>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becky\AppData\Local\Microsoft\Windows\Temporary Internet Files\Content.IE5\9VF6W994\MC900441419[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74984" y="2841814"/>
            <a:ext cx="1641911" cy="219686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becky\AppData\Local\Microsoft\Windows\Temporary Internet Files\Content.IE5\XIRL3N95\MC900305467[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51794" y="2801439"/>
            <a:ext cx="1992542" cy="22611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becky\AppData\Local\Microsoft\Windows\Temporary Internet Files\Content.IE5\JW8TMYJ3\MC900434746[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82883" y="2864476"/>
            <a:ext cx="2326676" cy="23266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C:\Users\becky\AppData\Local\Microsoft\Windows\Temporary Internet Files\Content.IE5\JW8TMYJ3\MC900432645[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527632" y="2864476"/>
            <a:ext cx="2312702" cy="2312702"/>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C:\Users\becky\AppData\Local\Microsoft\Windows\Temporary Internet Files\Content.IE5\EZ854WGS\MC900437671[1].wm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818340" y="2866244"/>
            <a:ext cx="1724007" cy="2065960"/>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C:\Users\becky\AppData\Local\Microsoft\Windows\Temporary Internet Files\Content.IE5\9VF6W994\MC900441398[1].wm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682884" y="2995918"/>
            <a:ext cx="2017429" cy="18886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C:\Users\becky\AppData\Local\Microsoft\Windows\Temporary Internet Files\Content.IE5\9VF6W994\MC900215358[1].wm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824820" y="2680782"/>
            <a:ext cx="1851193" cy="2620427"/>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C:\Users\becky\AppData\Local\Microsoft\Windows\Temporary Internet Files\Content.IE5\XIRL3N95\MC900433885[1].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20207" y="2949299"/>
            <a:ext cx="2300229" cy="2300229"/>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C:\Users\becky\AppData\Local\Microsoft\Windows\Temporary Internet Files\Content.IE5\EZ854WGS\MC900215176[1].wmf"/>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662243" y="2779176"/>
            <a:ext cx="1867391" cy="2423636"/>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C:\Users\becky\AppData\Local\Microsoft\Windows\Temporary Internet Files\Content.IE5\9VF6W994\MC900346925[1].wmf"/>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317030" y="2901979"/>
            <a:ext cx="2249272" cy="2104121"/>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C:\Users\becky\AppData\Local\Microsoft\Windows\Temporary Internet Files\Content.IE5\XIRL3N95\MC900048499[1].wmf"/>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358468" y="3149351"/>
            <a:ext cx="2358812" cy="1499746"/>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8007307" y="5457998"/>
            <a:ext cx="3316362" cy="923330"/>
          </a:xfrm>
          <a:prstGeom prst="rect">
            <a:avLst/>
          </a:prstGeom>
          <a:noFill/>
        </p:spPr>
        <p:txBody>
          <a:bodyPr wrap="square" rtlCol="0">
            <a:spAutoFit/>
          </a:bodyPr>
          <a:lstStyle/>
          <a:p>
            <a:pPr xmlns:a="http://schemas.openxmlformats.org/drawingml/2006/main" algn="ctr"/>
            <a:r xmlns:a="http://schemas.openxmlformats.org/drawingml/2006/main">
              <a:rPr lang="en" dirty="0"/>
              <a:t>Take paper and a ballpoint pen, write down objects you can think of in 30 seconds.</a:t>
            </a:r>
            <a:endParaRPr xmlns:a="http://schemas.openxmlformats.org/drawingml/2006/main" lang="en-GB" dirty="0"/>
          </a:p>
        </p:txBody>
      </p:sp>
    </p:spTree>
    <p:extLst>
      <p:ext uri="{BB962C8B-B14F-4D97-AF65-F5344CB8AC3E}">
        <p14:creationId xmlns:p14="http://schemas.microsoft.com/office/powerpoint/2010/main" xmlns="" val="17613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par>
                          <p:cTn id="8" fill="hold">
                            <p:stCondLst>
                              <p:cond delay="3000"/>
                            </p:stCondLst>
                            <p:childTnLst>
                              <p:par>
                                <p:cTn id="9" presetID="10" presetClass="exit" presetSubtype="0" fill="hold" nodeType="afterEffect">
                                  <p:stCondLst>
                                    <p:cond delay="1000"/>
                                  </p:stCondLst>
                                  <p:childTnLst>
                                    <p:animEffect transition="out" filter="fade">
                                      <p:cBhvr>
                                        <p:cTn id="10" dur="1000"/>
                                        <p:tgtEl>
                                          <p:spTgt spid="1026"/>
                                        </p:tgtEl>
                                      </p:cBhvr>
                                    </p:animEffect>
                                    <p:set>
                                      <p:cBhvr>
                                        <p:cTn id="11" dur="1" fill="hold">
                                          <p:stCondLst>
                                            <p:cond delay="999"/>
                                          </p:stCondLst>
                                        </p:cTn>
                                        <p:tgtEl>
                                          <p:spTgt spid="1026"/>
                                        </p:tgtEl>
                                        <p:attrNameLst>
                                          <p:attrName>style.visibility</p:attrName>
                                        </p:attrNameLst>
                                      </p:cBhvr>
                                      <p:to>
                                        <p:strVal val="hidden"/>
                                      </p:to>
                                    </p:se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3000"/>
                                        <p:tgtEl>
                                          <p:spTgt spid="1028"/>
                                        </p:tgtEl>
                                      </p:cBhvr>
                                    </p:animEffect>
                                  </p:childTnLst>
                                </p:cTn>
                              </p:par>
                            </p:childTnLst>
                          </p:cTn>
                        </p:par>
                        <p:par>
                          <p:cTn id="16" fill="hold">
                            <p:stCondLst>
                              <p:cond delay="8000"/>
                            </p:stCondLst>
                            <p:childTnLst>
                              <p:par>
                                <p:cTn id="17" presetID="10" presetClass="exit" presetSubtype="0" fill="hold" nodeType="afterEffect">
                                  <p:stCondLst>
                                    <p:cond delay="1000"/>
                                  </p:stCondLst>
                                  <p:childTnLst>
                                    <p:animEffect transition="out" filter="fade">
                                      <p:cBhvr>
                                        <p:cTn id="18" dur="1000"/>
                                        <p:tgtEl>
                                          <p:spTgt spid="1028"/>
                                        </p:tgtEl>
                                      </p:cBhvr>
                                    </p:animEffect>
                                    <p:set>
                                      <p:cBhvr>
                                        <p:cTn id="19" dur="1" fill="hold">
                                          <p:stCondLst>
                                            <p:cond delay="999"/>
                                          </p:stCondLst>
                                        </p:cTn>
                                        <p:tgtEl>
                                          <p:spTgt spid="1028"/>
                                        </p:tgtEl>
                                        <p:attrNameLst>
                                          <p:attrName>style.visibility</p:attrName>
                                        </p:attrNameLst>
                                      </p:cBhvr>
                                      <p:to>
                                        <p:strVal val="hidden"/>
                                      </p:to>
                                    </p:se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3000"/>
                                        <p:tgtEl>
                                          <p:spTgt spid="1029"/>
                                        </p:tgtEl>
                                      </p:cBhvr>
                                    </p:animEffect>
                                  </p:childTnLst>
                                </p:cTn>
                              </p:par>
                            </p:childTnLst>
                          </p:cTn>
                        </p:par>
                        <p:par>
                          <p:cTn id="24" fill="hold">
                            <p:stCondLst>
                              <p:cond delay="13000"/>
                            </p:stCondLst>
                            <p:childTnLst>
                              <p:par>
                                <p:cTn id="25" presetID="10" presetClass="exit" presetSubtype="0" fill="hold" nodeType="afterEffect">
                                  <p:stCondLst>
                                    <p:cond delay="1000"/>
                                  </p:stCondLst>
                                  <p:childTnLst>
                                    <p:animEffect transition="out" filter="fade">
                                      <p:cBhvr>
                                        <p:cTn id="26" dur="500"/>
                                        <p:tgtEl>
                                          <p:spTgt spid="1029"/>
                                        </p:tgtEl>
                                      </p:cBhvr>
                                    </p:animEffect>
                                    <p:set>
                                      <p:cBhvr>
                                        <p:cTn id="27" dur="1" fill="hold">
                                          <p:stCondLst>
                                            <p:cond delay="499"/>
                                          </p:stCondLst>
                                        </p:cTn>
                                        <p:tgtEl>
                                          <p:spTgt spid="1029"/>
                                        </p:tgtEl>
                                        <p:attrNameLst>
                                          <p:attrName>style.visibility</p:attrName>
                                        </p:attrNameLst>
                                      </p:cBhvr>
                                      <p:to>
                                        <p:strVal val="hidden"/>
                                      </p:to>
                                    </p:set>
                                  </p:childTnLst>
                                </p:cTn>
                              </p:par>
                            </p:childTnLst>
                          </p:cTn>
                        </p:par>
                        <p:par>
                          <p:cTn id="28" fill="hold">
                            <p:stCondLst>
                              <p:cond delay="14500"/>
                            </p:stCondLst>
                            <p:childTnLst>
                              <p:par>
                                <p:cTn id="29" presetID="10" presetClass="entr" presetSubtype="0"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3000"/>
                                        <p:tgtEl>
                                          <p:spTgt spid="1030"/>
                                        </p:tgtEl>
                                      </p:cBhvr>
                                    </p:animEffect>
                                  </p:childTnLst>
                                </p:cTn>
                              </p:par>
                            </p:childTnLst>
                          </p:cTn>
                        </p:par>
                        <p:par>
                          <p:cTn id="32" fill="hold">
                            <p:stCondLst>
                              <p:cond delay="17500"/>
                            </p:stCondLst>
                            <p:childTnLst>
                              <p:par>
                                <p:cTn id="33" presetID="10" presetClass="exit" presetSubtype="0" fill="hold" nodeType="afterEffect">
                                  <p:stCondLst>
                                    <p:cond delay="1000"/>
                                  </p:stCondLst>
                                  <p:childTnLst>
                                    <p:animEffect transition="out" filter="fade">
                                      <p:cBhvr>
                                        <p:cTn id="34" dur="500"/>
                                        <p:tgtEl>
                                          <p:spTgt spid="1030"/>
                                        </p:tgtEl>
                                      </p:cBhvr>
                                    </p:animEffect>
                                    <p:set>
                                      <p:cBhvr>
                                        <p:cTn id="35" dur="1" fill="hold">
                                          <p:stCondLst>
                                            <p:cond delay="499"/>
                                          </p:stCondLst>
                                        </p:cTn>
                                        <p:tgtEl>
                                          <p:spTgt spid="1030"/>
                                        </p:tgtEl>
                                        <p:attrNameLst>
                                          <p:attrName>style.visibility</p:attrName>
                                        </p:attrNameLst>
                                      </p:cBhvr>
                                      <p:to>
                                        <p:strVal val="hidden"/>
                                      </p:to>
                                    </p:set>
                                  </p:childTnLst>
                                </p:cTn>
                              </p:par>
                            </p:childTnLst>
                          </p:cTn>
                        </p:par>
                        <p:par>
                          <p:cTn id="36" fill="hold">
                            <p:stCondLst>
                              <p:cond delay="19000"/>
                            </p:stCondLst>
                            <p:childTnLst>
                              <p:par>
                                <p:cTn id="37" presetID="10" presetClass="entr" presetSubtype="0" fill="hold" nodeType="after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fade">
                                      <p:cBhvr>
                                        <p:cTn id="39" dur="3000"/>
                                        <p:tgtEl>
                                          <p:spTgt spid="1031"/>
                                        </p:tgtEl>
                                      </p:cBhvr>
                                    </p:animEffect>
                                  </p:childTnLst>
                                </p:cTn>
                              </p:par>
                            </p:childTnLst>
                          </p:cTn>
                        </p:par>
                        <p:par>
                          <p:cTn id="40" fill="hold">
                            <p:stCondLst>
                              <p:cond delay="22000"/>
                            </p:stCondLst>
                            <p:childTnLst>
                              <p:par>
                                <p:cTn id="41" presetID="10" presetClass="exit" presetSubtype="0" fill="hold" nodeType="afterEffect">
                                  <p:stCondLst>
                                    <p:cond delay="0"/>
                                  </p:stCondLst>
                                  <p:childTnLst>
                                    <p:animEffect transition="out" filter="fade">
                                      <p:cBhvr>
                                        <p:cTn id="42" dur="500"/>
                                        <p:tgtEl>
                                          <p:spTgt spid="1031"/>
                                        </p:tgtEl>
                                      </p:cBhvr>
                                    </p:animEffect>
                                    <p:set>
                                      <p:cBhvr>
                                        <p:cTn id="43" dur="1" fill="hold">
                                          <p:stCondLst>
                                            <p:cond delay="499"/>
                                          </p:stCondLst>
                                        </p:cTn>
                                        <p:tgtEl>
                                          <p:spTgt spid="1031"/>
                                        </p:tgtEl>
                                        <p:attrNameLst>
                                          <p:attrName>style.visibility</p:attrName>
                                        </p:attrNameLst>
                                      </p:cBhvr>
                                      <p:to>
                                        <p:strVal val="hidden"/>
                                      </p:to>
                                    </p:set>
                                  </p:childTnLst>
                                </p:cTn>
                              </p:par>
                            </p:childTnLst>
                          </p:cTn>
                        </p:par>
                        <p:par>
                          <p:cTn id="44" fill="hold">
                            <p:stCondLst>
                              <p:cond delay="22500"/>
                            </p:stCondLst>
                            <p:childTnLst>
                              <p:par>
                                <p:cTn id="45" presetID="10" presetClass="entr" presetSubtype="0" fill="hold" nodeType="after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fade">
                                      <p:cBhvr>
                                        <p:cTn id="47" dur="3000"/>
                                        <p:tgtEl>
                                          <p:spTgt spid="1032"/>
                                        </p:tgtEl>
                                      </p:cBhvr>
                                    </p:animEffect>
                                  </p:childTnLst>
                                </p:cTn>
                              </p:par>
                            </p:childTnLst>
                          </p:cTn>
                        </p:par>
                        <p:par>
                          <p:cTn id="48" fill="hold">
                            <p:stCondLst>
                              <p:cond delay="25500"/>
                            </p:stCondLst>
                            <p:childTnLst>
                              <p:par>
                                <p:cTn id="49" presetID="10" presetClass="exit" presetSubtype="0" fill="hold" nodeType="afterEffect">
                                  <p:stCondLst>
                                    <p:cond delay="0"/>
                                  </p:stCondLst>
                                  <p:childTnLst>
                                    <p:animEffect transition="out" filter="fade">
                                      <p:cBhvr>
                                        <p:cTn id="50" dur="500"/>
                                        <p:tgtEl>
                                          <p:spTgt spid="1032"/>
                                        </p:tgtEl>
                                      </p:cBhvr>
                                    </p:animEffect>
                                    <p:set>
                                      <p:cBhvr>
                                        <p:cTn id="51" dur="1" fill="hold">
                                          <p:stCondLst>
                                            <p:cond delay="499"/>
                                          </p:stCondLst>
                                        </p:cTn>
                                        <p:tgtEl>
                                          <p:spTgt spid="1032"/>
                                        </p:tgtEl>
                                        <p:attrNameLst>
                                          <p:attrName>style.visibility</p:attrName>
                                        </p:attrNameLst>
                                      </p:cBhvr>
                                      <p:to>
                                        <p:strVal val="hidden"/>
                                      </p:to>
                                    </p:set>
                                  </p:childTnLst>
                                </p:cTn>
                              </p:par>
                            </p:childTnLst>
                          </p:cTn>
                        </p:par>
                        <p:par>
                          <p:cTn id="52" fill="hold">
                            <p:stCondLst>
                              <p:cond delay="26000"/>
                            </p:stCondLst>
                            <p:childTnLst>
                              <p:par>
                                <p:cTn id="53" presetID="10" presetClass="entr" presetSubtype="0" fill="hold" nodeType="afterEffect">
                                  <p:stCondLst>
                                    <p:cond delay="0"/>
                                  </p:stCondLst>
                                  <p:childTnLst>
                                    <p:set>
                                      <p:cBhvr>
                                        <p:cTn id="54" dur="1" fill="hold">
                                          <p:stCondLst>
                                            <p:cond delay="0"/>
                                          </p:stCondLst>
                                        </p:cTn>
                                        <p:tgtEl>
                                          <p:spTgt spid="1033"/>
                                        </p:tgtEl>
                                        <p:attrNameLst>
                                          <p:attrName>style.visibility</p:attrName>
                                        </p:attrNameLst>
                                      </p:cBhvr>
                                      <p:to>
                                        <p:strVal val="visible"/>
                                      </p:to>
                                    </p:set>
                                    <p:animEffect transition="in" filter="fade">
                                      <p:cBhvr>
                                        <p:cTn id="55" dur="3000"/>
                                        <p:tgtEl>
                                          <p:spTgt spid="1033"/>
                                        </p:tgtEl>
                                      </p:cBhvr>
                                    </p:animEffect>
                                  </p:childTnLst>
                                </p:cTn>
                              </p:par>
                            </p:childTnLst>
                          </p:cTn>
                        </p:par>
                        <p:par>
                          <p:cTn id="56" fill="hold">
                            <p:stCondLst>
                              <p:cond delay="29000"/>
                            </p:stCondLst>
                            <p:childTnLst>
                              <p:par>
                                <p:cTn id="57" presetID="10" presetClass="exit" presetSubtype="0" fill="hold" nodeType="afterEffect">
                                  <p:stCondLst>
                                    <p:cond delay="0"/>
                                  </p:stCondLst>
                                  <p:childTnLst>
                                    <p:animEffect transition="out" filter="fade">
                                      <p:cBhvr>
                                        <p:cTn id="58" dur="500"/>
                                        <p:tgtEl>
                                          <p:spTgt spid="1033"/>
                                        </p:tgtEl>
                                      </p:cBhvr>
                                    </p:animEffect>
                                    <p:set>
                                      <p:cBhvr>
                                        <p:cTn id="59" dur="1" fill="hold">
                                          <p:stCondLst>
                                            <p:cond delay="499"/>
                                          </p:stCondLst>
                                        </p:cTn>
                                        <p:tgtEl>
                                          <p:spTgt spid="1033"/>
                                        </p:tgtEl>
                                        <p:attrNameLst>
                                          <p:attrName>style.visibility</p:attrName>
                                        </p:attrNameLst>
                                      </p:cBhvr>
                                      <p:to>
                                        <p:strVal val="hidden"/>
                                      </p:to>
                                    </p:set>
                                  </p:childTnLst>
                                </p:cTn>
                              </p:par>
                            </p:childTnLst>
                          </p:cTn>
                        </p:par>
                        <p:par>
                          <p:cTn id="60" fill="hold">
                            <p:stCondLst>
                              <p:cond delay="29500"/>
                            </p:stCondLst>
                            <p:childTnLst>
                              <p:par>
                                <p:cTn id="61" presetID="10" presetClass="entr" presetSubtype="0" fill="hold" nodeType="afterEffect">
                                  <p:stCondLst>
                                    <p:cond delay="0"/>
                                  </p:stCondLst>
                                  <p:childTnLst>
                                    <p:set>
                                      <p:cBhvr>
                                        <p:cTn id="62" dur="1" fill="hold">
                                          <p:stCondLst>
                                            <p:cond delay="0"/>
                                          </p:stCondLst>
                                        </p:cTn>
                                        <p:tgtEl>
                                          <p:spTgt spid="1035"/>
                                        </p:tgtEl>
                                        <p:attrNameLst>
                                          <p:attrName>style.visibility</p:attrName>
                                        </p:attrNameLst>
                                      </p:cBhvr>
                                      <p:to>
                                        <p:strVal val="visible"/>
                                      </p:to>
                                    </p:set>
                                    <p:animEffect transition="in" filter="fade">
                                      <p:cBhvr>
                                        <p:cTn id="63" dur="3000"/>
                                        <p:tgtEl>
                                          <p:spTgt spid="1035"/>
                                        </p:tgtEl>
                                      </p:cBhvr>
                                    </p:animEffect>
                                  </p:childTnLst>
                                </p:cTn>
                              </p:par>
                            </p:childTnLst>
                          </p:cTn>
                        </p:par>
                        <p:par>
                          <p:cTn id="64" fill="hold">
                            <p:stCondLst>
                              <p:cond delay="32500"/>
                            </p:stCondLst>
                            <p:childTnLst>
                              <p:par>
                                <p:cTn id="65" presetID="10" presetClass="exit" presetSubtype="0" fill="hold" nodeType="afterEffect">
                                  <p:stCondLst>
                                    <p:cond delay="1000"/>
                                  </p:stCondLst>
                                  <p:childTnLst>
                                    <p:animEffect transition="out" filter="fade">
                                      <p:cBhvr>
                                        <p:cTn id="66" dur="500"/>
                                        <p:tgtEl>
                                          <p:spTgt spid="1035"/>
                                        </p:tgtEl>
                                      </p:cBhvr>
                                    </p:animEffect>
                                    <p:set>
                                      <p:cBhvr>
                                        <p:cTn id="67" dur="1" fill="hold">
                                          <p:stCondLst>
                                            <p:cond delay="499"/>
                                          </p:stCondLst>
                                        </p:cTn>
                                        <p:tgtEl>
                                          <p:spTgt spid="1035"/>
                                        </p:tgtEl>
                                        <p:attrNameLst>
                                          <p:attrName>style.visibility</p:attrName>
                                        </p:attrNameLst>
                                      </p:cBhvr>
                                      <p:to>
                                        <p:strVal val="hidden"/>
                                      </p:to>
                                    </p:set>
                                  </p:childTnLst>
                                </p:cTn>
                              </p:par>
                            </p:childTnLst>
                          </p:cTn>
                        </p:par>
                        <p:par>
                          <p:cTn id="68" fill="hold">
                            <p:stCondLst>
                              <p:cond delay="34000"/>
                            </p:stCondLst>
                            <p:childTnLst>
                              <p:par>
                                <p:cTn id="69" presetID="10" presetClass="entr" presetSubtype="0" fill="hold" nodeType="afterEffect">
                                  <p:stCondLst>
                                    <p:cond delay="0"/>
                                  </p:stCondLst>
                                  <p:childTnLst>
                                    <p:set>
                                      <p:cBhvr>
                                        <p:cTn id="70" dur="1" fill="hold">
                                          <p:stCondLst>
                                            <p:cond delay="0"/>
                                          </p:stCondLst>
                                        </p:cTn>
                                        <p:tgtEl>
                                          <p:spTgt spid="1036"/>
                                        </p:tgtEl>
                                        <p:attrNameLst>
                                          <p:attrName>style.visibility</p:attrName>
                                        </p:attrNameLst>
                                      </p:cBhvr>
                                      <p:to>
                                        <p:strVal val="visible"/>
                                      </p:to>
                                    </p:set>
                                    <p:animEffect transition="in" filter="fade">
                                      <p:cBhvr>
                                        <p:cTn id="71" dur="3000"/>
                                        <p:tgtEl>
                                          <p:spTgt spid="1036"/>
                                        </p:tgtEl>
                                      </p:cBhvr>
                                    </p:animEffect>
                                  </p:childTnLst>
                                </p:cTn>
                              </p:par>
                            </p:childTnLst>
                          </p:cTn>
                        </p:par>
                        <p:par>
                          <p:cTn id="72" fill="hold">
                            <p:stCondLst>
                              <p:cond delay="37000"/>
                            </p:stCondLst>
                            <p:childTnLst>
                              <p:par>
                                <p:cTn id="73" presetID="10" presetClass="exit" presetSubtype="0" fill="hold" nodeType="afterEffect">
                                  <p:stCondLst>
                                    <p:cond delay="0"/>
                                  </p:stCondLst>
                                  <p:childTnLst>
                                    <p:animEffect transition="out" filter="fade">
                                      <p:cBhvr>
                                        <p:cTn id="74" dur="1000"/>
                                        <p:tgtEl>
                                          <p:spTgt spid="1036"/>
                                        </p:tgtEl>
                                      </p:cBhvr>
                                    </p:animEffect>
                                    <p:set>
                                      <p:cBhvr>
                                        <p:cTn id="75" dur="1" fill="hold">
                                          <p:stCondLst>
                                            <p:cond delay="999"/>
                                          </p:stCondLst>
                                        </p:cTn>
                                        <p:tgtEl>
                                          <p:spTgt spid="1036"/>
                                        </p:tgtEl>
                                        <p:attrNameLst>
                                          <p:attrName>style.visibility</p:attrName>
                                        </p:attrNameLst>
                                      </p:cBhvr>
                                      <p:to>
                                        <p:strVal val="hidden"/>
                                      </p:to>
                                    </p:set>
                                  </p:childTnLst>
                                </p:cTn>
                              </p:par>
                            </p:childTnLst>
                          </p:cTn>
                        </p:par>
                        <p:par>
                          <p:cTn id="76" fill="hold">
                            <p:stCondLst>
                              <p:cond delay="38000"/>
                            </p:stCondLst>
                            <p:childTnLst>
                              <p:par>
                                <p:cTn id="77" presetID="10" presetClass="entr" presetSubtype="0" fill="hold" nodeType="afterEffect">
                                  <p:stCondLst>
                                    <p:cond delay="0"/>
                                  </p:stCondLst>
                                  <p:childTnLst>
                                    <p:set>
                                      <p:cBhvr>
                                        <p:cTn id="78" dur="1" fill="hold">
                                          <p:stCondLst>
                                            <p:cond delay="0"/>
                                          </p:stCondLst>
                                        </p:cTn>
                                        <p:tgtEl>
                                          <p:spTgt spid="1038"/>
                                        </p:tgtEl>
                                        <p:attrNameLst>
                                          <p:attrName>style.visibility</p:attrName>
                                        </p:attrNameLst>
                                      </p:cBhvr>
                                      <p:to>
                                        <p:strVal val="visible"/>
                                      </p:to>
                                    </p:set>
                                    <p:animEffect transition="in" filter="fade">
                                      <p:cBhvr>
                                        <p:cTn id="79" dur="3000"/>
                                        <p:tgtEl>
                                          <p:spTgt spid="1038"/>
                                        </p:tgtEl>
                                      </p:cBhvr>
                                    </p:animEffect>
                                  </p:childTnLst>
                                </p:cTn>
                              </p:par>
                            </p:childTnLst>
                          </p:cTn>
                        </p:par>
                        <p:par>
                          <p:cTn id="80" fill="hold">
                            <p:stCondLst>
                              <p:cond delay="41000"/>
                            </p:stCondLst>
                            <p:childTnLst>
                              <p:par>
                                <p:cTn id="81" presetID="10" presetClass="exit" presetSubtype="0" fill="hold" nodeType="afterEffect">
                                  <p:stCondLst>
                                    <p:cond delay="0"/>
                                  </p:stCondLst>
                                  <p:childTnLst>
                                    <p:animEffect transition="out" filter="fade">
                                      <p:cBhvr>
                                        <p:cTn id="82" dur="500"/>
                                        <p:tgtEl>
                                          <p:spTgt spid="1038"/>
                                        </p:tgtEl>
                                      </p:cBhvr>
                                    </p:animEffect>
                                    <p:set>
                                      <p:cBhvr>
                                        <p:cTn id="83" dur="1" fill="hold">
                                          <p:stCondLst>
                                            <p:cond delay="499"/>
                                          </p:stCondLst>
                                        </p:cTn>
                                        <p:tgtEl>
                                          <p:spTgt spid="1038"/>
                                        </p:tgtEl>
                                        <p:attrNameLst>
                                          <p:attrName>style.visibility</p:attrName>
                                        </p:attrNameLst>
                                      </p:cBhvr>
                                      <p:to>
                                        <p:strVal val="hidden"/>
                                      </p:to>
                                    </p:set>
                                  </p:childTnLst>
                                </p:cTn>
                              </p:par>
                            </p:childTnLst>
                          </p:cTn>
                        </p:par>
                        <p:par>
                          <p:cTn id="84" fill="hold">
                            <p:stCondLst>
                              <p:cond delay="41500"/>
                            </p:stCondLst>
                            <p:childTnLst>
                              <p:par>
                                <p:cTn id="85" presetID="10" presetClass="entr" presetSubtype="0" fill="hold" nodeType="afterEffect">
                                  <p:stCondLst>
                                    <p:cond delay="0"/>
                                  </p:stCondLst>
                                  <p:childTnLst>
                                    <p:set>
                                      <p:cBhvr>
                                        <p:cTn id="86" dur="1" fill="hold">
                                          <p:stCondLst>
                                            <p:cond delay="0"/>
                                          </p:stCondLst>
                                        </p:cTn>
                                        <p:tgtEl>
                                          <p:spTgt spid="1037"/>
                                        </p:tgtEl>
                                        <p:attrNameLst>
                                          <p:attrName>style.visibility</p:attrName>
                                        </p:attrNameLst>
                                      </p:cBhvr>
                                      <p:to>
                                        <p:strVal val="visible"/>
                                      </p:to>
                                    </p:set>
                                    <p:animEffect transition="in" filter="fade">
                                      <p:cBhvr>
                                        <p:cTn id="87" dur="3000"/>
                                        <p:tgtEl>
                                          <p:spTgt spid="1037"/>
                                        </p:tgtEl>
                                      </p:cBhvr>
                                    </p:animEffect>
                                  </p:childTnLst>
                                </p:cTn>
                              </p:par>
                            </p:childTnLst>
                          </p:cTn>
                        </p:par>
                        <p:par>
                          <p:cTn id="88" fill="hold">
                            <p:stCondLst>
                              <p:cond delay="44500"/>
                            </p:stCondLst>
                            <p:childTnLst>
                              <p:par>
                                <p:cTn id="89" presetID="10" presetClass="exit" presetSubtype="0" fill="hold" nodeType="afterEffect">
                                  <p:stCondLst>
                                    <p:cond delay="1000"/>
                                  </p:stCondLst>
                                  <p:childTnLst>
                                    <p:animEffect transition="out" filter="fade">
                                      <p:cBhvr>
                                        <p:cTn id="90" dur="500"/>
                                        <p:tgtEl>
                                          <p:spTgt spid="1037"/>
                                        </p:tgtEl>
                                      </p:cBhvr>
                                    </p:animEffect>
                                    <p:set>
                                      <p:cBhvr>
                                        <p:cTn id="91" dur="1" fill="hold">
                                          <p:stCondLst>
                                            <p:cond delay="499"/>
                                          </p:stCondLst>
                                        </p:cTn>
                                        <p:tgtEl>
                                          <p:spTgt spid="1037"/>
                                        </p:tgtEl>
                                        <p:attrNameLst>
                                          <p:attrName>style.visibility</p:attrName>
                                        </p:attrNameLst>
                                      </p:cBhvr>
                                      <p:to>
                                        <p:strVal val="hidden"/>
                                      </p:to>
                                    </p:set>
                                  </p:childTnLst>
                                </p:cTn>
                              </p:par>
                            </p:childTnLst>
                          </p:cTn>
                        </p:par>
                        <p:par>
                          <p:cTn id="92" fill="hold">
                            <p:stCondLst>
                              <p:cond delay="46000"/>
                            </p:stCondLst>
                            <p:childTnLst>
                              <p:par>
                                <p:cTn id="93" presetID="10" presetClass="entr" presetSubtype="0" fill="hold" nodeType="afterEffect">
                                  <p:stCondLst>
                                    <p:cond delay="0"/>
                                  </p:stCondLst>
                                  <p:childTnLst>
                                    <p:set>
                                      <p:cBhvr>
                                        <p:cTn id="94" dur="1" fill="hold">
                                          <p:stCondLst>
                                            <p:cond delay="0"/>
                                          </p:stCondLst>
                                        </p:cTn>
                                        <p:tgtEl>
                                          <p:spTgt spid="1039"/>
                                        </p:tgtEl>
                                        <p:attrNameLst>
                                          <p:attrName>style.visibility</p:attrName>
                                        </p:attrNameLst>
                                      </p:cBhvr>
                                      <p:to>
                                        <p:strVal val="visible"/>
                                      </p:to>
                                    </p:set>
                                    <p:animEffect transition="in" filter="fade">
                                      <p:cBhvr>
                                        <p:cTn id="95" dur="3000"/>
                                        <p:tgtEl>
                                          <p:spTgt spid="1039"/>
                                        </p:tgtEl>
                                      </p:cBhvr>
                                    </p:animEffect>
                                  </p:childTnLst>
                                </p:cTn>
                              </p:par>
                            </p:childTnLst>
                          </p:cTn>
                        </p:par>
                        <p:par>
                          <p:cTn id="96" fill="hold">
                            <p:stCondLst>
                              <p:cond delay="49000"/>
                            </p:stCondLst>
                            <p:childTnLst>
                              <p:par>
                                <p:cTn id="97" presetID="10" presetClass="exit" presetSubtype="0" fill="hold" nodeType="afterEffect">
                                  <p:stCondLst>
                                    <p:cond delay="1000"/>
                                  </p:stCondLst>
                                  <p:childTnLst>
                                    <p:animEffect transition="out" filter="fade">
                                      <p:cBhvr>
                                        <p:cTn id="98" dur="500"/>
                                        <p:tgtEl>
                                          <p:spTgt spid="1039"/>
                                        </p:tgtEl>
                                      </p:cBhvr>
                                    </p:animEffect>
                                    <p:set>
                                      <p:cBhvr>
                                        <p:cTn id="99" dur="1" fill="hold">
                                          <p:stCondLst>
                                            <p:cond delay="499"/>
                                          </p:stCondLst>
                                        </p:cTn>
                                        <p:tgtEl>
                                          <p:spTgt spid="1039"/>
                                        </p:tgtEl>
                                        <p:attrNameLst>
                                          <p:attrName>style.visibility</p:attrName>
                                        </p:attrNameLst>
                                      </p:cBhvr>
                                      <p:to>
                                        <p:strVal val="hidden"/>
                                      </p:to>
                                    </p:set>
                                  </p:childTnLst>
                                </p:cTn>
                              </p:par>
                            </p:childTnLst>
                          </p:cTn>
                        </p:par>
                        <p:par>
                          <p:cTn id="100" fill="hold">
                            <p:stCondLst>
                              <p:cond delay="50500"/>
                            </p:stCondLst>
                            <p:childTnLst>
                              <p:par>
                                <p:cTn id="101" presetID="10" presetClass="entr" presetSubtype="0" fill="hold" nodeType="afterEffect">
                                  <p:stCondLst>
                                    <p:cond delay="0"/>
                                  </p:stCondLst>
                                  <p:childTnLst>
                                    <p:set>
                                      <p:cBhvr>
                                        <p:cTn id="102" dur="1" fill="hold">
                                          <p:stCondLst>
                                            <p:cond delay="0"/>
                                          </p:stCondLst>
                                        </p:cTn>
                                        <p:tgtEl>
                                          <p:spTgt spid="1042"/>
                                        </p:tgtEl>
                                        <p:attrNameLst>
                                          <p:attrName>style.visibility</p:attrName>
                                        </p:attrNameLst>
                                      </p:cBhvr>
                                      <p:to>
                                        <p:strVal val="visible"/>
                                      </p:to>
                                    </p:set>
                                    <p:animEffect transition="in" filter="fade">
                                      <p:cBhvr>
                                        <p:cTn id="103" dur="3000"/>
                                        <p:tgtEl>
                                          <p:spTgt spid="1042"/>
                                        </p:tgtEl>
                                      </p:cBhvr>
                                    </p:animEffect>
                                  </p:childTnLst>
                                </p:cTn>
                              </p:par>
                            </p:childTnLst>
                          </p:cTn>
                        </p:par>
                        <p:par>
                          <p:cTn id="104" fill="hold">
                            <p:stCondLst>
                              <p:cond delay="53500"/>
                            </p:stCondLst>
                            <p:childTnLst>
                              <p:par>
                                <p:cTn id="105" presetID="10" presetClass="exit" presetSubtype="0" fill="hold" nodeType="afterEffect">
                                  <p:stCondLst>
                                    <p:cond delay="0"/>
                                  </p:stCondLst>
                                  <p:childTnLst>
                                    <p:animEffect transition="out" filter="fade">
                                      <p:cBhvr>
                                        <p:cTn id="106" dur="500"/>
                                        <p:tgtEl>
                                          <p:spTgt spid="1042"/>
                                        </p:tgtEl>
                                      </p:cBhvr>
                                    </p:animEffect>
                                    <p:set>
                                      <p:cBhvr>
                                        <p:cTn id="107" dur="1" fill="hold">
                                          <p:stCondLst>
                                            <p:cond delay="499"/>
                                          </p:stCondLst>
                                        </p:cTn>
                                        <p:tgtEl>
                                          <p:spTgt spid="1042"/>
                                        </p:tgtEl>
                                        <p:attrNameLst>
                                          <p:attrName>style.visibility</p:attrName>
                                        </p:attrNameLst>
                                      </p:cBhvr>
                                      <p:to>
                                        <p:strVal val="hidden"/>
                                      </p:to>
                                    </p:set>
                                  </p:childTnLst>
                                </p:cTn>
                              </p:par>
                            </p:childTnLst>
                          </p:cTn>
                        </p:par>
                        <p:par>
                          <p:cTn id="108" fill="hold">
                            <p:stCondLst>
                              <p:cond delay="54000"/>
                            </p:stCondLst>
                            <p:childTnLst>
                              <p:par>
                                <p:cTn id="109" presetID="10" presetClass="entr" presetSubtype="0" fill="hold" nodeType="afterEffect">
                                  <p:stCondLst>
                                    <p:cond delay="0"/>
                                  </p:stCondLst>
                                  <p:childTnLst>
                                    <p:set>
                                      <p:cBhvr>
                                        <p:cTn id="110" dur="1" fill="hold">
                                          <p:stCondLst>
                                            <p:cond delay="0"/>
                                          </p:stCondLst>
                                        </p:cTn>
                                        <p:tgtEl>
                                          <p:spTgt spid="1043"/>
                                        </p:tgtEl>
                                        <p:attrNameLst>
                                          <p:attrName>style.visibility</p:attrName>
                                        </p:attrNameLst>
                                      </p:cBhvr>
                                      <p:to>
                                        <p:strVal val="visible"/>
                                      </p:to>
                                    </p:set>
                                    <p:animEffect transition="in" filter="fade">
                                      <p:cBhvr>
                                        <p:cTn id="111" dur="3000"/>
                                        <p:tgtEl>
                                          <p:spTgt spid="1043"/>
                                        </p:tgtEl>
                                      </p:cBhvr>
                                    </p:animEffect>
                                  </p:childTnLst>
                                </p:cTn>
                              </p:par>
                            </p:childTnLst>
                          </p:cTn>
                        </p:par>
                        <p:par>
                          <p:cTn id="112" fill="hold">
                            <p:stCondLst>
                              <p:cond delay="57000"/>
                            </p:stCondLst>
                            <p:childTnLst>
                              <p:par>
                                <p:cTn id="113" presetID="10" presetClass="exit" presetSubtype="0" fill="hold" nodeType="afterEffect">
                                  <p:stCondLst>
                                    <p:cond delay="1000"/>
                                  </p:stCondLst>
                                  <p:childTnLst>
                                    <p:animEffect transition="out" filter="fade">
                                      <p:cBhvr>
                                        <p:cTn id="114" dur="500"/>
                                        <p:tgtEl>
                                          <p:spTgt spid="1043"/>
                                        </p:tgtEl>
                                      </p:cBhvr>
                                    </p:animEffect>
                                    <p:set>
                                      <p:cBhvr>
                                        <p:cTn id="115" dur="1" fill="hold">
                                          <p:stCondLst>
                                            <p:cond delay="499"/>
                                          </p:stCondLst>
                                        </p:cTn>
                                        <p:tgtEl>
                                          <p:spTgt spid="1043"/>
                                        </p:tgtEl>
                                        <p:attrNameLst>
                                          <p:attrName>style.visibility</p:attrName>
                                        </p:attrNameLst>
                                      </p:cBhvr>
                                      <p:to>
                                        <p:strVal val="hidden"/>
                                      </p:to>
                                    </p:set>
                                  </p:childTnLst>
                                </p:cTn>
                              </p:par>
                            </p:childTnLst>
                          </p:cTn>
                        </p:par>
                        <p:par>
                          <p:cTn id="116" fill="hold">
                            <p:stCondLst>
                              <p:cond delay="58500"/>
                            </p:stCondLst>
                            <p:childTnLst>
                              <p:par>
                                <p:cTn id="117" presetID="10" presetClass="entr" presetSubtype="0" fill="hold" nodeType="afterEffect">
                                  <p:stCondLst>
                                    <p:cond delay="0"/>
                                  </p:stCondLst>
                                  <p:childTnLst>
                                    <p:set>
                                      <p:cBhvr>
                                        <p:cTn id="118" dur="1" fill="hold">
                                          <p:stCondLst>
                                            <p:cond delay="0"/>
                                          </p:stCondLst>
                                        </p:cTn>
                                        <p:tgtEl>
                                          <p:spTgt spid="1044"/>
                                        </p:tgtEl>
                                        <p:attrNameLst>
                                          <p:attrName>style.visibility</p:attrName>
                                        </p:attrNameLst>
                                      </p:cBhvr>
                                      <p:to>
                                        <p:strVal val="visible"/>
                                      </p:to>
                                    </p:set>
                                    <p:animEffect transition="in" filter="fade">
                                      <p:cBhvr>
                                        <p:cTn id="119" dur="3000"/>
                                        <p:tgtEl>
                                          <p:spTgt spid="1044"/>
                                        </p:tgtEl>
                                      </p:cBhvr>
                                    </p:animEffect>
                                  </p:childTnLst>
                                </p:cTn>
                              </p:par>
                            </p:childTnLst>
                          </p:cTn>
                        </p:par>
                        <p:par>
                          <p:cTn id="120" fill="hold">
                            <p:stCondLst>
                              <p:cond delay="61500"/>
                            </p:stCondLst>
                            <p:childTnLst>
                              <p:par>
                                <p:cTn id="121" presetID="10" presetClass="exit" presetSubtype="0" fill="hold" nodeType="afterEffect">
                                  <p:stCondLst>
                                    <p:cond delay="1000"/>
                                  </p:stCondLst>
                                  <p:childTnLst>
                                    <p:animEffect transition="out" filter="fade">
                                      <p:cBhvr>
                                        <p:cTn id="122" dur="500"/>
                                        <p:tgtEl>
                                          <p:spTgt spid="1044"/>
                                        </p:tgtEl>
                                      </p:cBhvr>
                                    </p:animEffect>
                                    <p:set>
                                      <p:cBhvr>
                                        <p:cTn id="123" dur="1" fill="hold">
                                          <p:stCondLst>
                                            <p:cond delay="499"/>
                                          </p:stCondLst>
                                        </p:cTn>
                                        <p:tgtEl>
                                          <p:spTgt spid="1044"/>
                                        </p:tgtEl>
                                        <p:attrNameLst>
                                          <p:attrName>style.visibility</p:attrName>
                                        </p:attrNameLst>
                                      </p:cBhvr>
                                      <p:to>
                                        <p:strVal val="hidden"/>
                                      </p:to>
                                    </p:set>
                                  </p:childTnLst>
                                </p:cTn>
                              </p:par>
                            </p:childTnLst>
                          </p:cTn>
                        </p:par>
                        <p:par>
                          <p:cTn id="124" fill="hold">
                            <p:stCondLst>
                              <p:cond delay="63000"/>
                            </p:stCondLst>
                            <p:childTnLst>
                              <p:par>
                                <p:cTn id="125" presetID="10" presetClass="entr" presetSubtype="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1524000" y="6381328"/>
            <a:ext cx="9144000" cy="476672"/>
          </a:xfrm>
          <a:solidFill>
            <a:schemeClr val="bg1">
              <a:lumMod val="85000"/>
              <a:lumOff val="15000"/>
            </a:schemeClr>
          </a:solidFill>
          <a:ln>
            <a:solidFill>
              <a:schemeClr val="bg1">
                <a:lumMod val="75000"/>
                <a:lumOff val="25000"/>
              </a:schemeClr>
            </a:solidFill>
          </a:ln>
        </p:spPr>
        <p:txBody>
          <a:bodyPr/>
          <a:lstStyle/>
          <a:p>
            <a:pPr xmlns:a="http://schemas.openxmlformats.org/drawingml/2006/main" algn="l"/>
            <a:r xmlns:a="http://schemas.openxmlformats.org/drawingml/2006/main">
              <a:rPr lang="en" sz="1600" dirty="0">
                <a:latin typeface="+mj-lt"/>
                <a:ea typeface="Tahoma" pitchFamily="34" charset="0"/>
                <a:cs typeface="Tahoma" pitchFamily="34" charset="0"/>
              </a:rPr>
              <a:t>Retrieved from: </a:t>
            </a:r>
            <a:r xmlns:a="http://schemas.openxmlformats.org/drawingml/2006/main">
              <a:rPr lang="en" sz="1600" dirty="0">
                <a:latin typeface="+mj-lt"/>
                <a:ea typeface="Tahoma" pitchFamily="34" charset="0"/>
                <a:cs typeface="Tahoma" pitchFamily="34" charset="0"/>
              </a:rPr>
              <a:t>Smarter UK</a:t>
            </a:r>
          </a:p>
        </p:txBody>
      </p:sp>
      <p:sp>
        <p:nvSpPr>
          <p:cNvPr id="13" name="TextBox 12"/>
          <p:cNvSpPr txBox="1"/>
          <p:nvPr/>
        </p:nvSpPr>
        <p:spPr>
          <a:xfrm>
            <a:off x="1919536" y="795193"/>
            <a:ext cx="7488832" cy="369332"/>
          </a:xfrm>
          <a:prstGeom prst="rect">
            <a:avLst/>
          </a:prstGeom>
          <a:noFill/>
        </p:spPr>
        <p:txBody>
          <a:bodyPr wrap="square" rtlCol="0">
            <a:spAutoFit/>
          </a:bodyPr>
          <a:lstStyle/>
          <a:p>
            <a:r xmlns:a="http://schemas.openxmlformats.org/drawingml/2006/main">
              <a:rPr lang="en" dirty="0"/>
              <a:t>We will now test the auditory memory.</a:t>
            </a:r>
            <a:endParaRPr xmlns:a="http://schemas.openxmlformats.org/drawingml/2006/main" lang="en-GB" dirty="0"/>
          </a:p>
        </p:txBody>
      </p:sp>
      <p:sp>
        <p:nvSpPr>
          <p:cNvPr id="20" name="TextBox 19"/>
          <p:cNvSpPr txBox="1"/>
          <p:nvPr/>
        </p:nvSpPr>
        <p:spPr>
          <a:xfrm>
            <a:off x="1919536" y="1556793"/>
            <a:ext cx="7488832" cy="369332"/>
          </a:xfrm>
          <a:prstGeom prst="rect">
            <a:avLst/>
          </a:prstGeom>
          <a:noFill/>
        </p:spPr>
        <p:txBody>
          <a:bodyPr wrap="square" rtlCol="0">
            <a:spAutoFit/>
          </a:bodyPr>
          <a:lstStyle/>
          <a:p>
            <a:r xmlns:a="http://schemas.openxmlformats.org/drawingml/2006/main">
              <a:rPr lang="en" dirty="0"/>
              <a:t>I will read you 15 objects. Don’t write it down but try to remember.</a:t>
            </a:r>
            <a:endParaRPr xmlns:a="http://schemas.openxmlformats.org/drawingml/2006/main" lang="en-GB" dirty="0"/>
          </a:p>
        </p:txBody>
      </p:sp>
      <p:sp>
        <p:nvSpPr>
          <p:cNvPr id="21" name="TextBox 20"/>
          <p:cNvSpPr txBox="1"/>
          <p:nvPr/>
        </p:nvSpPr>
        <p:spPr>
          <a:xfrm>
            <a:off x="2071936" y="2564905"/>
            <a:ext cx="7488832" cy="646331"/>
          </a:xfrm>
          <a:prstGeom prst="rect">
            <a:avLst/>
          </a:prstGeom>
          <a:noFill/>
        </p:spPr>
        <p:txBody>
          <a:bodyPr wrap="square" rtlCol="0">
            <a:spAutoFit/>
          </a:bodyPr>
          <a:lstStyle/>
          <a:p>
            <a:r xmlns:a="http://schemas.openxmlformats.org/drawingml/2006/main">
              <a:rPr lang="en" dirty="0"/>
              <a:t>Take a piece of paper and a ballpoint pen and try to write down everything you remember. You have 30 seconds.</a:t>
            </a:r>
            <a:endParaRPr xmlns:a="http://schemas.openxmlformats.org/drawingml/2006/main" lang="en-GB" dirty="0"/>
          </a:p>
        </p:txBody>
      </p:sp>
    </p:spTree>
    <p:extLst>
      <p:ext uri="{BB962C8B-B14F-4D97-AF65-F5344CB8AC3E}">
        <p14:creationId xmlns:p14="http://schemas.microsoft.com/office/powerpoint/2010/main" xmlns="" val="8701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1524000" y="6381328"/>
            <a:ext cx="9144000" cy="476672"/>
          </a:xfrm>
          <a:solidFill>
            <a:schemeClr val="bg1">
              <a:lumMod val="85000"/>
              <a:lumOff val="15000"/>
            </a:schemeClr>
          </a:solidFill>
          <a:ln>
            <a:solidFill>
              <a:schemeClr val="bg1">
                <a:lumMod val="75000"/>
                <a:lumOff val="25000"/>
              </a:schemeClr>
            </a:solidFill>
          </a:ln>
        </p:spPr>
        <p:txBody>
          <a:bodyPr/>
          <a:lstStyle/>
          <a:p>
            <a:pPr xmlns:a="http://schemas.openxmlformats.org/drawingml/2006/main" algn="l"/>
            <a:r xmlns:a="http://schemas.openxmlformats.org/drawingml/2006/main">
              <a:rPr lang="en" sz="1600" dirty="0">
                <a:latin typeface="+mj-lt"/>
                <a:ea typeface="Tahoma" pitchFamily="34" charset="0"/>
                <a:cs typeface="Tahoma" pitchFamily="34" charset="0"/>
              </a:rPr>
              <a:t>Retrieved from: </a:t>
            </a:r>
            <a:r xmlns:a="http://schemas.openxmlformats.org/drawingml/2006/main">
              <a:rPr lang="en" sz="1600" dirty="0">
                <a:latin typeface="+mj-lt"/>
                <a:ea typeface="Tahoma" pitchFamily="34" charset="0"/>
                <a:cs typeface="Tahoma" pitchFamily="34" charset="0"/>
              </a:rPr>
              <a:t>Smarter UK</a:t>
            </a:r>
          </a:p>
        </p:txBody>
      </p:sp>
      <p:sp>
        <p:nvSpPr>
          <p:cNvPr id="13" name="TextBox 12"/>
          <p:cNvSpPr txBox="1"/>
          <p:nvPr/>
        </p:nvSpPr>
        <p:spPr>
          <a:xfrm>
            <a:off x="1919536" y="692696"/>
            <a:ext cx="7488832" cy="369332"/>
          </a:xfrm>
          <a:prstGeom prst="rect">
            <a:avLst/>
          </a:prstGeom>
          <a:noFill/>
        </p:spPr>
        <p:txBody>
          <a:bodyPr wrap="square" rtlCol="0">
            <a:spAutoFit/>
          </a:bodyPr>
          <a:lstStyle/>
          <a:p>
            <a:r xmlns:a="http://schemas.openxmlformats.org/drawingml/2006/main">
              <a:rPr lang="en" dirty="0"/>
              <a:t>How many did you manage to remember?</a:t>
            </a:r>
            <a:endParaRPr xmlns:a="http://schemas.openxmlformats.org/drawingml/2006/main" lang="en-GB" dirty="0"/>
          </a:p>
        </p:txBody>
      </p:sp>
      <p:sp>
        <p:nvSpPr>
          <p:cNvPr id="20" name="TextBox 19"/>
          <p:cNvSpPr txBox="1"/>
          <p:nvPr/>
        </p:nvSpPr>
        <p:spPr>
          <a:xfrm>
            <a:off x="2398736" y="3995772"/>
            <a:ext cx="970611" cy="369332"/>
          </a:xfrm>
          <a:prstGeom prst="rect">
            <a:avLst/>
          </a:prstGeom>
          <a:noFill/>
        </p:spPr>
        <p:txBody>
          <a:bodyPr wrap="square" rtlCol="0">
            <a:spAutoFit/>
          </a:bodyPr>
          <a:lstStyle/>
          <a:p>
            <a:pPr xmlns:a="http://schemas.openxmlformats.org/drawingml/2006/main" algn="ctr"/>
            <a:r xmlns:a="http://schemas.openxmlformats.org/drawingml/2006/main">
              <a:rPr lang="en" dirty="0"/>
              <a:t>Cat</a:t>
            </a:r>
            <a:endParaRPr xmlns:a="http://schemas.openxmlformats.org/drawingml/2006/main" lang="en-GB" dirty="0"/>
          </a:p>
        </p:txBody>
      </p:sp>
      <p:sp>
        <p:nvSpPr>
          <p:cNvPr id="21" name="TextBox 20"/>
          <p:cNvSpPr txBox="1"/>
          <p:nvPr/>
        </p:nvSpPr>
        <p:spPr>
          <a:xfrm>
            <a:off x="2246311" y="2564904"/>
            <a:ext cx="1074640" cy="369332"/>
          </a:xfrm>
          <a:prstGeom prst="rect">
            <a:avLst/>
          </a:prstGeom>
          <a:noFill/>
        </p:spPr>
        <p:txBody>
          <a:bodyPr wrap="square" rtlCol="0">
            <a:spAutoFit/>
          </a:bodyPr>
          <a:lstStyle/>
          <a:p>
            <a:pPr xmlns:a="http://schemas.openxmlformats.org/drawingml/2006/main" algn="ctr"/>
            <a:r xmlns:a="http://schemas.openxmlformats.org/drawingml/2006/main">
              <a:rPr lang="en" dirty="0"/>
              <a:t>Bucket</a:t>
            </a:r>
            <a:endParaRPr xmlns:a="http://schemas.openxmlformats.org/drawingml/2006/main" lang="en-GB" dirty="0"/>
          </a:p>
        </p:txBody>
      </p:sp>
      <p:sp>
        <p:nvSpPr>
          <p:cNvPr id="22" name="TextBox 21"/>
          <p:cNvSpPr txBox="1"/>
          <p:nvPr/>
        </p:nvSpPr>
        <p:spPr>
          <a:xfrm>
            <a:off x="2246311" y="1976260"/>
            <a:ext cx="1074640" cy="369332"/>
          </a:xfrm>
          <a:prstGeom prst="rect">
            <a:avLst/>
          </a:prstGeom>
          <a:noFill/>
        </p:spPr>
        <p:txBody>
          <a:bodyPr wrap="square" rtlCol="0">
            <a:spAutoFit/>
          </a:bodyPr>
          <a:lstStyle/>
          <a:p>
            <a:pPr xmlns:a="http://schemas.openxmlformats.org/drawingml/2006/main" algn="ctr"/>
            <a:r xmlns:a="http://schemas.openxmlformats.org/drawingml/2006/main">
              <a:rPr lang="en" dirty="0"/>
              <a:t>P </a:t>
            </a:r>
            <a:r xmlns:a="http://schemas.openxmlformats.org/drawingml/2006/main">
              <a:rPr lang="en" dirty="0"/>
              <a:t>and </a:t>
            </a:r>
            <a:r xmlns:a="http://schemas.openxmlformats.org/drawingml/2006/main">
              <a:rPr lang="en" dirty="0"/>
              <a:t>n </a:t>
            </a:r>
            <a:r xmlns:a="http://schemas.openxmlformats.org/drawingml/2006/main">
              <a:rPr lang="en" dirty="0" err="1"/>
              <a:t>gwyn</a:t>
            </a:r>
            <a:endParaRPr xmlns:a="http://schemas.openxmlformats.org/drawingml/2006/main" lang="en-GB" dirty="0"/>
          </a:p>
        </p:txBody>
      </p:sp>
      <p:sp>
        <p:nvSpPr>
          <p:cNvPr id="23" name="TextBox 22"/>
          <p:cNvSpPr txBox="1"/>
          <p:nvPr/>
        </p:nvSpPr>
        <p:spPr>
          <a:xfrm>
            <a:off x="5177954" y="2598151"/>
            <a:ext cx="1224136" cy="369332"/>
          </a:xfrm>
          <a:prstGeom prst="rect">
            <a:avLst/>
          </a:prstGeom>
          <a:noFill/>
        </p:spPr>
        <p:txBody>
          <a:bodyPr wrap="square" rtlCol="0">
            <a:spAutoFit/>
          </a:bodyPr>
          <a:lstStyle/>
          <a:p>
            <a:pPr xmlns:a="http://schemas.openxmlformats.org/drawingml/2006/main" algn="ctr"/>
            <a:r xmlns:a="http://schemas.openxmlformats.org/drawingml/2006/main">
              <a:rPr lang="en" dirty="0"/>
              <a:t>Phone </a:t>
            </a:r>
            <a:r xmlns:a="http://schemas.openxmlformats.org/drawingml/2006/main">
              <a:rPr lang="en" dirty="0"/>
              <a:t>background</a:t>
            </a:r>
            <a:endParaRPr xmlns:a="http://schemas.openxmlformats.org/drawingml/2006/main" lang="en-GB" dirty="0"/>
          </a:p>
        </p:txBody>
      </p:sp>
      <p:sp>
        <p:nvSpPr>
          <p:cNvPr id="24" name="TextBox 23"/>
          <p:cNvSpPr txBox="1"/>
          <p:nvPr/>
        </p:nvSpPr>
        <p:spPr>
          <a:xfrm>
            <a:off x="8253403" y="3359626"/>
            <a:ext cx="864096" cy="369332"/>
          </a:xfrm>
          <a:prstGeom prst="rect">
            <a:avLst/>
          </a:prstGeom>
          <a:noFill/>
        </p:spPr>
        <p:txBody>
          <a:bodyPr wrap="square" rtlCol="0">
            <a:spAutoFit/>
          </a:bodyPr>
          <a:lstStyle/>
          <a:p>
            <a:pPr xmlns:a="http://schemas.openxmlformats.org/drawingml/2006/main" algn="ctr"/>
            <a:r xmlns:a="http://schemas.openxmlformats.org/drawingml/2006/main">
              <a:rPr lang="en" dirty="0"/>
              <a:t>Chalk</a:t>
            </a:r>
            <a:endParaRPr xmlns:a="http://schemas.openxmlformats.org/drawingml/2006/main" lang="en-GB" dirty="0"/>
          </a:p>
        </p:txBody>
      </p:sp>
      <p:sp>
        <p:nvSpPr>
          <p:cNvPr id="25" name="TextBox 24"/>
          <p:cNvSpPr txBox="1"/>
          <p:nvPr/>
        </p:nvSpPr>
        <p:spPr>
          <a:xfrm>
            <a:off x="2246312" y="3356992"/>
            <a:ext cx="1296145" cy="369332"/>
          </a:xfrm>
          <a:prstGeom prst="rect">
            <a:avLst/>
          </a:prstGeom>
          <a:noFill/>
        </p:spPr>
        <p:txBody>
          <a:bodyPr wrap="square" rtlCol="0">
            <a:spAutoFit/>
          </a:bodyPr>
          <a:lstStyle/>
          <a:p>
            <a:pPr xmlns:a="http://schemas.openxmlformats.org/drawingml/2006/main" algn="ctr"/>
            <a:r xmlns:a="http://schemas.openxmlformats.org/drawingml/2006/main">
              <a:rPr lang="en" dirty="0" err="1"/>
              <a:t>We </a:t>
            </a:r>
            <a:r xmlns:a="http://schemas.openxmlformats.org/drawingml/2006/main">
              <a:rPr lang="en" dirty="0" err="1"/>
              <a:t>roofing</a:t>
            </a:r>
            <a:endParaRPr xmlns:a="http://schemas.openxmlformats.org/drawingml/2006/main" lang="en-GB" dirty="0"/>
          </a:p>
        </p:txBody>
      </p:sp>
      <p:sp>
        <p:nvSpPr>
          <p:cNvPr id="26" name="TextBox 25"/>
          <p:cNvSpPr txBox="1"/>
          <p:nvPr/>
        </p:nvSpPr>
        <p:spPr>
          <a:xfrm>
            <a:off x="2246311" y="4653136"/>
            <a:ext cx="1074640" cy="369332"/>
          </a:xfrm>
          <a:prstGeom prst="rect">
            <a:avLst/>
          </a:prstGeom>
          <a:noFill/>
        </p:spPr>
        <p:txBody>
          <a:bodyPr wrap="square" rtlCol="0">
            <a:spAutoFit/>
          </a:bodyPr>
          <a:lstStyle/>
          <a:p>
            <a:pPr xmlns:a="http://schemas.openxmlformats.org/drawingml/2006/main" algn="ctr"/>
            <a:r xmlns:a="http://schemas.openxmlformats.org/drawingml/2006/main">
              <a:rPr lang="en" dirty="0"/>
              <a:t>Rattle</a:t>
            </a:r>
            <a:endParaRPr xmlns:a="http://schemas.openxmlformats.org/drawingml/2006/main" lang="en-GB" dirty="0"/>
          </a:p>
        </p:txBody>
      </p:sp>
      <p:sp>
        <p:nvSpPr>
          <p:cNvPr id="27" name="TextBox 26"/>
          <p:cNvSpPr txBox="1"/>
          <p:nvPr/>
        </p:nvSpPr>
        <p:spPr>
          <a:xfrm>
            <a:off x="8210697" y="3995772"/>
            <a:ext cx="1074640" cy="369332"/>
          </a:xfrm>
          <a:prstGeom prst="rect">
            <a:avLst/>
          </a:prstGeom>
          <a:noFill/>
        </p:spPr>
        <p:txBody>
          <a:bodyPr wrap="square" rtlCol="0">
            <a:spAutoFit/>
          </a:bodyPr>
          <a:lstStyle/>
          <a:p>
            <a:pPr xmlns:a="http://schemas.openxmlformats.org/drawingml/2006/main" algn="ctr"/>
            <a:r xmlns:a="http://schemas.openxmlformats.org/drawingml/2006/main">
              <a:rPr lang="en" dirty="0"/>
              <a:t>Pants</a:t>
            </a:r>
            <a:endParaRPr xmlns:a="http://schemas.openxmlformats.org/drawingml/2006/main" lang="en-GB" dirty="0"/>
          </a:p>
        </p:txBody>
      </p:sp>
      <p:sp>
        <p:nvSpPr>
          <p:cNvPr id="28" name="TextBox 27"/>
          <p:cNvSpPr txBox="1"/>
          <p:nvPr/>
        </p:nvSpPr>
        <p:spPr>
          <a:xfrm>
            <a:off x="5033938" y="4653136"/>
            <a:ext cx="1512168" cy="369332"/>
          </a:xfrm>
          <a:prstGeom prst="rect">
            <a:avLst/>
          </a:prstGeom>
          <a:noFill/>
        </p:spPr>
        <p:txBody>
          <a:bodyPr wrap="square" rtlCol="0">
            <a:spAutoFit/>
          </a:bodyPr>
          <a:lstStyle/>
          <a:p>
            <a:pPr xmlns:a="http://schemas.openxmlformats.org/drawingml/2006/main" algn="ctr"/>
            <a:r xmlns:a="http://schemas.openxmlformats.org/drawingml/2006/main">
              <a:rPr lang="en" dirty="0"/>
              <a:t>Picture</a:t>
            </a:r>
            <a:endParaRPr xmlns:a="http://schemas.openxmlformats.org/drawingml/2006/main" lang="en-GB" dirty="0"/>
          </a:p>
        </p:txBody>
      </p:sp>
      <p:sp>
        <p:nvSpPr>
          <p:cNvPr id="29" name="TextBox 28"/>
          <p:cNvSpPr txBox="1"/>
          <p:nvPr/>
        </p:nvSpPr>
        <p:spPr>
          <a:xfrm>
            <a:off x="5357974" y="3995772"/>
            <a:ext cx="864096" cy="369332"/>
          </a:xfrm>
          <a:prstGeom prst="rect">
            <a:avLst/>
          </a:prstGeom>
          <a:noFill/>
        </p:spPr>
        <p:txBody>
          <a:bodyPr wrap="square" rtlCol="0">
            <a:spAutoFit/>
          </a:bodyPr>
          <a:lstStyle/>
          <a:p>
            <a:pPr xmlns:a="http://schemas.openxmlformats.org/drawingml/2006/main" algn="ctr"/>
            <a:r xmlns:a="http://schemas.openxmlformats.org/drawingml/2006/main">
              <a:rPr lang="en" dirty="0"/>
              <a:t>Iron</a:t>
            </a:r>
            <a:endParaRPr xmlns:a="http://schemas.openxmlformats.org/drawingml/2006/main" lang="en-GB" dirty="0"/>
          </a:p>
        </p:txBody>
      </p:sp>
      <p:sp>
        <p:nvSpPr>
          <p:cNvPr id="35" name="TextBox 34"/>
          <p:cNvSpPr txBox="1"/>
          <p:nvPr/>
        </p:nvSpPr>
        <p:spPr>
          <a:xfrm>
            <a:off x="5311213" y="1976260"/>
            <a:ext cx="957618" cy="369332"/>
          </a:xfrm>
          <a:prstGeom prst="rect">
            <a:avLst/>
          </a:prstGeom>
          <a:noFill/>
        </p:spPr>
        <p:txBody>
          <a:bodyPr wrap="square" rtlCol="0">
            <a:spAutoFit/>
          </a:bodyPr>
          <a:lstStyle/>
          <a:p>
            <a:pPr xmlns:a="http://schemas.openxmlformats.org/drawingml/2006/main" algn="ctr"/>
            <a:r xmlns:a="http://schemas.openxmlformats.org/drawingml/2006/main">
              <a:rPr lang="en" dirty="0"/>
              <a:t>Bal </a:t>
            </a:r>
            <a:r xmlns:a="http://schemas.openxmlformats.org/drawingml/2006/main">
              <a:rPr lang="en" dirty="0"/>
              <a:t>o </a:t>
            </a:r>
            <a:r xmlns:a="http://schemas.openxmlformats.org/drawingml/2006/main">
              <a:rPr lang="en" dirty="0"/>
              <a:t>n</a:t>
            </a:r>
          </a:p>
        </p:txBody>
      </p:sp>
      <p:sp>
        <p:nvSpPr>
          <p:cNvPr id="36" name="TextBox 35"/>
          <p:cNvSpPr txBox="1"/>
          <p:nvPr/>
        </p:nvSpPr>
        <p:spPr>
          <a:xfrm>
            <a:off x="8148131" y="2600070"/>
            <a:ext cx="1074640" cy="369332"/>
          </a:xfrm>
          <a:prstGeom prst="rect">
            <a:avLst/>
          </a:prstGeom>
          <a:noFill/>
        </p:spPr>
        <p:txBody>
          <a:bodyPr wrap="square" rtlCol="0">
            <a:spAutoFit/>
          </a:bodyPr>
          <a:lstStyle/>
          <a:p>
            <a:pPr xmlns:a="http://schemas.openxmlformats.org/drawingml/2006/main" algn="ctr"/>
            <a:r xmlns:a="http://schemas.openxmlformats.org/drawingml/2006/main">
              <a:rPr lang="en" dirty="0"/>
              <a:t>Tinsel</a:t>
            </a:r>
            <a:endParaRPr xmlns:a="http://schemas.openxmlformats.org/drawingml/2006/main" lang="en-GB" dirty="0"/>
          </a:p>
        </p:txBody>
      </p:sp>
      <p:sp>
        <p:nvSpPr>
          <p:cNvPr id="37" name="TextBox 36"/>
          <p:cNvSpPr txBox="1"/>
          <p:nvPr/>
        </p:nvSpPr>
        <p:spPr>
          <a:xfrm>
            <a:off x="8148131" y="1976260"/>
            <a:ext cx="1074640" cy="369332"/>
          </a:xfrm>
          <a:prstGeom prst="rect">
            <a:avLst/>
          </a:prstGeom>
          <a:noFill/>
        </p:spPr>
        <p:txBody>
          <a:bodyPr wrap="square" rtlCol="0">
            <a:spAutoFit/>
          </a:bodyPr>
          <a:lstStyle/>
          <a:p>
            <a:pPr xmlns:a="http://schemas.openxmlformats.org/drawingml/2006/main" algn="ctr"/>
            <a:r xmlns:a="http://schemas.openxmlformats.org/drawingml/2006/main">
              <a:rPr lang="en" dirty="0"/>
              <a:t>Crocodile</a:t>
            </a:r>
            <a:endParaRPr xmlns:a="http://schemas.openxmlformats.org/drawingml/2006/main" lang="en-GB" dirty="0"/>
          </a:p>
        </p:txBody>
      </p:sp>
      <p:sp>
        <p:nvSpPr>
          <p:cNvPr id="38" name="TextBox 37"/>
          <p:cNvSpPr txBox="1"/>
          <p:nvPr/>
        </p:nvSpPr>
        <p:spPr>
          <a:xfrm>
            <a:off x="5302498" y="3358309"/>
            <a:ext cx="919573" cy="369332"/>
          </a:xfrm>
          <a:prstGeom prst="rect">
            <a:avLst/>
          </a:prstGeom>
          <a:noFill/>
        </p:spPr>
        <p:txBody>
          <a:bodyPr wrap="square" rtlCol="0">
            <a:spAutoFit/>
          </a:bodyPr>
          <a:lstStyle/>
          <a:p>
            <a:pPr xmlns:a="http://schemas.openxmlformats.org/drawingml/2006/main" algn="ctr"/>
            <a:r xmlns:a="http://schemas.openxmlformats.org/drawingml/2006/main">
              <a:rPr lang="en" dirty="0"/>
              <a:t>Wire</a:t>
            </a:r>
            <a:endParaRPr xmlns:a="http://schemas.openxmlformats.org/drawingml/2006/main" lang="en-GB" dirty="0"/>
          </a:p>
        </p:txBody>
      </p:sp>
      <p:sp>
        <p:nvSpPr>
          <p:cNvPr id="39" name="TextBox 38"/>
          <p:cNvSpPr txBox="1"/>
          <p:nvPr/>
        </p:nvSpPr>
        <p:spPr>
          <a:xfrm>
            <a:off x="8315969" y="4653136"/>
            <a:ext cx="864096" cy="369332"/>
          </a:xfrm>
          <a:prstGeom prst="rect">
            <a:avLst/>
          </a:prstGeom>
          <a:noFill/>
        </p:spPr>
        <p:txBody>
          <a:bodyPr wrap="square" rtlCol="0">
            <a:spAutoFit/>
          </a:bodyPr>
          <a:lstStyle/>
          <a:p>
            <a:pPr xmlns:a="http://schemas.openxmlformats.org/drawingml/2006/main" algn="ctr"/>
            <a:r xmlns:a="http://schemas.openxmlformats.org/drawingml/2006/main">
              <a:rPr lang="en" dirty="0" err="1"/>
              <a:t>Bic </a:t>
            </a:r>
            <a:r xmlns:a="http://schemas.openxmlformats.org/drawingml/2006/main">
              <a:rPr lang="en" dirty="0" err="1"/>
              <a:t>ikl</a:t>
            </a:r>
            <a:endParaRPr xmlns:a="http://schemas.openxmlformats.org/drawingml/2006/main" lang="en-GB" dirty="0"/>
          </a:p>
        </p:txBody>
      </p:sp>
    </p:spTree>
    <p:extLst>
      <p:ext uri="{BB962C8B-B14F-4D97-AF65-F5344CB8AC3E}">
        <p14:creationId xmlns:p14="http://schemas.microsoft.com/office/powerpoint/2010/main" xmlns="" val="279501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What are you gifted for?</a:t>
            </a:r>
          </a:p>
        </p:txBody>
      </p:sp>
      <p:sp>
        <p:nvSpPr>
          <p:cNvPr id="3" name="Content Placeholder 2"/>
          <p:cNvSpPr>
            <a:spLocks noGrp="1"/>
          </p:cNvSpPr>
          <p:nvPr>
            <p:ph idx="1"/>
          </p:nvPr>
        </p:nvSpPr>
        <p:spPr/>
        <p:txBody>
          <a:bodyPr/>
          <a:lstStyle/>
          <a:p>
            <a:r xmlns:a="http://schemas.openxmlformats.org/drawingml/2006/main">
              <a:rPr lang="en" dirty="0"/>
              <a:t>Subjects / areas in which you have an interest, you are gifted</a:t>
            </a:r>
          </a:p>
          <a:p>
            <a:r xmlns:a="http://schemas.openxmlformats.org/drawingml/2006/main">
              <a:rPr lang="en" dirty="0"/>
              <a:t>Subjects / areas that you feel you have no interest in or "wire" to understand</a:t>
            </a:r>
          </a:p>
          <a:p>
            <a:endParaRPr lang="hr-HR" dirty="0"/>
          </a:p>
          <a:p>
            <a:endParaRPr lang="hr-HR" dirty="0"/>
          </a:p>
          <a:p>
            <a:r xmlns:a="http://schemas.openxmlformats.org/drawingml/2006/main">
              <a:rPr lang="en" dirty="0"/>
              <a:t>We do complex tasks every day</a:t>
            </a:r>
          </a:p>
          <a:p>
            <a:r xmlns:a="http://schemas.openxmlformats.org/drawingml/2006/main">
              <a:rPr lang="en" dirty="0"/>
              <a:t>The brain is designed for amazing mental calculations</a:t>
            </a:r>
          </a:p>
          <a:p>
            <a:r xmlns:a="http://schemas.openxmlformats.org/drawingml/2006/main">
              <a:rPr lang="en" dirty="0"/>
              <a:t>You just have to learn the language and the culture</a:t>
            </a:r>
          </a:p>
        </p:txBody>
      </p:sp>
      <p:pic>
        <p:nvPicPr>
          <p:cNvPr id="1026" name="Picture 2" descr="http://www.netanimations.net/Moving-animated-picture-of-dancing-fools.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72780" y="4001294"/>
            <a:ext cx="1905000" cy="1685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17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importance of sleep</a:t>
            </a:r>
          </a:p>
        </p:txBody>
      </p:sp>
      <p:sp>
        <p:nvSpPr>
          <p:cNvPr id="3" name="Content Placeholder 2"/>
          <p:cNvSpPr>
            <a:spLocks noGrp="1"/>
          </p:cNvSpPr>
          <p:nvPr>
            <p:ph idx="1"/>
          </p:nvPr>
        </p:nvSpPr>
        <p:spPr/>
        <p:txBody>
          <a:bodyPr/>
          <a:lstStyle/>
          <a:p>
            <a:r xmlns:a="http://schemas.openxmlformats.org/drawingml/2006/main">
              <a:rPr lang="en" dirty="0"/>
              <a:t>While we are awake, toxins accumulate</a:t>
            </a:r>
          </a:p>
          <a:p>
            <a:r xmlns:a="http://schemas.openxmlformats.org/drawingml/2006/main">
              <a:rPr lang="en" dirty="0"/>
              <a:t>As we sleep, trivial things disappear and the connection between important things becomes stronger</a:t>
            </a:r>
          </a:p>
          <a:p>
            <a:r xmlns:a="http://schemas.openxmlformats.org/drawingml/2006/main">
              <a:rPr lang="en" dirty="0"/>
              <a:t>Thinking about something before bed affects brain activation just about that</a:t>
            </a:r>
          </a:p>
        </p:txBody>
      </p:sp>
    </p:spTree>
    <p:extLst>
      <p:ext uri="{BB962C8B-B14F-4D97-AF65-F5344CB8AC3E}">
        <p14:creationId xmlns:p14="http://schemas.microsoft.com/office/powerpoint/2010/main" xmlns="" val="175622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Focused attention</a:t>
            </a:r>
          </a:p>
        </p:txBody>
      </p:sp>
      <p:sp>
        <p:nvSpPr>
          <p:cNvPr id="3" name="Content Placeholder 2"/>
          <p:cNvSpPr>
            <a:spLocks noGrp="1"/>
          </p:cNvSpPr>
          <p:nvPr>
            <p:ph idx="1"/>
          </p:nvPr>
        </p:nvSpPr>
        <p:spPr>
          <a:xfrm>
            <a:off x="838200" y="1825624"/>
            <a:ext cx="10515600" cy="4930017"/>
          </a:xfrm>
        </p:spPr>
        <p:txBody>
          <a:bodyPr>
            <a:normAutofit fontScale="92500" lnSpcReduction="20000"/>
          </a:bodyPr>
          <a:lstStyle/>
          <a:p>
            <a:r xmlns:a="http://schemas.openxmlformats.org/drawingml/2006/main">
              <a:rPr lang="en" dirty="0"/>
              <a:t>If we are too focused on a certain thing, we can get stuck around the problem and not see the bigger picture --- " </a:t>
            </a:r>
            <a:r xmlns:a="http://schemas.openxmlformats.org/drawingml/2006/main">
              <a:rPr lang="en" i="1" dirty="0" err="1"/>
              <a:t>Einstellung </a:t>
            </a:r>
            <a:r xmlns:a="http://schemas.openxmlformats.org/drawingml/2006/main">
              <a:rPr lang="en" dirty="0"/>
              <a:t>"</a:t>
            </a:r>
          </a:p>
          <a:p>
            <a:r xmlns:a="http://schemas.openxmlformats.org/drawingml/2006/main">
              <a:rPr lang="en" dirty="0"/>
              <a:t>In focused mode, we connect parts of the brain to understand the importance, but in accumulated stress, we fail to connect successfully</a:t>
            </a:r>
          </a:p>
          <a:p>
            <a:r xmlns:a="http://schemas.openxmlformats.org/drawingml/2006/main">
              <a:rPr lang="en" dirty="0"/>
              <a:t>We take parts, piles, and put them together</a:t>
            </a:r>
          </a:p>
          <a:p>
            <a:r xmlns:a="http://schemas.openxmlformats.org/drawingml/2006/main">
              <a:rPr lang="en" dirty="0"/>
              <a:t>One of the first steps in creating knowledge and expertise is to create conceptual piles - mental leaps that connect different pieces of information through meaning.</a:t>
            </a:r>
          </a:p>
          <a:p>
            <a:endParaRPr lang="hr-HR" dirty="0"/>
          </a:p>
          <a:p>
            <a:r xmlns:a="http://schemas.openxmlformats.org/drawingml/2006/main">
              <a:rPr lang="en" dirty="0"/>
              <a:t>Eg mathematical problems and examples of solutions - why work in such a way?</a:t>
            </a:r>
          </a:p>
          <a:p>
            <a:endParaRPr lang="hr-HR" dirty="0"/>
          </a:p>
          <a:p>
            <a:r xmlns:a="http://schemas.openxmlformats.org/drawingml/2006/main">
              <a:rPr lang="en" dirty="0"/>
              <a:t>An UNDERSTANDING of procedures and steps should be taken into account</a:t>
            </a:r>
          </a:p>
          <a:p>
            <a:pPr marL="0" indent="0">
              <a:buNone/>
            </a:pPr>
            <a:endParaRPr lang="hr-HR" dirty="0"/>
          </a:p>
          <a:p>
            <a:pPr marL="0" indent="0">
              <a:buNone/>
            </a:pPr>
            <a:endParaRPr lang="hr-HR" dirty="0"/>
          </a:p>
        </p:txBody>
      </p:sp>
    </p:spTree>
    <p:extLst>
      <p:ext uri="{BB962C8B-B14F-4D97-AF65-F5344CB8AC3E}">
        <p14:creationId xmlns:p14="http://schemas.microsoft.com/office/powerpoint/2010/main" xmlns="" val="284359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process of understanding</a:t>
            </a:r>
          </a:p>
        </p:txBody>
      </p:sp>
      <p:pic>
        <p:nvPicPr>
          <p:cNvPr id="4" name="Picture 3"/>
          <p:cNvPicPr>
            <a:picLocks noChangeAspect="1"/>
          </p:cNvPicPr>
          <p:nvPr/>
        </p:nvPicPr>
        <p:blipFill>
          <a:blip r:embed="rId3" cstate="print"/>
          <a:stretch>
            <a:fillRect/>
          </a:stretch>
        </p:blipFill>
        <p:spPr>
          <a:xfrm>
            <a:off x="232731" y="1943939"/>
            <a:ext cx="3810835" cy="3188485"/>
          </a:xfrm>
          <a:prstGeom prst="rect">
            <a:avLst/>
          </a:prstGeom>
        </p:spPr>
      </p:pic>
      <p:pic>
        <p:nvPicPr>
          <p:cNvPr id="5" name="Picture 4"/>
          <p:cNvPicPr>
            <a:picLocks noChangeAspect="1"/>
          </p:cNvPicPr>
          <p:nvPr/>
        </p:nvPicPr>
        <p:blipFill>
          <a:blip r:embed="rId4" cstate="print"/>
          <a:stretch>
            <a:fillRect/>
          </a:stretch>
        </p:blipFill>
        <p:spPr>
          <a:xfrm>
            <a:off x="5181399" y="2679515"/>
            <a:ext cx="1829201" cy="1498969"/>
          </a:xfrm>
          <a:prstGeom prst="rect">
            <a:avLst/>
          </a:prstGeom>
        </p:spPr>
      </p:pic>
      <p:pic>
        <p:nvPicPr>
          <p:cNvPr id="6" name="Picture 5"/>
          <p:cNvPicPr>
            <a:picLocks noChangeAspect="1"/>
          </p:cNvPicPr>
          <p:nvPr/>
        </p:nvPicPr>
        <p:blipFill>
          <a:blip r:embed="rId5" cstate="print"/>
          <a:stretch>
            <a:fillRect/>
          </a:stretch>
        </p:blipFill>
        <p:spPr>
          <a:xfrm>
            <a:off x="8330354" y="1891920"/>
            <a:ext cx="3861646" cy="3074157"/>
          </a:xfrm>
          <a:prstGeom prst="rect">
            <a:avLst/>
          </a:prstGeom>
        </p:spPr>
      </p:pic>
      <p:sp>
        <p:nvSpPr>
          <p:cNvPr id="7" name="TextBox 6"/>
          <p:cNvSpPr txBox="1"/>
          <p:nvPr/>
        </p:nvSpPr>
        <p:spPr>
          <a:xfrm>
            <a:off x="232731" y="5281684"/>
            <a:ext cx="3810835" cy="1200329"/>
          </a:xfrm>
          <a:prstGeom prst="rect">
            <a:avLst/>
          </a:prstGeom>
          <a:noFill/>
        </p:spPr>
        <p:txBody>
          <a:bodyPr wrap="square" rtlCol="0">
            <a:spAutoFit/>
          </a:bodyPr>
          <a:lstStyle/>
          <a:p>
            <a:pPr xmlns:a="http://schemas.openxmlformats.org/drawingml/2006/main" marL="342900" indent="-342900">
              <a:buAutoNum type="arabicPeriod"/>
            </a:pPr>
            <a:r xmlns:a="http://schemas.openxmlformats.org/drawingml/2006/main">
              <a:rPr lang="en" dirty="0"/>
              <a:t>STEP:</a:t>
            </a:r>
          </a:p>
          <a:p>
            <a:pPr marL="342900" indent="-342900">
              <a:buAutoNum type="arabicPeriod"/>
            </a:pPr>
            <a:endParaRPr lang="hr-HR" dirty="0"/>
          </a:p>
          <a:p>
            <a:r xmlns:a="http://schemas.openxmlformats.org/drawingml/2006/main">
              <a:rPr lang="en" dirty="0"/>
              <a:t>We focus our attention on raw information, on piles of information</a:t>
            </a:r>
          </a:p>
        </p:txBody>
      </p:sp>
      <p:sp>
        <p:nvSpPr>
          <p:cNvPr id="8" name="TextBox 7"/>
          <p:cNvSpPr txBox="1"/>
          <p:nvPr/>
        </p:nvSpPr>
        <p:spPr>
          <a:xfrm>
            <a:off x="4190581" y="5281684"/>
            <a:ext cx="3810835" cy="1200329"/>
          </a:xfrm>
          <a:prstGeom prst="rect">
            <a:avLst/>
          </a:prstGeom>
          <a:noFill/>
        </p:spPr>
        <p:txBody>
          <a:bodyPr wrap="square" rtlCol="0">
            <a:spAutoFit/>
          </a:bodyPr>
          <a:lstStyle/>
          <a:p>
            <a:r xmlns:a="http://schemas.openxmlformats.org/drawingml/2006/main">
              <a:rPr lang="en" dirty="0"/>
              <a:t>STEP 2:</a:t>
            </a:r>
          </a:p>
          <a:p>
            <a:pPr marL="342900" indent="-342900">
              <a:buAutoNum type="arabicPeriod"/>
            </a:pPr>
            <a:endParaRPr lang="hr-HR" dirty="0"/>
          </a:p>
          <a:p>
            <a:r xmlns:a="http://schemas.openxmlformats.org/drawingml/2006/main">
              <a:rPr lang="en" dirty="0"/>
              <a:t>Separating the piles to try to understand and use later</a:t>
            </a:r>
          </a:p>
        </p:txBody>
      </p:sp>
      <p:sp>
        <p:nvSpPr>
          <p:cNvPr id="9" name="TextBox 8"/>
          <p:cNvSpPr txBox="1"/>
          <p:nvPr/>
        </p:nvSpPr>
        <p:spPr>
          <a:xfrm>
            <a:off x="8148431" y="5379493"/>
            <a:ext cx="3810835" cy="1200329"/>
          </a:xfrm>
          <a:prstGeom prst="rect">
            <a:avLst/>
          </a:prstGeom>
          <a:noFill/>
        </p:spPr>
        <p:txBody>
          <a:bodyPr wrap="square" rtlCol="0">
            <a:spAutoFit/>
          </a:bodyPr>
          <a:lstStyle/>
          <a:p>
            <a:r xmlns:a="http://schemas.openxmlformats.org/drawingml/2006/main">
              <a:rPr lang="en" dirty="0"/>
              <a:t>STEP 3:</a:t>
            </a:r>
          </a:p>
          <a:p>
            <a:pPr marL="342900" indent="-342900">
              <a:buAutoNum type="arabicPeriod"/>
            </a:pPr>
            <a:endParaRPr lang="hr-HR" dirty="0"/>
          </a:p>
          <a:p>
            <a:r xmlns:a="http://schemas.openxmlformats.org/drawingml/2006/main">
              <a:rPr lang="en" dirty="0"/>
              <a:t>We put the piles together, understood and got the context (how and when to use)</a:t>
            </a:r>
          </a:p>
        </p:txBody>
      </p:sp>
    </p:spTree>
    <p:extLst>
      <p:ext uri="{BB962C8B-B14F-4D97-AF65-F5344CB8AC3E}">
        <p14:creationId xmlns:p14="http://schemas.microsoft.com/office/powerpoint/2010/main" xmlns="" val="30594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learning process</a:t>
            </a:r>
          </a:p>
        </p:txBody>
      </p:sp>
      <p:sp>
        <p:nvSpPr>
          <p:cNvPr id="3" name="Content Placeholder 2"/>
          <p:cNvSpPr>
            <a:spLocks noGrp="1"/>
          </p:cNvSpPr>
          <p:nvPr>
            <p:ph idx="1"/>
          </p:nvPr>
        </p:nvSpPr>
        <p:spPr/>
        <p:txBody>
          <a:bodyPr/>
          <a:lstStyle/>
          <a:p>
            <a:r xmlns:a="http://schemas.openxmlformats.org/drawingml/2006/main">
              <a:rPr lang="en" dirty="0"/>
              <a:t>Learning happens in two ways</a:t>
            </a:r>
          </a:p>
          <a:p>
            <a:endParaRPr lang="hr-HR" dirty="0"/>
          </a:p>
          <a:p>
            <a:r xmlns:a="http://schemas.openxmlformats.org/drawingml/2006/main">
              <a:rPr lang="en" dirty="0" err="1"/>
              <a:t>Bottom-up </a:t>
            </a:r>
            <a:r xmlns:a="http://schemas.openxmlformats.org/drawingml/2006/main">
              <a:rPr lang="en" dirty="0"/>
              <a:t>approach --- practice and repetition help build and strengthen piles so we can access them when we need them</a:t>
            </a:r>
          </a:p>
          <a:p>
            <a:endParaRPr lang="hr-HR" dirty="0"/>
          </a:p>
          <a:p>
            <a:r xmlns:a="http://schemas.openxmlformats.org/drawingml/2006/main">
              <a:rPr lang="en" dirty="0"/>
              <a:t>Top - </a:t>
            </a:r>
            <a:r xmlns:a="http://schemas.openxmlformats.org/drawingml/2006/main">
              <a:rPr lang="en" dirty="0" err="1"/>
              <a:t>down </a:t>
            </a:r>
            <a:r xmlns:a="http://schemas.openxmlformats.org/drawingml/2006/main">
              <a:rPr lang="en" dirty="0"/>
              <a:t>approach --- a “big picture” process that allows us to see how to apply what we have learned</a:t>
            </a:r>
          </a:p>
        </p:txBody>
      </p:sp>
    </p:spTree>
    <p:extLst>
      <p:ext uri="{BB962C8B-B14F-4D97-AF65-F5344CB8AC3E}">
        <p14:creationId xmlns:p14="http://schemas.microsoft.com/office/powerpoint/2010/main" xmlns="" val="215622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illusion of competencies and the importance of reminders (1)</a:t>
            </a:r>
          </a:p>
        </p:txBody>
      </p:sp>
      <p:sp>
        <p:nvSpPr>
          <p:cNvPr id="3" name="Content Placeholder 2"/>
          <p:cNvSpPr>
            <a:spLocks noGrp="1"/>
          </p:cNvSpPr>
          <p:nvPr>
            <p:ph idx="1"/>
          </p:nvPr>
        </p:nvSpPr>
        <p:spPr/>
        <p:txBody>
          <a:bodyPr/>
          <a:lstStyle/>
          <a:p>
            <a:r xmlns:a="http://schemas.openxmlformats.org/drawingml/2006/main">
              <a:rPr lang="en" dirty="0"/>
              <a:t>Trying to recall the material we want to learn is much more effective than just passively reading the material</a:t>
            </a:r>
          </a:p>
          <a:p>
            <a:pPr>
              <a:buNone/>
            </a:pPr>
            <a:endParaRPr lang="hr-HR" dirty="0"/>
          </a:p>
          <a:p>
            <a:r xmlns:a="http://schemas.openxmlformats.org/drawingml/2006/main">
              <a:rPr lang="en" dirty="0"/>
              <a:t>The illusion of competence - you think you know more than you really know !!!</a:t>
            </a:r>
          </a:p>
          <a:p>
            <a:pPr xmlns:a="http://schemas.openxmlformats.org/drawingml/2006/main">
              <a:buNone/>
            </a:pPr>
            <a:r xmlns:a="http://schemas.openxmlformats.org/drawingml/2006/main">
              <a:rPr lang="en" sz="2000" b="1" i="1" dirty="0" err="1"/>
              <a:t>Noding</a:t>
            </a:r>
            <a:r xmlns:a="http://schemas.openxmlformats.org/drawingml/2006/main">
              <a:rPr lang="en" sz="2000" b="1" i="1" dirty="0"/>
              <a:t> </a:t>
            </a:r>
            <a:r xmlns:a="http://schemas.openxmlformats.org/drawingml/2006/main">
              <a:rPr lang="en" sz="2000" b="1" i="1" dirty="0" err="1"/>
              <a:t>your</a:t>
            </a:r>
            <a:r xmlns:a="http://schemas.openxmlformats.org/drawingml/2006/main">
              <a:rPr lang="en" sz="2000" b="1" i="1" dirty="0"/>
              <a:t> </a:t>
            </a:r>
            <a:r xmlns:a="http://schemas.openxmlformats.org/drawingml/2006/main">
              <a:rPr lang="en" sz="2000" b="1" i="1" dirty="0" err="1"/>
              <a:t>head</a:t>
            </a:r>
            <a:r xmlns:a="http://schemas.openxmlformats.org/drawingml/2006/main">
              <a:rPr lang="en" sz="2000" b="1" i="1" dirty="0"/>
              <a:t> </a:t>
            </a:r>
            <a:r xmlns:a="http://schemas.openxmlformats.org/drawingml/2006/main">
              <a:rPr lang="en" sz="2000" b="1" i="1" dirty="0" err="1"/>
              <a:t>while</a:t>
            </a:r>
            <a:r xmlns:a="http://schemas.openxmlformats.org/drawingml/2006/main">
              <a:rPr lang="en" sz="2000" b="1" i="1" dirty="0"/>
              <a:t> </a:t>
            </a:r>
            <a:r xmlns:a="http://schemas.openxmlformats.org/drawingml/2006/main">
              <a:rPr lang="en" sz="2000" b="1" i="1" dirty="0" err="1"/>
              <a:t>reading</a:t>
            </a:r>
            <a:endParaRPr xmlns:a="http://schemas.openxmlformats.org/drawingml/2006/main" lang="hr-HR" sz="2000" b="1" i="1" dirty="0"/>
          </a:p>
          <a:p>
            <a:pPr xmlns:a="http://schemas.openxmlformats.org/drawingml/2006/main">
              <a:buNone/>
            </a:pPr>
            <a:r xmlns:a="http://schemas.openxmlformats.org/drawingml/2006/main">
              <a:rPr lang="en" sz="2000" b="1" i="1" dirty="0" err="1"/>
              <a:t>Math</a:t>
            </a:r>
            <a:r xmlns:a="http://schemas.openxmlformats.org/drawingml/2006/main">
              <a:rPr lang="en" sz="2000" b="1" i="1" dirty="0"/>
              <a:t> </a:t>
            </a:r>
            <a:r xmlns:a="http://schemas.openxmlformats.org/drawingml/2006/main">
              <a:rPr lang="en" sz="2000" b="1" i="1" dirty="0" err="1"/>
              <a:t>Solution</a:t>
            </a:r>
            <a:r xmlns:a="http://schemas.openxmlformats.org/drawingml/2006/main">
              <a:rPr lang="en" sz="2000" b="1" i="1" dirty="0"/>
              <a:t> </a:t>
            </a:r>
            <a:r xmlns:a="http://schemas.openxmlformats.org/drawingml/2006/main">
              <a:rPr lang="en" sz="2000" b="1" i="1" dirty="0" err="1"/>
              <a:t>Shoo</a:t>
            </a:r>
            <a:r xmlns:a="http://schemas.openxmlformats.org/drawingml/2006/main">
              <a:rPr lang="en" sz="2000" b="1" i="1" dirty="0"/>
              <a:t> </a:t>
            </a:r>
            <a:r xmlns:a="http://schemas.openxmlformats.org/drawingml/2006/main">
              <a:rPr lang="en" sz="2000" b="1" i="1" dirty="0" err="1"/>
              <a:t>Shown</a:t>
            </a:r>
            <a:endParaRPr xmlns:a="http://schemas.openxmlformats.org/drawingml/2006/main" lang="hr-HR" sz="2000" b="1" i="1" dirty="0"/>
          </a:p>
          <a:p>
            <a:pPr xmlns:a="http://schemas.openxmlformats.org/drawingml/2006/main">
              <a:buNone/>
            </a:pPr>
            <a:r xmlns:a="http://schemas.openxmlformats.org/drawingml/2006/main">
              <a:rPr lang="en" sz="2000" b="1" i="1" dirty="0" err="1"/>
              <a:t>Highlighting </a:t>
            </a:r>
            <a:r xmlns:a="http://schemas.openxmlformats.org/drawingml/2006/main">
              <a:rPr lang="en" sz="2000" b="1" i="1" dirty="0"/>
              <a:t>or </a:t>
            </a:r>
            <a:r xmlns:a="http://schemas.openxmlformats.org/drawingml/2006/main">
              <a:rPr lang="en" sz="2000" b="1" i="1" dirty="0" err="1"/>
              <a:t>Underlining</a:t>
            </a:r>
            <a:endParaRPr xmlns:a="http://schemas.openxmlformats.org/drawingml/2006/main" lang="hr-HR" sz="2000" b="1" i="1" dirty="0"/>
          </a:p>
          <a:p>
            <a:pPr xmlns:a="http://schemas.openxmlformats.org/drawingml/2006/main">
              <a:buNone/>
            </a:pPr>
            <a:r xmlns:a="http://schemas.openxmlformats.org/drawingml/2006/main">
              <a:rPr lang="en" sz="2000" b="1" i="1" dirty="0" err="1"/>
              <a:t>So</a:t>
            </a:r>
            <a:r xmlns:a="http://schemas.openxmlformats.org/drawingml/2006/main">
              <a:rPr lang="en" sz="2000" b="1" i="1" dirty="0"/>
              <a:t> </a:t>
            </a:r>
            <a:r xmlns:a="http://schemas.openxmlformats.org/drawingml/2006/main">
              <a:rPr lang="en" sz="2000" b="1" i="1" dirty="0" err="1"/>
              <a:t>Much </a:t>
            </a:r>
            <a:r xmlns:a="http://schemas.openxmlformats.org/drawingml/2006/main">
              <a:rPr lang="en" sz="2000" b="1" i="1" dirty="0"/>
              <a:t>Time </a:t>
            </a:r>
            <a:r xmlns:a="http://schemas.openxmlformats.org/drawingml/2006/main">
              <a:rPr lang="en" sz="2000" b="1" i="1" dirty="0" err="1"/>
              <a:t>Studying</a:t>
            </a:r>
            <a:endParaRPr xmlns:a="http://schemas.openxmlformats.org/drawingml/2006/main" lang="hr-HR" sz="2000" i="1" dirty="0"/>
          </a:p>
        </p:txBody>
      </p:sp>
    </p:spTree>
    <p:extLst>
      <p:ext uri="{BB962C8B-B14F-4D97-AF65-F5344CB8AC3E}">
        <p14:creationId xmlns:p14="http://schemas.microsoft.com/office/powerpoint/2010/main" xmlns="" val="423860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Rehearsal exercise (anagram)</a:t>
            </a:r>
          </a:p>
        </p:txBody>
      </p:sp>
      <p:sp>
        <p:nvSpPr>
          <p:cNvPr id="4" name="TextBox 3"/>
          <p:cNvSpPr txBox="1"/>
          <p:nvPr/>
        </p:nvSpPr>
        <p:spPr>
          <a:xfrm>
            <a:off x="545910" y="2033516"/>
            <a:ext cx="5240741" cy="4062651"/>
          </a:xfrm>
          <a:prstGeom prst="rect">
            <a:avLst/>
          </a:prstGeom>
          <a:noFill/>
        </p:spPr>
        <p:txBody>
          <a:bodyPr wrap="square" rtlCol="0">
            <a:spAutoFit/>
          </a:bodyPr>
          <a:lstStyle/>
          <a:p>
            <a:r xmlns:a="http://schemas.openxmlformats.org/drawingml/2006/main">
              <a:rPr lang="en" sz="6000" dirty="0"/>
              <a:t>TMENARUG</a:t>
            </a:r>
          </a:p>
          <a:p>
            <a:endParaRPr lang="hr-HR" sz="6000" dirty="0"/>
          </a:p>
          <a:p>
            <a:endParaRPr lang="hr-HR" sz="6000" dirty="0"/>
          </a:p>
          <a:p>
            <a:endParaRPr lang="hr-HR" sz="6000" dirty="0"/>
          </a:p>
          <a:p>
            <a:r xmlns:a="http://schemas.openxmlformats.org/drawingml/2006/main">
              <a:rPr lang="en" dirty="0"/>
              <a:t>     </a:t>
            </a:r>
          </a:p>
        </p:txBody>
      </p:sp>
      <p:sp>
        <p:nvSpPr>
          <p:cNvPr id="5" name="TextBox 4"/>
          <p:cNvSpPr txBox="1"/>
          <p:nvPr/>
        </p:nvSpPr>
        <p:spPr>
          <a:xfrm>
            <a:off x="6096000" y="2033515"/>
            <a:ext cx="5240741" cy="3139321"/>
          </a:xfrm>
          <a:prstGeom prst="rect">
            <a:avLst/>
          </a:prstGeom>
          <a:noFill/>
        </p:spPr>
        <p:txBody>
          <a:bodyPr wrap="square" rtlCol="0">
            <a:spAutoFit/>
          </a:bodyPr>
          <a:lstStyle/>
          <a:p>
            <a:r xmlns:a="http://schemas.openxmlformats.org/drawingml/2006/main">
              <a:rPr lang="en" sz="6000" dirty="0"/>
              <a:t>NTELFOE</a:t>
            </a:r>
          </a:p>
          <a:p>
            <a:endParaRPr lang="hr-HR" sz="6000" dirty="0"/>
          </a:p>
          <a:p>
            <a:endParaRPr lang="hr-HR" sz="6000" dirty="0"/>
          </a:p>
          <a:p>
            <a:r xmlns:a="http://schemas.openxmlformats.org/drawingml/2006/main">
              <a:rPr lang="en" dirty="0"/>
              <a:t>     </a:t>
            </a:r>
          </a:p>
        </p:txBody>
      </p:sp>
    </p:spTree>
    <p:extLst>
      <p:ext uri="{BB962C8B-B14F-4D97-AF65-F5344CB8AC3E}">
        <p14:creationId xmlns:p14="http://schemas.microsoft.com/office/powerpoint/2010/main" xmlns="" val="33097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illusion of competencies and the importance of reminders (2)</a:t>
            </a:r>
          </a:p>
        </p:txBody>
      </p:sp>
      <p:sp>
        <p:nvSpPr>
          <p:cNvPr id="3" name="Content Placeholder 2"/>
          <p:cNvSpPr>
            <a:spLocks noGrp="1"/>
          </p:cNvSpPr>
          <p:nvPr>
            <p:ph idx="1"/>
          </p:nvPr>
        </p:nvSpPr>
        <p:spPr/>
        <p:txBody>
          <a:bodyPr/>
          <a:lstStyle/>
          <a:p>
            <a:r xmlns:a="http://schemas.openxmlformats.org/drawingml/2006/main">
              <a:rPr lang="en" dirty="0"/>
              <a:t>Information must be stored in memory if you want to master the material, pass the test well and think creatively with it</a:t>
            </a:r>
          </a:p>
          <a:p>
            <a:r xmlns:a="http://schemas.openxmlformats.org/drawingml/2006/main">
              <a:rPr lang="en" dirty="0"/>
              <a:t>If you think you can't learn everything, go for it</a:t>
            </a:r>
          </a:p>
          <a:p>
            <a:r xmlns:a="http://schemas.openxmlformats.org/drawingml/2006/main">
              <a:rPr lang="en" dirty="0"/>
              <a:t>"Happiness accompanies the brave"</a:t>
            </a:r>
          </a:p>
          <a:p>
            <a:endParaRPr lang="hr-HR" dirty="0"/>
          </a:p>
          <a:p>
            <a:r xmlns:a="http://schemas.openxmlformats.org/drawingml/2006/main">
              <a:rPr lang="en" dirty="0"/>
              <a:t>Problem solving or learning materials can be focused (step by step) or diffuse (intuitive)</a:t>
            </a:r>
          </a:p>
        </p:txBody>
      </p:sp>
      <p:pic>
        <p:nvPicPr>
          <p:cNvPr id="4" name="Picture 3"/>
          <p:cNvPicPr>
            <a:picLocks noChangeAspect="1"/>
          </p:cNvPicPr>
          <p:nvPr/>
        </p:nvPicPr>
        <p:blipFill>
          <a:blip r:embed="rId3" cstate="print"/>
          <a:stretch>
            <a:fillRect/>
          </a:stretch>
        </p:blipFill>
        <p:spPr>
          <a:xfrm>
            <a:off x="10220121" y="4637505"/>
            <a:ext cx="1971879" cy="2220495"/>
          </a:xfrm>
          <a:prstGeom prst="rect">
            <a:avLst/>
          </a:prstGeom>
        </p:spPr>
      </p:pic>
    </p:spTree>
    <p:extLst>
      <p:ext uri="{BB962C8B-B14F-4D97-AF65-F5344CB8AC3E}">
        <p14:creationId xmlns:p14="http://schemas.microsoft.com/office/powerpoint/2010/main" xmlns="" val="1054214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importance of practice</a:t>
            </a:r>
          </a:p>
        </p:txBody>
      </p:sp>
      <p:sp>
        <p:nvSpPr>
          <p:cNvPr id="3" name="Content Placeholder 2"/>
          <p:cNvSpPr>
            <a:spLocks noGrp="1"/>
          </p:cNvSpPr>
          <p:nvPr>
            <p:ph idx="1"/>
          </p:nvPr>
        </p:nvSpPr>
        <p:spPr/>
        <p:txBody>
          <a:bodyPr/>
          <a:lstStyle/>
          <a:p>
            <a:r xmlns:a="http://schemas.openxmlformats.org/drawingml/2006/main">
              <a:rPr lang="en" dirty="0"/>
              <a:t>The challenge with practicing and repeating is that it can often be boring </a:t>
            </a:r>
            <a:r xmlns:a="http://schemas.openxmlformats.org/drawingml/2006/main">
              <a:rPr lang="en" dirty="0"/>
              <a:t>, </a:t>
            </a:r>
            <a:r xmlns:a="http://schemas.openxmlformats.org/drawingml/2006/main">
              <a:rPr lang="en" dirty="0"/>
              <a:t>but it is very crucial</a:t>
            </a:r>
          </a:p>
          <a:p>
            <a:r xmlns:a="http://schemas.openxmlformats.org/drawingml/2006/main">
              <a:rPr lang="en" dirty="0"/>
              <a:t>Remind yourself of the material / materials in a different location from the one you studied in</a:t>
            </a:r>
          </a:p>
        </p:txBody>
      </p:sp>
    </p:spTree>
    <p:extLst>
      <p:ext uri="{BB962C8B-B14F-4D97-AF65-F5344CB8AC3E}">
        <p14:creationId xmlns:p14="http://schemas.microsoft.com/office/powerpoint/2010/main" xmlns="" val="1450407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Interweaving</a:t>
            </a:r>
          </a:p>
        </p:txBody>
      </p:sp>
      <p:sp>
        <p:nvSpPr>
          <p:cNvPr id="3" name="Content Placeholder 2"/>
          <p:cNvSpPr>
            <a:spLocks noGrp="1"/>
          </p:cNvSpPr>
          <p:nvPr>
            <p:ph idx="1"/>
          </p:nvPr>
        </p:nvSpPr>
        <p:spPr/>
        <p:txBody>
          <a:bodyPr/>
          <a:lstStyle/>
          <a:p>
            <a:r xmlns:a="http://schemas.openxmlformats.org/drawingml/2006/main">
              <a:rPr lang="en" dirty="0"/>
              <a:t>Interweaving is the use of different strategies in solving a mix of problems</a:t>
            </a:r>
          </a:p>
          <a:p>
            <a:r xmlns:a="http://schemas.openxmlformats.org/drawingml/2006/main">
              <a:rPr lang="en" dirty="0"/>
              <a:t>Learning using always the same technique can lead to excessive learning or automation that does not lead to creativity and new learning</a:t>
            </a:r>
          </a:p>
          <a:p>
            <a:r xmlns:a="http://schemas.openxmlformats.org/drawingml/2006/main">
              <a:rPr lang="en" dirty="0"/>
              <a:t>You want to adopt the idea that knowing how to use a technique is not enough - you also need to know when to use it</a:t>
            </a:r>
          </a:p>
          <a:p>
            <a:r xmlns:a="http://schemas.openxmlformats.org/drawingml/2006/main">
              <a:rPr lang="en" dirty="0"/>
              <a:t>Handwriting helps to adopt ideas faster</a:t>
            </a:r>
          </a:p>
        </p:txBody>
      </p:sp>
    </p:spTree>
    <p:extLst>
      <p:ext uri="{BB962C8B-B14F-4D97-AF65-F5344CB8AC3E}">
        <p14:creationId xmlns:p14="http://schemas.microsoft.com/office/powerpoint/2010/main" xmlns="" val="370012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err="1"/>
              <a:t>Procrastination</a:t>
            </a:r>
            <a:endParaRPr xmlns:a="http://schemas.openxmlformats.org/drawingml/2006/main" lang="hr-HR" dirty="0"/>
          </a:p>
        </p:txBody>
      </p:sp>
      <p:sp>
        <p:nvSpPr>
          <p:cNvPr id="3" name="Content Placeholder 2"/>
          <p:cNvSpPr>
            <a:spLocks noGrp="1"/>
          </p:cNvSpPr>
          <p:nvPr>
            <p:ph idx="1"/>
          </p:nvPr>
        </p:nvSpPr>
        <p:spPr>
          <a:xfrm>
            <a:off x="420414" y="1825625"/>
            <a:ext cx="10933386" cy="4351338"/>
          </a:xfrm>
        </p:spPr>
        <p:txBody>
          <a:bodyPr/>
          <a:lstStyle/>
          <a:p>
            <a:r xmlns:a="http://schemas.openxmlformats.org/drawingml/2006/main">
              <a:rPr lang="en" dirty="0" err="1"/>
              <a:t>We procrastinate </a:t>
            </a:r>
            <a:r xmlns:a="http://schemas.openxmlformats.org/drawingml/2006/main">
              <a:rPr lang="en" dirty="0"/>
              <a:t>around things that make us uncomfortable (due to predicting negative outcomes or disorganization)</a:t>
            </a:r>
          </a:p>
          <a:p>
            <a:pPr>
              <a:buNone/>
            </a:pPr>
            <a:endParaRPr lang="hr-HR" dirty="0"/>
          </a:p>
          <a:p>
            <a:r xmlns:a="http://schemas.openxmlformats.org/drawingml/2006/main">
              <a:rPr lang="en" dirty="0"/>
              <a:t>Most of the discomfort is created by anticipation (activation of pain centers in the brain)</a:t>
            </a:r>
          </a:p>
          <a:p>
            <a:r xmlns:a="http://schemas.openxmlformats.org/drawingml/2006/main">
              <a:rPr lang="en" dirty="0"/>
              <a:t>The biggest bad habit, it has the characteristics of addiction </a:t>
            </a:r>
            <a:r xmlns:a="http://schemas.openxmlformats.org/drawingml/2006/main">
              <a:rPr lang="en" dirty="0"/>
              <a:t>. </a:t>
            </a:r>
            <a:r xmlns:a="http://schemas.openxmlformats.org/drawingml/2006/main">
              <a:rPr lang="en" dirty="0"/>
              <a:t>The better we become at something, the more satisfaction we will find in work</a:t>
            </a:r>
          </a:p>
        </p:txBody>
      </p:sp>
      <p:pic>
        <p:nvPicPr>
          <p:cNvPr id="5" name="Picture 4"/>
          <p:cNvPicPr>
            <a:picLocks noChangeAspect="1"/>
          </p:cNvPicPr>
          <p:nvPr/>
        </p:nvPicPr>
        <p:blipFill>
          <a:blip r:embed="rId3" cstate="print"/>
          <a:stretch>
            <a:fillRect/>
          </a:stretch>
        </p:blipFill>
        <p:spPr>
          <a:xfrm>
            <a:off x="221644" y="4653886"/>
            <a:ext cx="11584939" cy="2204113"/>
          </a:xfrm>
          <a:prstGeom prst="rect">
            <a:avLst/>
          </a:prstGeom>
        </p:spPr>
      </p:pic>
    </p:spTree>
    <p:extLst>
      <p:ext uri="{BB962C8B-B14F-4D97-AF65-F5344CB8AC3E}">
        <p14:creationId xmlns:p14="http://schemas.microsoft.com/office/powerpoint/2010/main" xmlns="" val="36442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Two ways the brain works</a:t>
            </a:r>
          </a:p>
        </p:txBody>
      </p:sp>
      <p:sp>
        <p:nvSpPr>
          <p:cNvPr id="3" name="Content Placeholder 2"/>
          <p:cNvSpPr>
            <a:spLocks noGrp="1"/>
          </p:cNvSpPr>
          <p:nvPr>
            <p:ph idx="1"/>
          </p:nvPr>
        </p:nvSpPr>
        <p:spPr/>
        <p:txBody>
          <a:bodyPr/>
          <a:lstStyle/>
          <a:p>
            <a:r xmlns:a="http://schemas.openxmlformats.org/drawingml/2006/main">
              <a:rPr lang="en" dirty="0"/>
              <a:t>Focused mode - active mode</a:t>
            </a:r>
          </a:p>
          <a:p>
            <a:r xmlns:a="http://schemas.openxmlformats.org/drawingml/2006/main">
              <a:rPr lang="en" dirty="0"/>
              <a:t>Diffuse mode - in the background, </a:t>
            </a:r>
            <a:r xmlns:a="http://schemas.openxmlformats.org/drawingml/2006/main">
              <a:rPr lang="en" dirty="0" err="1"/>
              <a:t>unfocused </a:t>
            </a:r>
            <a:r xmlns:a="http://schemas.openxmlformats.org/drawingml/2006/main">
              <a:rPr lang="en" dirty="0"/>
              <a:t>learning-oriented activities</a:t>
            </a:r>
          </a:p>
          <a:p>
            <a:endParaRPr lang="hr-HR" dirty="0"/>
          </a:p>
          <a:p>
            <a:r xmlns:a="http://schemas.openxmlformats.org/drawingml/2006/main">
              <a:rPr lang="en" dirty="0"/>
              <a:t>Focused mode - concentration abilities,</a:t>
            </a:r>
          </a:p>
          <a:p>
            <a:pPr xmlns:a="http://schemas.openxmlformats.org/drawingml/2006/main" marL="0" indent="0">
              <a:buNone/>
            </a:pPr>
            <a:r xmlns:a="http://schemas.openxmlformats.org/drawingml/2006/main">
              <a:rPr lang="en" dirty="0"/>
              <a:t>rational and analytical approach</a:t>
            </a:r>
          </a:p>
          <a:p>
            <a:r xmlns:a="http://schemas.openxmlformats.org/drawingml/2006/main">
              <a:rPr lang="en" dirty="0"/>
              <a:t>Diffuse mode - "general picture", new picture</a:t>
            </a:r>
          </a:p>
        </p:txBody>
      </p:sp>
      <p:pic>
        <p:nvPicPr>
          <p:cNvPr id="4" name="Picture 3"/>
          <p:cNvPicPr>
            <a:picLocks noChangeAspect="1"/>
          </p:cNvPicPr>
          <p:nvPr/>
        </p:nvPicPr>
        <p:blipFill>
          <a:blip r:embed="rId3" cstate="print"/>
          <a:stretch>
            <a:fillRect/>
          </a:stretch>
        </p:blipFill>
        <p:spPr>
          <a:xfrm>
            <a:off x="8933314" y="3493827"/>
            <a:ext cx="3258686" cy="3103595"/>
          </a:xfrm>
          <a:prstGeom prst="rect">
            <a:avLst/>
          </a:prstGeom>
        </p:spPr>
      </p:pic>
    </p:spTree>
    <p:extLst>
      <p:ext uri="{BB962C8B-B14F-4D97-AF65-F5344CB8AC3E}">
        <p14:creationId xmlns:p14="http://schemas.microsoft.com/office/powerpoint/2010/main" xmlns="" val="1169165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Habit (1)</a:t>
            </a:r>
          </a:p>
        </p:txBody>
      </p:sp>
      <p:sp>
        <p:nvSpPr>
          <p:cNvPr id="3" name="Content Placeholder 2"/>
          <p:cNvSpPr>
            <a:spLocks noGrp="1"/>
          </p:cNvSpPr>
          <p:nvPr>
            <p:ph idx="1"/>
          </p:nvPr>
        </p:nvSpPr>
        <p:spPr/>
        <p:txBody>
          <a:bodyPr/>
          <a:lstStyle/>
          <a:p>
            <a:r xmlns:a="http://schemas.openxmlformats.org/drawingml/2006/main">
              <a:rPr lang="en" dirty="0"/>
              <a:t>The brain goes into a programmed "zombie" state</a:t>
            </a:r>
          </a:p>
          <a:p>
            <a:r xmlns:a="http://schemas.openxmlformats.org/drawingml/2006/main">
              <a:rPr lang="en" dirty="0"/>
              <a:t>Habits save us energy, our brains are free for other activities</a:t>
            </a:r>
          </a:p>
          <a:p>
            <a:r xmlns:a="http://schemas.openxmlformats.org/drawingml/2006/main">
              <a:rPr lang="en" dirty="0"/>
              <a:t>It has 4 parts:</a:t>
            </a:r>
          </a:p>
          <a:p>
            <a:pPr xmlns:a="http://schemas.openxmlformats.org/drawingml/2006/main" lvl="1"/>
            <a:r xmlns:a="http://schemas.openxmlformats.org/drawingml/2006/main">
              <a:rPr lang="en" dirty="0"/>
              <a:t>Sign - a trigger for "zombie" work</a:t>
            </a:r>
          </a:p>
          <a:p>
            <a:pPr xmlns:a="http://schemas.openxmlformats.org/drawingml/2006/main" lvl="1"/>
            <a:r xmlns:a="http://schemas.openxmlformats.org/drawingml/2006/main">
              <a:rPr lang="en" dirty="0"/>
              <a:t>Routine - a brain response that can be harmless, useful </a:t>
            </a:r>
            <a:r xmlns:a="http://schemas.openxmlformats.org/drawingml/2006/main">
              <a:rPr lang="en" dirty="0"/>
              <a:t>, </a:t>
            </a:r>
            <a:r xmlns:a="http://schemas.openxmlformats.org/drawingml/2006/main">
              <a:rPr lang="en" dirty="0"/>
              <a:t>but unfortunately also destructive</a:t>
            </a:r>
          </a:p>
          <a:p>
            <a:pPr xmlns:a="http://schemas.openxmlformats.org/drawingml/2006/main" lvl="1"/>
            <a:r xmlns:a="http://schemas.openxmlformats.org/drawingml/2006/main">
              <a:rPr lang="en" dirty="0"/>
              <a:t>Reward</a:t>
            </a:r>
          </a:p>
          <a:p>
            <a:pPr xmlns:a="http://schemas.openxmlformats.org/drawingml/2006/main" lvl="1"/>
            <a:r xmlns:a="http://schemas.openxmlformats.org/drawingml/2006/main">
              <a:rPr lang="en" dirty="0"/>
              <a:t>Belief</a:t>
            </a:r>
          </a:p>
        </p:txBody>
      </p:sp>
    </p:spTree>
    <p:extLst>
      <p:ext uri="{BB962C8B-B14F-4D97-AF65-F5344CB8AC3E}">
        <p14:creationId xmlns:p14="http://schemas.microsoft.com/office/powerpoint/2010/main" xmlns="" val="265403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Habit (2)</a:t>
            </a:r>
          </a:p>
        </p:txBody>
      </p:sp>
      <p:sp>
        <p:nvSpPr>
          <p:cNvPr id="3" name="Content Placeholder 2"/>
          <p:cNvSpPr>
            <a:spLocks noGrp="1"/>
          </p:cNvSpPr>
          <p:nvPr>
            <p:ph idx="1"/>
          </p:nvPr>
        </p:nvSpPr>
        <p:spPr/>
        <p:txBody>
          <a:bodyPr/>
          <a:lstStyle/>
          <a:p>
            <a:r xmlns:a="http://schemas.openxmlformats.org/drawingml/2006/main">
              <a:rPr lang="en" dirty="0"/>
              <a:t>We need to change our response to the first sign and we need to invest the will to change </a:t>
            </a:r>
            <a:r xmlns:a="http://schemas.openxmlformats.org/drawingml/2006/main">
              <a:rPr lang="en" dirty="0"/>
              <a:t>, </a:t>
            </a:r>
            <a:r xmlns:a="http://schemas.openxmlformats.org/drawingml/2006/main">
              <a:rPr lang="en" dirty="0"/>
              <a:t>and habits will gradually begin to change</a:t>
            </a:r>
          </a:p>
          <a:p>
            <a:endParaRPr lang="hr-HR" dirty="0"/>
          </a:p>
          <a:p>
            <a:r xmlns:a="http://schemas.openxmlformats.org/drawingml/2006/main">
              <a:rPr lang="en" dirty="0"/>
              <a:t>What is a </a:t>
            </a:r>
            <a:r xmlns:a="http://schemas.openxmlformats.org/drawingml/2006/main">
              <a:rPr lang="en" u="sng" dirty="0"/>
              <a:t>trigger </a:t>
            </a:r>
            <a:r xmlns:a="http://schemas.openxmlformats.org/drawingml/2006/main">
              <a:rPr lang="en" dirty="0"/>
              <a:t>?</a:t>
            </a:r>
          </a:p>
          <a:p>
            <a:r xmlns:a="http://schemas.openxmlformats.org/drawingml/2006/main">
              <a:rPr lang="en" dirty="0"/>
              <a:t>Location, time, feeling, reaction to people, event?</a:t>
            </a:r>
          </a:p>
          <a:p>
            <a:r xmlns:a="http://schemas.openxmlformats.org/drawingml/2006/main">
              <a:rPr lang="en" dirty="0"/>
              <a:t>Change the trigger or try to minimize it</a:t>
            </a:r>
          </a:p>
          <a:p>
            <a:r xmlns:a="http://schemas.openxmlformats.org/drawingml/2006/main">
              <a:rPr lang="en" dirty="0" err="1"/>
              <a:t>Singletasking </a:t>
            </a:r>
            <a:r xmlns:a="http://schemas.openxmlformats.org/drawingml/2006/main">
              <a:rPr lang="en" dirty="0"/>
              <a:t>instead of </a:t>
            </a:r>
            <a:r xmlns:a="http://schemas.openxmlformats.org/drawingml/2006/main">
              <a:rPr lang="en" dirty="0" err="1"/>
              <a:t>multitasking</a:t>
            </a:r>
            <a:endParaRPr xmlns:a="http://schemas.openxmlformats.org/drawingml/2006/main" lang="hr-HR" dirty="0"/>
          </a:p>
          <a:p>
            <a:r xmlns:a="http://schemas.openxmlformats.org/drawingml/2006/main">
              <a:rPr lang="en" dirty="0"/>
              <a:t>Get started with the most difficult task from the daily list…</a:t>
            </a:r>
          </a:p>
        </p:txBody>
      </p:sp>
    </p:spTree>
    <p:extLst>
      <p:ext uri="{BB962C8B-B14F-4D97-AF65-F5344CB8AC3E}">
        <p14:creationId xmlns:p14="http://schemas.microsoft.com/office/powerpoint/2010/main" xmlns="" val="3970597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Habit (3)</a:t>
            </a:r>
          </a:p>
        </p:txBody>
      </p:sp>
      <p:sp>
        <p:nvSpPr>
          <p:cNvPr id="3" name="Content Placeholder 2"/>
          <p:cNvSpPr>
            <a:spLocks noGrp="1"/>
          </p:cNvSpPr>
          <p:nvPr>
            <p:ph idx="1"/>
          </p:nvPr>
        </p:nvSpPr>
        <p:spPr>
          <a:xfrm>
            <a:off x="1" y="1489294"/>
            <a:ext cx="8292662" cy="4351338"/>
          </a:xfrm>
        </p:spPr>
        <p:txBody>
          <a:bodyPr>
            <a:normAutofit fontScale="92500" lnSpcReduction="20000"/>
          </a:bodyPr>
          <a:lstStyle/>
          <a:p>
            <a:r xmlns:a="http://schemas.openxmlformats.org/drawingml/2006/main">
              <a:rPr lang="en" u="sng" dirty="0"/>
              <a:t>Routine </a:t>
            </a:r>
            <a:r xmlns:a="http://schemas.openxmlformats.org/drawingml/2006/main">
              <a:rPr lang="en" dirty="0"/>
              <a:t>- it is necessary to change an old habit, make a plan, make a new ritual</a:t>
            </a:r>
          </a:p>
          <a:p>
            <a:endParaRPr lang="hr-HR" dirty="0"/>
          </a:p>
          <a:p>
            <a:r xmlns:a="http://schemas.openxmlformats.org/drawingml/2006/main">
              <a:rPr lang="en" u="sng" dirty="0"/>
              <a:t>Reward </a:t>
            </a:r>
            <a:r xmlns:a="http://schemas.openxmlformats.org/drawingml/2006/main">
              <a:rPr lang="en" dirty="0"/>
              <a:t>- the reasons for </a:t>
            </a:r>
            <a:r xmlns:a="http://schemas.openxmlformats.org/drawingml/2006/main">
              <a:rPr lang="en" dirty="0" err="1"/>
              <a:t>procrastination need to be investigated</a:t>
            </a:r>
            <a:r xmlns:a="http://schemas.openxmlformats.org/drawingml/2006/main">
              <a:rPr lang="en" dirty="0"/>
              <a:t> </a:t>
            </a:r>
          </a:p>
          <a:p>
            <a:pPr xmlns:a="http://schemas.openxmlformats.org/drawingml/2006/main" marL="0" indent="0">
              <a:buNone/>
            </a:pPr>
            <a:r xmlns:a="http://schemas.openxmlformats.org/drawingml/2006/main">
              <a:rPr lang="en" dirty="0"/>
              <a:t>and what motivates you</a:t>
            </a:r>
          </a:p>
          <a:p>
            <a:endParaRPr lang="hr-HR" dirty="0"/>
          </a:p>
          <a:p>
            <a:r xmlns:a="http://schemas.openxmlformats.org/drawingml/2006/main">
              <a:rPr lang="en" u="sng" dirty="0"/>
              <a:t>Belief </a:t>
            </a:r>
            <a:r xmlns:a="http://schemas.openxmlformats.org/drawingml/2006/main">
              <a:rPr lang="en" dirty="0"/>
              <a:t>- it is necessary to believe that</a:t>
            </a:r>
          </a:p>
          <a:p>
            <a:pPr xmlns:a="http://schemas.openxmlformats.org/drawingml/2006/main" marL="0" indent="0">
              <a:buNone/>
            </a:pPr>
            <a:r xmlns:a="http://schemas.openxmlformats.org/drawingml/2006/main">
              <a:rPr lang="en" dirty="0" err="1"/>
              <a:t>procrastination </a:t>
            </a:r>
            <a:r xmlns:a="http://schemas.openxmlformats.org/drawingml/2006/main">
              <a:rPr lang="en" dirty="0"/>
              <a:t>can stop and the new system will</a:t>
            </a:r>
          </a:p>
          <a:p>
            <a:pPr xmlns:a="http://schemas.openxmlformats.org/drawingml/2006/main" marL="0" indent="0">
              <a:buNone/>
            </a:pPr>
            <a:r xmlns:a="http://schemas.openxmlformats.org/drawingml/2006/main">
              <a:rPr lang="en" dirty="0"/>
              <a:t>work</a:t>
            </a:r>
          </a:p>
          <a:p>
            <a:r xmlns:a="http://schemas.openxmlformats.org/drawingml/2006/main">
              <a:rPr lang="en" dirty="0"/>
              <a:t>Surround yourself with positive people</a:t>
            </a:r>
          </a:p>
          <a:p>
            <a:r xmlns:a="http://schemas.openxmlformats.org/drawingml/2006/main">
              <a:rPr lang="en" dirty="0"/>
              <a:t>Mental contrast - positive visualization</a:t>
            </a:r>
          </a:p>
        </p:txBody>
      </p:sp>
      <p:pic>
        <p:nvPicPr>
          <p:cNvPr id="6" name="Picture 5"/>
          <p:cNvPicPr>
            <a:picLocks noChangeAspect="1"/>
          </p:cNvPicPr>
          <p:nvPr/>
        </p:nvPicPr>
        <p:blipFill>
          <a:blip r:embed="rId3" cstate="print"/>
          <a:stretch>
            <a:fillRect/>
          </a:stretch>
        </p:blipFill>
        <p:spPr>
          <a:xfrm>
            <a:off x="8399360" y="1324303"/>
            <a:ext cx="3792639" cy="4913587"/>
          </a:xfrm>
          <a:prstGeom prst="rect">
            <a:avLst/>
          </a:prstGeom>
        </p:spPr>
      </p:pic>
    </p:spTree>
    <p:extLst>
      <p:ext uri="{BB962C8B-B14F-4D97-AF65-F5344CB8AC3E}">
        <p14:creationId xmlns:p14="http://schemas.microsoft.com/office/powerpoint/2010/main" xmlns="" val="39127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Focus on the process</a:t>
            </a:r>
          </a:p>
        </p:txBody>
      </p:sp>
      <p:sp>
        <p:nvSpPr>
          <p:cNvPr id="3" name="Content Placeholder 2"/>
          <p:cNvSpPr>
            <a:spLocks noGrp="1"/>
          </p:cNvSpPr>
          <p:nvPr>
            <p:ph idx="1"/>
          </p:nvPr>
        </p:nvSpPr>
        <p:spPr/>
        <p:txBody>
          <a:bodyPr>
            <a:normAutofit lnSpcReduction="10000"/>
          </a:bodyPr>
          <a:lstStyle/>
          <a:p>
            <a:r xmlns:a="http://schemas.openxmlformats.org/drawingml/2006/main">
              <a:rPr lang="en" dirty="0"/>
              <a:t>Focus on the process, not the product</a:t>
            </a:r>
          </a:p>
          <a:p>
            <a:r xmlns:a="http://schemas.openxmlformats.org/drawingml/2006/main">
              <a:rPr lang="en" dirty="0"/>
              <a:t>The product triggers pain and </a:t>
            </a:r>
            <a:r xmlns:a="http://schemas.openxmlformats.org/drawingml/2006/main">
              <a:rPr lang="en" dirty="0" err="1"/>
              <a:t>procrastination</a:t>
            </a:r>
            <a:endParaRPr xmlns:a="http://schemas.openxmlformats.org/drawingml/2006/main" lang="hr-HR" dirty="0"/>
          </a:p>
          <a:p>
            <a:r xmlns:a="http://schemas.openxmlformats.org/drawingml/2006/main">
              <a:rPr lang="en" dirty="0"/>
              <a:t>The process should consist of shorter periods of work</a:t>
            </a:r>
          </a:p>
          <a:p>
            <a:r xmlns:a="http://schemas.openxmlformats.org/drawingml/2006/main">
              <a:rPr lang="en" dirty="0"/>
              <a:t>We do not judge ourselves when we focus on the process</a:t>
            </a:r>
          </a:p>
          <a:p>
            <a:pPr marL="0" indent="0">
              <a:buNone/>
            </a:pPr>
            <a:endParaRPr lang="hr-HR" dirty="0"/>
          </a:p>
          <a:p>
            <a:r xmlns:a="http://schemas.openxmlformats.org/drawingml/2006/main">
              <a:rPr lang="en" dirty="0"/>
              <a:t>Ignore what distracts you!</a:t>
            </a:r>
          </a:p>
          <a:p>
            <a:r xmlns:a="http://schemas.openxmlformats.org/drawingml/2006/main">
              <a:rPr lang="en" dirty="0"/>
              <a:t>Pause when something distracts you, think and ignore</a:t>
            </a:r>
          </a:p>
          <a:p>
            <a:endParaRPr lang="hr-HR" dirty="0"/>
          </a:p>
          <a:p>
            <a:r xmlns:a="http://schemas.openxmlformats.org/drawingml/2006/main">
              <a:rPr lang="en" dirty="0" err="1"/>
              <a:t>Multitasking </a:t>
            </a:r>
            <a:r xmlns:a="http://schemas.openxmlformats.org/drawingml/2006/main">
              <a:rPr lang="en" dirty="0"/>
              <a:t>takes our energy, and ideas won’t hold up</a:t>
            </a:r>
          </a:p>
          <a:p>
            <a:pPr marL="0" indent="0">
              <a:buNone/>
            </a:pPr>
            <a:endParaRPr lang="hr-HR" dirty="0"/>
          </a:p>
        </p:txBody>
      </p:sp>
    </p:spTree>
    <p:extLst>
      <p:ext uri="{BB962C8B-B14F-4D97-AF65-F5344CB8AC3E}">
        <p14:creationId xmlns:p14="http://schemas.microsoft.com/office/powerpoint/2010/main" xmlns="" val="136895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Building strong “piles” (1)</a:t>
            </a:r>
          </a:p>
        </p:txBody>
      </p:sp>
      <p:sp>
        <p:nvSpPr>
          <p:cNvPr id="3" name="Content Placeholder 2"/>
          <p:cNvSpPr>
            <a:spLocks noGrp="1"/>
          </p:cNvSpPr>
          <p:nvPr>
            <p:ph idx="1"/>
          </p:nvPr>
        </p:nvSpPr>
        <p:spPr/>
        <p:txBody>
          <a:bodyPr>
            <a:normAutofit lnSpcReduction="10000"/>
          </a:bodyPr>
          <a:lstStyle/>
          <a:p>
            <a:pPr xmlns:a="http://schemas.openxmlformats.org/drawingml/2006/main" marL="0" indent="0">
              <a:buNone/>
            </a:pPr>
            <a:r xmlns:a="http://schemas.openxmlformats.org/drawingml/2006/main">
              <a:rPr lang="en" dirty="0"/>
              <a:t>Steps:</a:t>
            </a:r>
          </a:p>
          <a:p>
            <a:pPr xmlns:a="http://schemas.openxmlformats.org/drawingml/2006/main" marL="914400" lvl="1" indent="-457200">
              <a:buFont typeface="+mj-lt"/>
              <a:buAutoNum type="arabicPeriod"/>
            </a:pPr>
            <a:r xmlns:a="http://schemas.openxmlformats.org/drawingml/2006/main">
              <a:rPr lang="en" dirty="0"/>
              <a:t>Solve the problem on paper on your own</a:t>
            </a:r>
          </a:p>
          <a:p>
            <a:pPr xmlns:a="http://schemas.openxmlformats.org/drawingml/2006/main" marL="914400" lvl="1" indent="-457200">
              <a:buFont typeface="+mj-lt"/>
              <a:buAutoNum type="arabicPeriod"/>
            </a:pPr>
            <a:r xmlns:a="http://schemas.openxmlformats.org/drawingml/2006/main">
              <a:rPr lang="en" dirty="0"/>
              <a:t>Once again, solve the same problem on your own</a:t>
            </a:r>
          </a:p>
          <a:p>
            <a:pPr xmlns:a="http://schemas.openxmlformats.org/drawingml/2006/main" marL="914400" lvl="1" indent="-457200">
              <a:buFont typeface="+mj-lt"/>
              <a:buAutoNum type="arabicPeriod"/>
            </a:pPr>
            <a:r xmlns:a="http://schemas.openxmlformats.org/drawingml/2006/main">
              <a:rPr lang="en" dirty="0"/>
              <a:t>Take a break</a:t>
            </a:r>
          </a:p>
          <a:p>
            <a:pPr xmlns:a="http://schemas.openxmlformats.org/drawingml/2006/main" marL="914400" lvl="1" indent="-457200">
              <a:buFont typeface="+mj-lt"/>
              <a:buAutoNum type="arabicPeriod"/>
            </a:pPr>
            <a:r xmlns:a="http://schemas.openxmlformats.org/drawingml/2006/main">
              <a:rPr lang="en" dirty="0"/>
              <a:t>Sleep</a:t>
            </a:r>
          </a:p>
          <a:p>
            <a:pPr xmlns:a="http://schemas.openxmlformats.org/drawingml/2006/main" marL="914400" lvl="1" indent="-457200">
              <a:buFont typeface="+mj-lt"/>
              <a:buAutoNum type="arabicPeriod"/>
            </a:pPr>
            <a:r xmlns:a="http://schemas.openxmlformats.org/drawingml/2006/main">
              <a:rPr lang="en" dirty="0"/>
              <a:t>Solve the problem again</a:t>
            </a:r>
          </a:p>
          <a:p>
            <a:pPr xmlns:a="http://schemas.openxmlformats.org/drawingml/2006/main" marL="914400" lvl="1" indent="-457200">
              <a:buFont typeface="+mj-lt"/>
              <a:buAutoNum type="arabicPeriod"/>
            </a:pPr>
            <a:r xmlns:a="http://schemas.openxmlformats.org/drawingml/2006/main">
              <a:rPr lang="en" dirty="0"/>
              <a:t>Add a new problem</a:t>
            </a:r>
          </a:p>
          <a:p>
            <a:pPr xmlns:a="http://schemas.openxmlformats.org/drawingml/2006/main" marL="914400" lvl="1" indent="-457200">
              <a:buFont typeface="+mj-lt"/>
              <a:buAutoNum type="arabicPeriod"/>
            </a:pPr>
            <a:r xmlns:a="http://schemas.openxmlformats.org/drawingml/2006/main">
              <a:rPr lang="en" dirty="0"/>
              <a:t>Do active repetitions</a:t>
            </a:r>
          </a:p>
          <a:p>
            <a:pPr marL="914400" lvl="1" indent="-457200">
              <a:buFont typeface="+mj-lt"/>
              <a:buAutoNum type="arabicPeriod"/>
            </a:pPr>
            <a:endParaRPr lang="hr-HR" dirty="0"/>
          </a:p>
          <a:p>
            <a:pPr marL="914400" lvl="1" indent="-457200">
              <a:buFont typeface="+mj-lt"/>
              <a:buAutoNum type="arabicPeriod"/>
            </a:pPr>
            <a:endParaRPr lang="hr-HR" dirty="0"/>
          </a:p>
          <a:p>
            <a:pPr xmlns:a="http://schemas.openxmlformats.org/drawingml/2006/main" marL="457200" lvl="1" indent="0">
              <a:buNone/>
            </a:pPr>
            <a:r xmlns:a="http://schemas.openxmlformats.org/drawingml/2006/main">
              <a:rPr lang="en" dirty="0"/>
              <a:t>The more effort we put into remembering the material, the deeper it is implanted in our memory.</a:t>
            </a:r>
          </a:p>
        </p:txBody>
      </p:sp>
    </p:spTree>
    <p:extLst>
      <p:ext uri="{BB962C8B-B14F-4D97-AF65-F5344CB8AC3E}">
        <p14:creationId xmlns:p14="http://schemas.microsoft.com/office/powerpoint/2010/main" xmlns="" val="11684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Building strong “piles” (2)</a:t>
            </a:r>
          </a:p>
        </p:txBody>
      </p:sp>
      <p:sp>
        <p:nvSpPr>
          <p:cNvPr id="3" name="Content Placeholder 2"/>
          <p:cNvSpPr>
            <a:spLocks noGrp="1"/>
          </p:cNvSpPr>
          <p:nvPr>
            <p:ph idx="1"/>
          </p:nvPr>
        </p:nvSpPr>
        <p:spPr/>
        <p:txBody>
          <a:bodyPr/>
          <a:lstStyle/>
          <a:p>
            <a:r xmlns:a="http://schemas.openxmlformats.org/drawingml/2006/main">
              <a:rPr lang="en" dirty="0"/>
              <a:t>We will often face stuck in learning but it is only our brain that struggles with new knowledge and redistributes it</a:t>
            </a:r>
          </a:p>
          <a:p>
            <a:r xmlns:a="http://schemas.openxmlformats.org/drawingml/2006/main">
              <a:rPr lang="en" dirty="0"/>
              <a:t>Test yourself - you will learn faster, you will adopt faster and you will not be afraid of the test</a:t>
            </a:r>
          </a:p>
          <a:p>
            <a:r xmlns:a="http://schemas.openxmlformats.org/drawingml/2006/main">
              <a:rPr lang="en" dirty="0"/>
              <a:t>Testing is a powerful learning experience - a testing effect</a:t>
            </a:r>
          </a:p>
        </p:txBody>
      </p:sp>
    </p:spTree>
    <p:extLst>
      <p:ext uri="{BB962C8B-B14F-4D97-AF65-F5344CB8AC3E}">
        <p14:creationId xmlns:p14="http://schemas.microsoft.com/office/powerpoint/2010/main" xmlns="" val="602023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Tools, Tips and Tricks (1)</a:t>
            </a:r>
          </a:p>
        </p:txBody>
      </p:sp>
      <p:sp>
        <p:nvSpPr>
          <p:cNvPr id="3" name="Content Placeholder 2"/>
          <p:cNvSpPr>
            <a:spLocks noGrp="1"/>
          </p:cNvSpPr>
          <p:nvPr>
            <p:ph idx="1"/>
          </p:nvPr>
        </p:nvSpPr>
        <p:spPr/>
        <p:txBody>
          <a:bodyPr/>
          <a:lstStyle/>
          <a:p>
            <a:r xmlns:a="http://schemas.openxmlformats.org/drawingml/2006/main">
              <a:rPr lang="en" dirty="0"/>
              <a:t>Get in the mood to learn</a:t>
            </a:r>
          </a:p>
          <a:p>
            <a:r xmlns:a="http://schemas.openxmlformats.org/drawingml/2006/main">
              <a:rPr lang="en" dirty="0"/>
              <a:t>Meditation</a:t>
            </a:r>
          </a:p>
          <a:p>
            <a:r xmlns:a="http://schemas.openxmlformats.org/drawingml/2006/main">
              <a:rPr lang="en" dirty="0"/>
              <a:t>Reshape focus, positive mental tricks (learn</a:t>
            </a:r>
          </a:p>
          <a:p>
            <a:pPr xmlns:a="http://schemas.openxmlformats.org/drawingml/2006/main" marL="0" indent="0">
              <a:buNone/>
            </a:pPr>
            <a:r xmlns:a="http://schemas.openxmlformats.org/drawingml/2006/main">
              <a:rPr lang="en" dirty="0"/>
              <a:t>deal with negative feelings that arise)</a:t>
            </a:r>
          </a:p>
          <a:p>
            <a:r xmlns:a="http://schemas.openxmlformats.org/drawingml/2006/main">
              <a:rPr lang="en" dirty="0"/>
              <a:t>Diary (experiments) --- example </a:t>
            </a:r>
            <a:r xmlns:a="http://schemas.openxmlformats.org/drawingml/2006/main">
              <a:rPr lang="en" i="1" dirty="0"/>
              <a:t>„ </a:t>
            </a:r>
            <a:r xmlns:a="http://schemas.openxmlformats.org/drawingml/2006/main">
              <a:rPr lang="en" i="1" dirty="0" err="1"/>
              <a:t>bullet</a:t>
            </a:r>
            <a:r xmlns:a="http://schemas.openxmlformats.org/drawingml/2006/main">
              <a:rPr lang="en" i="1" dirty="0"/>
              <a:t> </a:t>
            </a:r>
            <a:r xmlns:a="http://schemas.openxmlformats.org/drawingml/2006/main">
              <a:rPr lang="en" i="1" dirty="0" err="1"/>
              <a:t>journal </a:t>
            </a:r>
            <a:r xmlns:a="http://schemas.openxmlformats.org/drawingml/2006/main">
              <a:rPr lang="en" i="1" dirty="0"/>
              <a:t>”</a:t>
            </a:r>
          </a:p>
        </p:txBody>
      </p:sp>
      <p:pic>
        <p:nvPicPr>
          <p:cNvPr id="1028" name="Picture 4" descr="https://s3.amazonaws.com/omghowproduction/steps/images/000/008/014/original/:BulletJournal-4-20150826015611?144055416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2628" y="4449170"/>
            <a:ext cx="2594070" cy="24088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17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Tools, Tips and Tricks (2)</a:t>
            </a:r>
          </a:p>
        </p:txBody>
      </p:sp>
      <p:sp>
        <p:nvSpPr>
          <p:cNvPr id="3" name="Content Placeholder 2"/>
          <p:cNvSpPr>
            <a:spLocks noGrp="1"/>
          </p:cNvSpPr>
          <p:nvPr>
            <p:ph idx="1"/>
          </p:nvPr>
        </p:nvSpPr>
        <p:spPr/>
        <p:txBody>
          <a:bodyPr/>
          <a:lstStyle/>
          <a:p>
            <a:r xmlns:a="http://schemas.openxmlformats.org/drawingml/2006/main">
              <a:rPr lang="en" dirty="0"/>
              <a:t>"Eat a frog in the morning"</a:t>
            </a:r>
          </a:p>
          <a:p>
            <a:r xmlns:a="http://schemas.openxmlformats.org/drawingml/2006/main">
              <a:rPr lang="en" dirty="0"/>
              <a:t>If something doesn’t work, find a way!</a:t>
            </a:r>
          </a:p>
          <a:p>
            <a:r xmlns:a="http://schemas.openxmlformats.org/drawingml/2006/main">
              <a:rPr lang="en" dirty="0"/>
              <a:t>Plan a time when you will stop</a:t>
            </a:r>
          </a:p>
          <a:p>
            <a:r xmlns:a="http://schemas.openxmlformats.org/drawingml/2006/main">
              <a:rPr lang="en" dirty="0"/>
              <a:t>Break big tasks into smaller tasks</a:t>
            </a:r>
          </a:p>
          <a:p>
            <a:r xmlns:a="http://schemas.openxmlformats.org/drawingml/2006/main">
              <a:rPr lang="en" dirty="0"/>
              <a:t>Don't forget to have fun…</a:t>
            </a:r>
          </a:p>
        </p:txBody>
      </p:sp>
      <p:pic>
        <p:nvPicPr>
          <p:cNvPr id="2050" name="Picture 2" descr="http://mindfulevo.com/wp-content/uploads/2015/01/eat-a-fro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3557" y="1350868"/>
            <a:ext cx="4958443" cy="44784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3783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Tools, Tips and Tricks (3)</a:t>
            </a:r>
          </a:p>
        </p:txBody>
      </p:sp>
      <p:sp>
        <p:nvSpPr>
          <p:cNvPr id="3" name="Content Placeholder 2"/>
          <p:cNvSpPr>
            <a:spLocks noGrp="1"/>
          </p:cNvSpPr>
          <p:nvPr>
            <p:ph idx="1"/>
          </p:nvPr>
        </p:nvSpPr>
        <p:spPr>
          <a:xfrm>
            <a:off x="838200" y="1825624"/>
            <a:ext cx="10515600" cy="4779891"/>
          </a:xfrm>
        </p:spPr>
        <p:txBody>
          <a:bodyPr>
            <a:normAutofit fontScale="62500" lnSpcReduction="20000"/>
          </a:bodyPr>
          <a:lstStyle/>
          <a:p>
            <a:r xmlns:a="http://schemas.openxmlformats.org/drawingml/2006/main">
              <a:rPr lang="en" u="sng" dirty="0"/>
              <a:t>TIMERS</a:t>
            </a:r>
          </a:p>
          <a:p>
            <a:pPr xmlns:a="http://schemas.openxmlformats.org/drawingml/2006/main" lvl="1"/>
            <a:r xmlns:a="http://schemas.openxmlformats.org/drawingml/2006/main">
              <a:rPr lang="en" dirty="0"/>
              <a:t>Tomato technique ( </a:t>
            </a:r>
            <a:r xmlns:a="http://schemas.openxmlformats.org/drawingml/2006/main" xmlns:r="http://schemas.openxmlformats.org/officeDocument/2006/relationships">
              <a:rPr lang="en" dirty="0">
                <a:hlinkClick r:id="rId3"/>
              </a:rPr>
              <a:t>http://www.marinaratimer.com/4DGAW </a:t>
            </a:r>
            <a:r xmlns:a="http://schemas.openxmlformats.org/drawingml/2006/main">
              <a:rPr lang="en" dirty="0"/>
              <a:t>)</a:t>
            </a:r>
          </a:p>
          <a:p>
            <a:r xmlns:a="http://schemas.openxmlformats.org/drawingml/2006/main">
              <a:rPr lang="en" u="sng" dirty="0"/>
              <a:t>TASKS, PLANNING, MEMENTO</a:t>
            </a:r>
          </a:p>
          <a:p>
            <a:pPr xmlns:a="http://schemas.openxmlformats.org/drawingml/2006/main" lvl="1"/>
            <a:r xmlns:a="http://schemas.openxmlformats.org/drawingml/2006/main">
              <a:rPr lang="en" dirty="0"/>
              <a:t>30/30 - combines a </a:t>
            </a:r>
            <a:r xmlns:a="http://schemas.openxmlformats.org/drawingml/2006/main">
              <a:rPr lang="en" dirty="0" err="1"/>
              <a:t>timer </a:t>
            </a:r>
            <a:r xmlns:a="http://schemas.openxmlformats.org/drawingml/2006/main">
              <a:rPr lang="en" dirty="0"/>
              <a:t>with a to-do list ( </a:t>
            </a:r>
            <a:r xmlns:a="http://schemas.openxmlformats.org/drawingml/2006/main" xmlns:r="http://schemas.openxmlformats.org/officeDocument/2006/relationships">
              <a:rPr lang="en" dirty="0">
                <a:hlinkClick r:id="rId4"/>
              </a:rPr>
              <a:t>http://3030.binaryhammer.com/ </a:t>
            </a:r>
            <a:r xmlns:a="http://schemas.openxmlformats.org/drawingml/2006/main">
              <a:rPr lang="en" dirty="0"/>
              <a:t>)</a:t>
            </a:r>
          </a:p>
          <a:p>
            <a:pPr xmlns:a="http://schemas.openxmlformats.org/drawingml/2006/main" lvl="1"/>
            <a:r xmlns:a="http://schemas.openxmlformats.org/drawingml/2006/main">
              <a:rPr lang="en" dirty="0" err="1"/>
              <a:t>Study </a:t>
            </a:r>
            <a:r xmlns:a="http://schemas.openxmlformats.org/drawingml/2006/main">
              <a:rPr lang="en" dirty="0"/>
              <a:t>Blue - </a:t>
            </a:r>
            <a:r xmlns:a="http://schemas.openxmlformats.org/drawingml/2006/main">
              <a:rPr lang="en" dirty="0" err="1"/>
              <a:t>memento </a:t>
            </a:r>
            <a:r xmlns:a="http://schemas.openxmlformats.org/drawingml/2006/main">
              <a:rPr lang="en" dirty="0"/>
              <a:t>cards and records ( </a:t>
            </a:r>
            <a:r xmlns:a="http://schemas.openxmlformats.org/drawingml/2006/main" xmlns:r="http://schemas.openxmlformats.org/officeDocument/2006/relationships">
              <a:rPr lang="en" dirty="0">
                <a:hlinkClick r:id="rId5"/>
              </a:rPr>
              <a:t>https://www.studyblue.com </a:t>
            </a:r>
            <a:r xmlns:a="http://schemas.openxmlformats.org/drawingml/2006/main">
              <a:rPr lang="en" dirty="0"/>
              <a:t>)</a:t>
            </a:r>
          </a:p>
          <a:p>
            <a:pPr xmlns:a="http://schemas.openxmlformats.org/drawingml/2006/main" lvl="1"/>
            <a:r xmlns:a="http://schemas.openxmlformats.org/drawingml/2006/main">
              <a:rPr lang="en" dirty="0" err="1"/>
              <a:t>Evernote </a:t>
            </a:r>
            <a:r xmlns:a="http://schemas.openxmlformats.org/drawingml/2006/main">
              <a:rPr lang="en" dirty="0"/>
              <a:t>- records ( </a:t>
            </a:r>
            <a:r xmlns:a="http://schemas.openxmlformats.org/drawingml/2006/main" xmlns:r="http://schemas.openxmlformats.org/officeDocument/2006/relationships">
              <a:rPr lang="en" dirty="0">
                <a:hlinkClick r:id="rId6"/>
              </a:rPr>
              <a:t>http://evernote.com </a:t>
            </a:r>
            <a:r xmlns:a="http://schemas.openxmlformats.org/drawingml/2006/main">
              <a:rPr lang="en" dirty="0"/>
              <a:t>)</a:t>
            </a:r>
          </a:p>
          <a:p>
            <a:pPr xmlns:a="http://schemas.openxmlformats.org/drawingml/2006/main" lvl="1"/>
            <a:r xmlns:a="http://schemas.openxmlformats.org/drawingml/2006/main">
              <a:rPr lang="en" dirty="0"/>
              <a:t>Anki - </a:t>
            </a:r>
            <a:r xmlns:a="http://schemas.openxmlformats.org/drawingml/2006/main">
              <a:rPr lang="en" dirty="0" err="1"/>
              <a:t>memento </a:t>
            </a:r>
            <a:r xmlns:a="http://schemas.openxmlformats.org/drawingml/2006/main">
              <a:rPr lang="en" dirty="0"/>
              <a:t>cards with repetition algorithm ( </a:t>
            </a:r>
            <a:r xmlns:a="http://schemas.openxmlformats.org/drawingml/2006/main" xmlns:r="http://schemas.openxmlformats.org/officeDocument/2006/relationships">
              <a:rPr lang="en" dirty="0">
                <a:hlinkClick r:id="rId7"/>
              </a:rPr>
              <a:t>http://ankisrs.net </a:t>
            </a:r>
            <a:r xmlns:a="http://schemas.openxmlformats.org/drawingml/2006/main">
              <a:rPr lang="en" dirty="0"/>
              <a:t>)</a:t>
            </a:r>
          </a:p>
          <a:p>
            <a:pPr xmlns:a="http://schemas.openxmlformats.org/drawingml/2006/main" lvl="1"/>
            <a:r xmlns:a="http://schemas.openxmlformats.org/drawingml/2006/main">
              <a:rPr lang="en" dirty="0" err="1"/>
              <a:t>Quizlet </a:t>
            </a:r>
            <a:r xmlns:a="http://schemas.openxmlformats.org/drawingml/2006/main">
              <a:rPr lang="en" dirty="0"/>
              <a:t>- own </a:t>
            </a:r>
            <a:r xmlns:a="http://schemas.openxmlformats.org/drawingml/2006/main">
              <a:rPr lang="en" dirty="0" err="1"/>
              <a:t>memento </a:t>
            </a:r>
            <a:r xmlns:a="http://schemas.openxmlformats.org/drawingml/2006/main">
              <a:rPr lang="en" dirty="0"/>
              <a:t>cards, work in groups ( </a:t>
            </a:r>
            <a:r xmlns:a="http://schemas.openxmlformats.org/drawingml/2006/main" xmlns:r="http://schemas.openxmlformats.org/officeDocument/2006/relationships">
              <a:rPr lang="en" dirty="0">
                <a:hlinkClick r:id="rId8"/>
              </a:rPr>
              <a:t>https://quizlet.com/ </a:t>
            </a:r>
            <a:r xmlns:a="http://schemas.openxmlformats.org/drawingml/2006/main">
              <a:rPr lang="en" dirty="0"/>
              <a:t>)</a:t>
            </a:r>
          </a:p>
          <a:p>
            <a:pPr xmlns:a="http://schemas.openxmlformats.org/drawingml/2006/main" lvl="1"/>
            <a:r xmlns:a="http://schemas.openxmlformats.org/drawingml/2006/main">
              <a:rPr lang="en" dirty="0"/>
              <a:t>Google </a:t>
            </a:r>
            <a:r xmlns:a="http://schemas.openxmlformats.org/drawingml/2006/main">
              <a:rPr lang="en" dirty="0" err="1"/>
              <a:t>Task</a:t>
            </a:r>
            <a:r xmlns:a="http://schemas.openxmlformats.org/drawingml/2006/main">
              <a:rPr lang="en" dirty="0"/>
              <a:t> </a:t>
            </a:r>
            <a:r xmlns:a="http://schemas.openxmlformats.org/drawingml/2006/main">
              <a:rPr lang="en" dirty="0" err="1"/>
              <a:t>and</a:t>
            </a:r>
            <a:r xmlns:a="http://schemas.openxmlformats.org/drawingml/2006/main">
              <a:rPr lang="en" dirty="0"/>
              <a:t> </a:t>
            </a:r>
            <a:r xmlns:a="http://schemas.openxmlformats.org/drawingml/2006/main">
              <a:rPr lang="en" dirty="0" err="1"/>
              <a:t>Calendar</a:t>
            </a:r>
            <a:endParaRPr xmlns:a="http://schemas.openxmlformats.org/drawingml/2006/main" lang="hr-HR" dirty="0"/>
          </a:p>
          <a:p>
            <a:r xmlns:a="http://schemas.openxmlformats.org/drawingml/2006/main">
              <a:rPr lang="en" u="sng" dirty="0"/>
              <a:t>LIMITING TIME ON THE INTERNET</a:t>
            </a:r>
          </a:p>
          <a:p>
            <a:pPr xmlns:a="http://schemas.openxmlformats.org/drawingml/2006/main" lvl="1"/>
            <a:r xmlns:a="http://schemas.openxmlformats.org/drawingml/2006/main">
              <a:rPr lang="en" dirty="0" err="1"/>
              <a:t>LeechBlock </a:t>
            </a:r>
            <a:r xmlns:a="http://schemas.openxmlformats.org/drawingml/2006/main">
              <a:rPr lang="en" dirty="0"/>
              <a:t>- for Firefox</a:t>
            </a:r>
          </a:p>
          <a:p>
            <a:pPr xmlns:a="http://schemas.openxmlformats.org/drawingml/2006/main" lvl="1"/>
            <a:r xmlns:a="http://schemas.openxmlformats.org/drawingml/2006/main">
              <a:rPr lang="en" dirty="0" err="1"/>
              <a:t>MeeTimer </a:t>
            </a:r>
            <a:r xmlns:a="http://schemas.openxmlformats.org/drawingml/2006/main">
              <a:rPr lang="en" dirty="0"/>
              <a:t>- monitors and logs where you spend most of your time for Firefox</a:t>
            </a:r>
          </a:p>
          <a:p>
            <a:r xmlns:a="http://schemas.openxmlformats.org/drawingml/2006/main">
              <a:rPr lang="en" u="sng" dirty="0"/>
              <a:t>MOTIVATION</a:t>
            </a:r>
          </a:p>
          <a:p>
            <a:pPr xmlns:a="http://schemas.openxmlformats.org/drawingml/2006/main" lvl="1"/>
            <a:r xmlns:a="http://schemas.openxmlformats.org/drawingml/2006/main">
              <a:rPr lang="en" dirty="0" err="1"/>
              <a:t>StickK </a:t>
            </a:r>
            <a:r xmlns:a="http://schemas.openxmlformats.org/drawingml/2006/main">
              <a:rPr lang="en" dirty="0"/>
              <a:t>- for goals ( </a:t>
            </a:r>
            <a:r xmlns:a="http://schemas.openxmlformats.org/drawingml/2006/main" xmlns:r="http://schemas.openxmlformats.org/officeDocument/2006/relationships">
              <a:rPr lang="en" dirty="0">
                <a:hlinkClick r:id="rId9"/>
              </a:rPr>
              <a:t>www.stickk.com </a:t>
            </a:r>
            <a:r xmlns:a="http://schemas.openxmlformats.org/drawingml/2006/main">
              <a:rPr lang="en" dirty="0"/>
              <a:t>)</a:t>
            </a:r>
          </a:p>
          <a:p>
            <a:pPr xmlns:a="http://schemas.openxmlformats.org/drawingml/2006/main" lvl="1"/>
            <a:r xmlns:a="http://schemas.openxmlformats.org/drawingml/2006/main">
              <a:rPr lang="en" dirty="0"/>
              <a:t>White </a:t>
            </a:r>
            <a:r xmlns:a="http://schemas.openxmlformats.org/drawingml/2006/main">
              <a:rPr lang="en" dirty="0" err="1"/>
              <a:t>Noise </a:t>
            </a:r>
            <a:r xmlns:a="http://schemas.openxmlformats.org/drawingml/2006/main">
              <a:rPr lang="en" dirty="0"/>
              <a:t>( </a:t>
            </a:r>
            <a:r xmlns:a="http://schemas.openxmlformats.org/drawingml/2006/main" xmlns:r="http://schemas.openxmlformats.org/officeDocument/2006/relationships">
              <a:rPr lang="en" dirty="0">
                <a:hlinkClick r:id="rId10"/>
              </a:rPr>
              <a:t>http://mynoise.net/NoiseMachines/whiteNoiseGenerator.php </a:t>
            </a:r>
            <a:r xmlns:a="http://schemas.openxmlformats.org/drawingml/2006/main">
              <a:rPr lang="en" dirty="0"/>
              <a:t>)</a:t>
            </a:r>
          </a:p>
          <a:p>
            <a:pPr xmlns:a="http://schemas.openxmlformats.org/drawingml/2006/main" lvl="1"/>
            <a:r xmlns:a="http://schemas.openxmlformats.org/drawingml/2006/main">
              <a:rPr lang="en" dirty="0" err="1"/>
              <a:t>Coffitivity </a:t>
            </a:r>
            <a:r xmlns:a="http://schemas.openxmlformats.org/drawingml/2006/main">
              <a:rPr lang="en" dirty="0"/>
              <a:t>- light background noise like in a cafe ( </a:t>
            </a:r>
            <a:r xmlns:a="http://schemas.openxmlformats.org/drawingml/2006/main" xmlns:r="http://schemas.openxmlformats.org/officeDocument/2006/relationships">
              <a:rPr lang="en" dirty="0">
                <a:hlinkClick r:id="rId11"/>
              </a:rPr>
              <a:t>http://coffitivity.com </a:t>
            </a:r>
            <a:r xmlns:a="http://schemas.openxmlformats.org/drawingml/2006/main">
              <a:rPr lang="en" dirty="0"/>
              <a:t>)</a:t>
            </a:r>
          </a:p>
          <a:p>
            <a:r xmlns:a="http://schemas.openxmlformats.org/drawingml/2006/main">
              <a:rPr lang="en" u="sng" dirty="0"/>
              <a:t>THE EASIEST…</a:t>
            </a:r>
          </a:p>
          <a:p>
            <a:pPr xmlns:a="http://schemas.openxmlformats.org/drawingml/2006/main" lvl="1"/>
            <a:r xmlns:a="http://schemas.openxmlformats.org/drawingml/2006/main">
              <a:rPr lang="en" dirty="0"/>
              <a:t>Turn off all sounds on your computer and cell phone</a:t>
            </a:r>
          </a:p>
        </p:txBody>
      </p:sp>
    </p:spTree>
    <p:extLst>
      <p:ext uri="{BB962C8B-B14F-4D97-AF65-F5344CB8AC3E}">
        <p14:creationId xmlns:p14="http://schemas.microsoft.com/office/powerpoint/2010/main" xmlns="" val="1431778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Summary of </a:t>
            </a:r>
            <a:r xmlns:a="http://schemas.openxmlformats.org/drawingml/2006/main">
              <a:rPr lang="en" dirty="0" err="1"/>
              <a:t>procrastination</a:t>
            </a:r>
            <a:endParaRPr xmlns:a="http://schemas.openxmlformats.org/drawingml/2006/main" lang="hr-HR" dirty="0"/>
          </a:p>
        </p:txBody>
      </p:sp>
      <p:sp>
        <p:nvSpPr>
          <p:cNvPr id="3" name="Content Placeholder 2"/>
          <p:cNvSpPr>
            <a:spLocks noGrp="1"/>
          </p:cNvSpPr>
          <p:nvPr>
            <p:ph idx="1"/>
          </p:nvPr>
        </p:nvSpPr>
        <p:spPr>
          <a:xfrm>
            <a:off x="273269" y="1825625"/>
            <a:ext cx="11080531" cy="4351338"/>
          </a:xfrm>
        </p:spPr>
        <p:txBody>
          <a:bodyPr/>
          <a:lstStyle/>
          <a:p>
            <a:r xmlns:a="http://schemas.openxmlformats.org/drawingml/2006/main">
              <a:rPr lang="en" dirty="0"/>
              <a:t>Learning is like a sport</a:t>
            </a:r>
          </a:p>
          <a:p>
            <a:r xmlns:a="http://schemas.openxmlformats.org/drawingml/2006/main">
              <a:rPr lang="en" dirty="0"/>
              <a:t>Those who work at shorter intervals are more productive</a:t>
            </a:r>
          </a:p>
          <a:p>
            <a:r xmlns:a="http://schemas.openxmlformats.org/drawingml/2006/main">
              <a:rPr lang="en" dirty="0"/>
              <a:t>Wise waiting - pausing and thinking to get a bigger picture</a:t>
            </a:r>
          </a:p>
          <a:p>
            <a:r xmlns:a="http://schemas.openxmlformats.org/drawingml/2006/main">
              <a:rPr lang="en" dirty="0"/>
              <a:t>Colder heads save lives</a:t>
            </a:r>
          </a:p>
          <a:p>
            <a:r xmlns:a="http://schemas.openxmlformats.org/drawingml/2006/main">
              <a:rPr lang="en" dirty="0"/>
              <a:t>Research: Students who followed passion rather than rational analysis are more unhappy</a:t>
            </a:r>
          </a:p>
          <a:p>
            <a:r xmlns:a="http://schemas.openxmlformats.org/drawingml/2006/main">
              <a:rPr lang="en" dirty="0"/>
              <a:t>We develop love and passion for what we become good at</a:t>
            </a:r>
          </a:p>
        </p:txBody>
      </p:sp>
    </p:spTree>
    <p:extLst>
      <p:ext uri="{BB962C8B-B14F-4D97-AF65-F5344CB8AC3E}">
        <p14:creationId xmlns:p14="http://schemas.microsoft.com/office/powerpoint/2010/main" xmlns="" val="207541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Focused and diffuse mode</a:t>
            </a:r>
          </a:p>
        </p:txBody>
      </p:sp>
      <p:sp>
        <p:nvSpPr>
          <p:cNvPr id="3" name="Content Placeholder 2"/>
          <p:cNvSpPr>
            <a:spLocks noGrp="1"/>
          </p:cNvSpPr>
          <p:nvPr>
            <p:ph idx="1"/>
          </p:nvPr>
        </p:nvSpPr>
        <p:spPr/>
        <p:txBody>
          <a:bodyPr/>
          <a:lstStyle/>
          <a:p>
            <a:r xmlns:a="http://schemas.openxmlformats.org/drawingml/2006/main">
              <a:rPr lang="en" dirty="0"/>
              <a:t>Focused thinking - familiar connections in the brain,</a:t>
            </a:r>
          </a:p>
          <a:p>
            <a:pPr xmlns:a="http://schemas.openxmlformats.org/drawingml/2006/main" marL="0" indent="0">
              <a:buNone/>
            </a:pPr>
            <a:r xmlns:a="http://schemas.openxmlformats.org/drawingml/2006/main">
              <a:rPr lang="en" dirty="0"/>
              <a:t>known solutions and pathways</a:t>
            </a:r>
          </a:p>
          <a:p>
            <a:r xmlns:a="http://schemas.openxmlformats.org/drawingml/2006/main">
              <a:rPr lang="en" dirty="0"/>
              <a:t>Diffuse mode - more creative, freer</a:t>
            </a:r>
          </a:p>
          <a:p>
            <a:r xmlns:a="http://schemas.openxmlformats.org/drawingml/2006/main">
              <a:rPr lang="en" dirty="0"/>
              <a:t>We need to strengthen both hemispheres</a:t>
            </a:r>
          </a:p>
          <a:p>
            <a:r xmlns:a="http://schemas.openxmlformats.org/drawingml/2006/main">
              <a:rPr lang="en" dirty="0"/>
              <a:t>Focused way - in schools</a:t>
            </a:r>
          </a:p>
          <a:p>
            <a:r xmlns:a="http://schemas.openxmlformats.org/drawingml/2006/main">
              <a:rPr lang="en" dirty="0"/>
              <a:t>As long as we consciously focus on</a:t>
            </a:r>
          </a:p>
          <a:p>
            <a:pPr xmlns:a="http://schemas.openxmlformats.org/drawingml/2006/main" marL="0" indent="0">
              <a:buNone/>
            </a:pPr>
            <a:r xmlns:a="http://schemas.openxmlformats.org/drawingml/2006/main">
              <a:rPr lang="en" dirty="0"/>
              <a:t>problem, we block the diffuse mode</a:t>
            </a:r>
          </a:p>
        </p:txBody>
      </p:sp>
      <p:pic>
        <p:nvPicPr>
          <p:cNvPr id="5" name="Picture 4"/>
          <p:cNvPicPr>
            <a:picLocks noChangeAspect="1"/>
          </p:cNvPicPr>
          <p:nvPr/>
        </p:nvPicPr>
        <p:blipFill>
          <a:blip r:embed="rId3" cstate="print"/>
          <a:stretch>
            <a:fillRect/>
          </a:stretch>
        </p:blipFill>
        <p:spPr>
          <a:xfrm>
            <a:off x="6333631" y="3698543"/>
            <a:ext cx="5718227" cy="29547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84689" y="0"/>
            <a:ext cx="2407311" cy="2506436"/>
          </a:xfrm>
          <a:prstGeom prst="rect">
            <a:avLst/>
          </a:prstGeom>
        </p:spPr>
      </p:pic>
    </p:spTree>
    <p:extLst>
      <p:ext uri="{BB962C8B-B14F-4D97-AF65-F5344CB8AC3E}">
        <p14:creationId xmlns:p14="http://schemas.microsoft.com/office/powerpoint/2010/main" xmlns="" val="1329353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Improving memory</a:t>
            </a:r>
          </a:p>
        </p:txBody>
      </p:sp>
      <p:sp>
        <p:nvSpPr>
          <p:cNvPr id="3" name="Content Placeholder 2"/>
          <p:cNvSpPr>
            <a:spLocks noGrp="1"/>
          </p:cNvSpPr>
          <p:nvPr>
            <p:ph idx="1"/>
          </p:nvPr>
        </p:nvSpPr>
        <p:spPr/>
        <p:txBody>
          <a:bodyPr/>
          <a:lstStyle/>
          <a:p>
            <a:r xmlns:a="http://schemas.openxmlformats.org/drawingml/2006/main">
              <a:rPr lang="en" dirty="0"/>
              <a:t>We have an excellent visual and location memory system</a:t>
            </a:r>
          </a:p>
          <a:p>
            <a:r xmlns:a="http://schemas.openxmlformats.org/drawingml/2006/main">
              <a:rPr lang="en" dirty="0"/>
              <a:t>Make memorable pictures</a:t>
            </a:r>
          </a:p>
          <a:p>
            <a:r xmlns:a="http://schemas.openxmlformats.org/drawingml/2006/main">
              <a:rPr lang="en" dirty="0"/>
              <a:t>The funnier the pictures and the more reminiscent they are,</a:t>
            </a:r>
          </a:p>
          <a:p>
            <a:pPr xmlns:a="http://schemas.openxmlformats.org/drawingml/2006/main" marL="0" indent="0">
              <a:buNone/>
            </a:pPr>
            <a:r xmlns:a="http://schemas.openxmlformats.org/drawingml/2006/main">
              <a:rPr lang="en" dirty="0"/>
              <a:t>the better</a:t>
            </a:r>
          </a:p>
          <a:p>
            <a:r xmlns:a="http://schemas.openxmlformats.org/drawingml/2006/main">
              <a:rPr lang="en" dirty="0"/>
              <a:t>Memory Palace Technique</a:t>
            </a:r>
          </a:p>
          <a:p>
            <a:pPr marL="0" indent="0">
              <a:buNone/>
            </a:pPr>
            <a:endParaRPr lang="hr-HR" dirty="0"/>
          </a:p>
        </p:txBody>
      </p:sp>
      <p:pic>
        <p:nvPicPr>
          <p:cNvPr id="5" name="Picture 4"/>
          <p:cNvPicPr>
            <a:picLocks noChangeAspect="1"/>
          </p:cNvPicPr>
          <p:nvPr/>
        </p:nvPicPr>
        <p:blipFill>
          <a:blip r:embed="rId3" cstate="print"/>
          <a:stretch>
            <a:fillRect/>
          </a:stretch>
        </p:blipFill>
        <p:spPr>
          <a:xfrm>
            <a:off x="2353100" y="4708476"/>
            <a:ext cx="1793117" cy="1793117"/>
          </a:xfrm>
          <a:prstGeom prst="rect">
            <a:avLst/>
          </a:prstGeom>
        </p:spPr>
      </p:pic>
      <p:sp>
        <p:nvSpPr>
          <p:cNvPr id="6" name="TextBox 5"/>
          <p:cNvSpPr txBox="1"/>
          <p:nvPr/>
        </p:nvSpPr>
        <p:spPr>
          <a:xfrm>
            <a:off x="641445" y="4708476"/>
            <a:ext cx="1951630" cy="1477328"/>
          </a:xfrm>
          <a:prstGeom prst="rect">
            <a:avLst/>
          </a:prstGeom>
          <a:noFill/>
        </p:spPr>
        <p:txBody>
          <a:bodyPr wrap="square" rtlCol="0">
            <a:spAutoFit/>
          </a:bodyPr>
          <a:lstStyle/>
          <a:p>
            <a:r xmlns:a="http://schemas.openxmlformats.org/drawingml/2006/main">
              <a:rPr lang="en" b="1" dirty="0"/>
              <a:t>F = ma</a:t>
            </a:r>
          </a:p>
          <a:p>
            <a:endParaRPr lang="hr-HR" dirty="0"/>
          </a:p>
          <a:p>
            <a:r xmlns:a="http://schemas.openxmlformats.org/drawingml/2006/main">
              <a:rPr lang="en" dirty="0"/>
              <a:t>F - force</a:t>
            </a:r>
          </a:p>
          <a:p>
            <a:r xmlns:a="http://schemas.openxmlformats.org/drawingml/2006/main">
              <a:rPr lang="en" dirty="0"/>
              <a:t>m - mass</a:t>
            </a:r>
          </a:p>
          <a:p>
            <a:r xmlns:a="http://schemas.openxmlformats.org/drawingml/2006/main">
              <a:rPr lang="en" dirty="0"/>
              <a:t>a - acceleration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58603" y="4563979"/>
            <a:ext cx="3962400" cy="1937614"/>
          </a:xfrm>
          <a:prstGeom prst="rect">
            <a:avLst/>
          </a:prstGeom>
        </p:spPr>
      </p:pic>
      <p:pic>
        <p:nvPicPr>
          <p:cNvPr id="10" name="Picture 9"/>
          <p:cNvPicPr>
            <a:picLocks noChangeAspect="1"/>
          </p:cNvPicPr>
          <p:nvPr/>
        </p:nvPicPr>
        <p:blipFill>
          <a:blip r:embed="rId5" cstate="print"/>
          <a:stretch>
            <a:fillRect/>
          </a:stretch>
        </p:blipFill>
        <p:spPr>
          <a:xfrm>
            <a:off x="9821370" y="4192966"/>
            <a:ext cx="1951530" cy="2622147"/>
          </a:xfrm>
          <a:prstGeom prst="rect">
            <a:avLst/>
          </a:prstGeom>
        </p:spPr>
      </p:pic>
    </p:spTree>
    <p:extLst>
      <p:ext uri="{BB962C8B-B14F-4D97-AF65-F5344CB8AC3E}">
        <p14:creationId xmlns:p14="http://schemas.microsoft.com/office/powerpoint/2010/main" xmlns="" val="17559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Memory Palace Technique</a:t>
            </a:r>
          </a:p>
        </p:txBody>
      </p:sp>
      <p:sp>
        <p:nvSpPr>
          <p:cNvPr id="3" name="Content Placeholder 2"/>
          <p:cNvSpPr>
            <a:spLocks noGrp="1"/>
          </p:cNvSpPr>
          <p:nvPr>
            <p:ph idx="1"/>
          </p:nvPr>
        </p:nvSpPr>
        <p:spPr>
          <a:xfrm>
            <a:off x="187928" y="1690688"/>
            <a:ext cx="10515600" cy="5170488"/>
          </a:xfrm>
        </p:spPr>
        <p:txBody>
          <a:bodyPr>
            <a:normAutofit fontScale="70000" lnSpcReduction="20000"/>
          </a:bodyPr>
          <a:lstStyle/>
          <a:p>
            <a:r xmlns:a="http://schemas.openxmlformats.org/drawingml/2006/main">
              <a:rPr lang="en" dirty="0" err="1"/>
              <a:t>Mohs </a:t>
            </a:r>
            <a:r xmlns:a="http://schemas.openxmlformats.org/drawingml/2006/main">
              <a:rPr lang="en" dirty="0"/>
              <a:t>scale of mineral hardness</a:t>
            </a:r>
          </a:p>
          <a:p>
            <a:r xmlns:a="http://schemas.openxmlformats.org/drawingml/2006/main">
              <a:rPr lang="en" dirty="0"/>
              <a:t>A higher mineral also has a higher hardness</a:t>
            </a:r>
          </a:p>
          <a:p>
            <a:endParaRPr lang="hr-HR" dirty="0"/>
          </a:p>
          <a:p>
            <a:endParaRPr lang="hr-HR" dirty="0"/>
          </a:p>
          <a:p>
            <a:endParaRPr lang="hr-HR" dirty="0"/>
          </a:p>
          <a:p>
            <a:endParaRPr lang="hr-HR" dirty="0"/>
          </a:p>
          <a:p>
            <a:endParaRPr lang="hr-HR" dirty="0"/>
          </a:p>
          <a:p>
            <a:endParaRPr lang="hr-HR" dirty="0"/>
          </a:p>
          <a:p>
            <a:endParaRPr lang="hr-HR" dirty="0"/>
          </a:p>
          <a:p>
            <a:endParaRPr lang="hr-HR" dirty="0"/>
          </a:p>
          <a:p>
            <a:pPr marL="0" indent="0">
              <a:buNone/>
            </a:pPr>
            <a:endParaRPr lang="hr-HR" dirty="0"/>
          </a:p>
          <a:p>
            <a:pPr xmlns:a="http://schemas.openxmlformats.org/drawingml/2006/main" marL="0" indent="0">
              <a:buNone/>
            </a:pPr>
            <a:r xmlns:a="http://schemas.openxmlformats.org/drawingml/2006/main">
              <a:rPr lang="en" sz="4600" b="1" dirty="0"/>
              <a:t>TGKFAOKTKD</a:t>
            </a:r>
          </a:p>
          <a:p>
            <a:pPr marL="0" indent="0">
              <a:buNone/>
            </a:pPr>
            <a:endParaRPr lang="hr-HR" dirty="0"/>
          </a:p>
          <a:p>
            <a:pPr xmlns:a="http://schemas.openxmlformats.org/drawingml/2006/main" marL="0" indent="0">
              <a:buNone/>
            </a:pPr>
            <a:r xmlns:a="http://schemas.openxmlformats.org/drawingml/2006/main">
              <a:rPr lang="en" dirty="0"/>
              <a:t> </a:t>
            </a:r>
          </a:p>
          <a:p>
            <a:pPr marL="0" indent="0">
              <a:buNone/>
            </a:pPr>
            <a:endParaRPr lang="hr-HR" dirty="0"/>
          </a:p>
        </p:txBody>
      </p:sp>
      <p:pic>
        <p:nvPicPr>
          <p:cNvPr id="4" name="Picture 3"/>
          <p:cNvPicPr>
            <a:picLocks noChangeAspect="1"/>
          </p:cNvPicPr>
          <p:nvPr/>
        </p:nvPicPr>
        <p:blipFill>
          <a:blip r:embed="rId3" cstate="print"/>
          <a:stretch>
            <a:fillRect/>
          </a:stretch>
        </p:blipFill>
        <p:spPr>
          <a:xfrm>
            <a:off x="363157" y="2671302"/>
            <a:ext cx="4375216" cy="2787059"/>
          </a:xfrm>
          <a:prstGeom prst="rect">
            <a:avLst/>
          </a:prstGeom>
        </p:spPr>
      </p:pic>
      <p:pic>
        <p:nvPicPr>
          <p:cNvPr id="5" name="Picture 4"/>
          <p:cNvPicPr>
            <a:picLocks noChangeAspect="1"/>
          </p:cNvPicPr>
          <p:nvPr/>
        </p:nvPicPr>
        <p:blipFill>
          <a:blip r:embed="rId4" cstate="print"/>
          <a:stretch>
            <a:fillRect/>
          </a:stretch>
        </p:blipFill>
        <p:spPr>
          <a:xfrm>
            <a:off x="5900812" y="1542960"/>
            <a:ext cx="4717145" cy="5376611"/>
          </a:xfrm>
          <a:prstGeom prst="rect">
            <a:avLst/>
          </a:prstGeom>
        </p:spPr>
      </p:pic>
      <p:pic>
        <p:nvPicPr>
          <p:cNvPr id="6" name="Picture 5"/>
          <p:cNvPicPr>
            <a:picLocks noChangeAspect="1"/>
          </p:cNvPicPr>
          <p:nvPr/>
        </p:nvPicPr>
        <p:blipFill>
          <a:blip r:embed="rId5" cstate="print"/>
          <a:stretch>
            <a:fillRect/>
          </a:stretch>
        </p:blipFill>
        <p:spPr>
          <a:xfrm>
            <a:off x="8768932" y="4653886"/>
            <a:ext cx="1196208" cy="6703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10968" y="2530030"/>
            <a:ext cx="1115927" cy="59011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946210" y="4211748"/>
            <a:ext cx="777325" cy="777325"/>
          </a:xfrm>
          <a:prstGeom prst="rect">
            <a:avLst/>
          </a:prstGeom>
        </p:spPr>
      </p:pic>
    </p:spTree>
    <p:extLst>
      <p:ext uri="{BB962C8B-B14F-4D97-AF65-F5344CB8AC3E}">
        <p14:creationId xmlns:p14="http://schemas.microsoft.com/office/powerpoint/2010/main" xmlns="" val="129804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More tips…</a:t>
            </a:r>
          </a:p>
        </p:txBody>
      </p:sp>
      <p:sp>
        <p:nvSpPr>
          <p:cNvPr id="3" name="Content Placeholder 2"/>
          <p:cNvSpPr>
            <a:spLocks noGrp="1"/>
          </p:cNvSpPr>
          <p:nvPr>
            <p:ph idx="1"/>
          </p:nvPr>
        </p:nvSpPr>
        <p:spPr>
          <a:xfrm>
            <a:off x="531546" y="1415703"/>
            <a:ext cx="10515600" cy="5339939"/>
          </a:xfrm>
        </p:spPr>
        <p:txBody>
          <a:bodyPr>
            <a:normAutofit fontScale="92500" lnSpcReduction="10000"/>
          </a:bodyPr>
          <a:lstStyle/>
          <a:p>
            <a:r xmlns:a="http://schemas.openxmlformats.org/drawingml/2006/main">
              <a:rPr lang="en" dirty="0"/>
              <a:t>Create a metaphor, visualize and make it as visual as possible</a:t>
            </a:r>
          </a:p>
          <a:p>
            <a:r xmlns:a="http://schemas.openxmlformats.org/drawingml/2006/main">
              <a:rPr lang="en" dirty="0"/>
              <a:t>Learn before bed</a:t>
            </a:r>
          </a:p>
          <a:p>
            <a:r xmlns:a="http://schemas.openxmlformats.org/drawingml/2006/main">
              <a:rPr lang="en" dirty="0"/>
              <a:t>The idea must be memorable </a:t>
            </a:r>
            <a:r xmlns:a="http://schemas.openxmlformats.org/drawingml/2006/main">
              <a:rPr lang="en" dirty="0"/>
              <a:t>, </a:t>
            </a:r>
            <a:r xmlns:a="http://schemas.openxmlformats.org/drawingml/2006/main">
              <a:rPr lang="en" dirty="0"/>
              <a:t>but you must also repeat it</a:t>
            </a:r>
          </a:p>
          <a:p>
            <a:r xmlns:a="http://schemas.openxmlformats.org/drawingml/2006/main">
              <a:rPr lang="en" dirty="0"/>
              <a:t>Making </a:t>
            </a:r>
            <a:r xmlns:a="http://schemas.openxmlformats.org/drawingml/2006/main">
              <a:rPr lang="en" dirty="0" err="1"/>
              <a:t>memento </a:t>
            </a:r>
            <a:r xmlns:a="http://schemas.openxmlformats.org/drawingml/2006/main">
              <a:rPr lang="en" dirty="0"/>
              <a:t>cards</a:t>
            </a:r>
          </a:p>
          <a:p>
            <a:r xmlns:a="http://schemas.openxmlformats.org/drawingml/2006/main">
              <a:rPr lang="en" dirty="0"/>
              <a:t>Create logical groups</a:t>
            </a:r>
          </a:p>
          <a:p>
            <a:pPr marL="0" indent="0">
              <a:buNone/>
            </a:pPr>
            <a:endParaRPr lang="hr-HR" dirty="0"/>
          </a:p>
          <a:p>
            <a:endParaRPr lang="hr-HR" dirty="0"/>
          </a:p>
          <a:p>
            <a:endParaRPr lang="hr-HR" dirty="0"/>
          </a:p>
          <a:p>
            <a:endParaRPr lang="hr-HR" dirty="0"/>
          </a:p>
          <a:p>
            <a:r xmlns:a="http://schemas.openxmlformats.org/drawingml/2006/main">
              <a:rPr lang="en" dirty="0"/>
              <a:t>Create a story</a:t>
            </a:r>
          </a:p>
          <a:p>
            <a:r xmlns:a="http://schemas.openxmlformats.org/drawingml/2006/main">
              <a:rPr lang="en" dirty="0"/>
              <a:t>Speak out loud</a:t>
            </a:r>
          </a:p>
          <a:p>
            <a:r xmlns:a="http://schemas.openxmlformats.org/drawingml/2006/main">
              <a:rPr lang="en" dirty="0"/>
              <a:t>Practice and understand!</a:t>
            </a:r>
          </a:p>
          <a:p>
            <a:endParaRPr lang="hr-HR" dirty="0"/>
          </a:p>
        </p:txBody>
      </p:sp>
    </p:spTree>
    <p:extLst>
      <p:ext uri="{BB962C8B-B14F-4D97-AF65-F5344CB8AC3E}">
        <p14:creationId xmlns:p14="http://schemas.microsoft.com/office/powerpoint/2010/main" xmlns="" val="3106525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Questions?</a:t>
            </a:r>
          </a:p>
        </p:txBody>
      </p:sp>
      <p:sp>
        <p:nvSpPr>
          <p:cNvPr id="3" name="Content Placeholder 2"/>
          <p:cNvSpPr>
            <a:spLocks noGrp="1"/>
          </p:cNvSpPr>
          <p:nvPr>
            <p:ph idx="1"/>
          </p:nvPr>
        </p:nvSpPr>
        <p:spPr>
          <a:xfrm>
            <a:off x="838200" y="2589899"/>
            <a:ext cx="10515600" cy="1681850"/>
          </a:xfrm>
        </p:spPr>
        <p:txBody>
          <a:bodyPr/>
          <a:lstStyle/>
          <a:p>
            <a:r xmlns:a="http://schemas.openxmlformats.org/drawingml/2006/main">
              <a:rPr lang="en" dirty="0"/>
              <a:t>The formula for </a:t>
            </a:r>
            <a:r xmlns:a="http://schemas.openxmlformats.org/drawingml/2006/main">
              <a:rPr lang="en" dirty="0" err="1"/>
              <a:t>Newton's 2nd </a:t>
            </a:r>
            <a:r xmlns:a="http://schemas.openxmlformats.org/drawingml/2006/main">
              <a:rPr lang="en" dirty="0"/>
              <a:t>law?</a:t>
            </a:r>
          </a:p>
          <a:p>
            <a:r xmlns:a="http://schemas.openxmlformats.org/drawingml/2006/main">
              <a:rPr lang="en" dirty="0"/>
              <a:t>Elements by material hardness?</a:t>
            </a:r>
          </a:p>
          <a:p>
            <a:r xmlns:a="http://schemas.openxmlformats.org/drawingml/2006/main">
              <a:rPr lang="en" dirty="0"/>
              <a:t>How many days a month do May and October have?</a:t>
            </a:r>
          </a:p>
        </p:txBody>
      </p:sp>
    </p:spTree>
    <p:extLst>
      <p:ext uri="{BB962C8B-B14F-4D97-AF65-F5344CB8AC3E}">
        <p14:creationId xmlns:p14="http://schemas.microsoft.com/office/powerpoint/2010/main" xmlns="" val="1959910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Brain shaping</a:t>
            </a:r>
          </a:p>
        </p:txBody>
      </p:sp>
      <p:sp>
        <p:nvSpPr>
          <p:cNvPr id="3" name="Content Placeholder 2"/>
          <p:cNvSpPr>
            <a:spLocks noGrp="1"/>
          </p:cNvSpPr>
          <p:nvPr>
            <p:ph idx="1"/>
          </p:nvPr>
        </p:nvSpPr>
        <p:spPr/>
        <p:txBody>
          <a:bodyPr/>
          <a:lstStyle/>
          <a:p>
            <a:r xmlns:a="http://schemas.openxmlformats.org/drawingml/2006/main">
              <a:rPr lang="en" dirty="0"/>
              <a:t>We can make significant changes if we change the way we think</a:t>
            </a:r>
          </a:p>
          <a:p>
            <a:r xmlns:a="http://schemas.openxmlformats.org/drawingml/2006/main">
              <a:rPr lang="en" dirty="0"/>
              <a:t>We need to revive abstract ideas (Einstein's example)</a:t>
            </a:r>
          </a:p>
          <a:p>
            <a:r xmlns:a="http://schemas.openxmlformats.org/drawingml/2006/main">
              <a:rPr lang="en" dirty="0"/>
              <a:t>KISS</a:t>
            </a:r>
          </a:p>
          <a:p>
            <a:r xmlns:a="http://schemas.openxmlformats.org/drawingml/2006/main">
              <a:rPr lang="en" dirty="0" err="1"/>
              <a:t>Feynman's </a:t>
            </a:r>
            <a:r xmlns:a="http://schemas.openxmlformats.org/drawingml/2006/main">
              <a:rPr lang="en" dirty="0"/>
              <a:t>technique</a:t>
            </a:r>
          </a:p>
          <a:p>
            <a:r xmlns:a="http://schemas.openxmlformats.org/drawingml/2006/main">
              <a:rPr lang="en" dirty="0"/>
              <a:t>Knowledge transfer happens when we understand</a:t>
            </a:r>
          </a:p>
        </p:txBody>
      </p:sp>
      <p:pic>
        <p:nvPicPr>
          <p:cNvPr id="4" name="Picture 3"/>
          <p:cNvPicPr>
            <a:picLocks noChangeAspect="1"/>
          </p:cNvPicPr>
          <p:nvPr/>
        </p:nvPicPr>
        <p:blipFill>
          <a:blip r:embed="rId3" cstate="print"/>
          <a:stretch>
            <a:fillRect/>
          </a:stretch>
        </p:blipFill>
        <p:spPr>
          <a:xfrm>
            <a:off x="9928000" y="4001294"/>
            <a:ext cx="2051047" cy="2670401"/>
          </a:xfrm>
          <a:prstGeom prst="rect">
            <a:avLst/>
          </a:prstGeom>
        </p:spPr>
      </p:pic>
    </p:spTree>
    <p:extLst>
      <p:ext uri="{BB962C8B-B14F-4D97-AF65-F5344CB8AC3E}">
        <p14:creationId xmlns:p14="http://schemas.microsoft.com/office/powerpoint/2010/main" xmlns="" val="15410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value of others</a:t>
            </a:r>
          </a:p>
        </p:txBody>
      </p:sp>
      <p:sp>
        <p:nvSpPr>
          <p:cNvPr id="3" name="Content Placeholder 2"/>
          <p:cNvSpPr>
            <a:spLocks noGrp="1"/>
          </p:cNvSpPr>
          <p:nvPr>
            <p:ph idx="1"/>
          </p:nvPr>
        </p:nvSpPr>
        <p:spPr/>
        <p:txBody>
          <a:bodyPr/>
          <a:lstStyle/>
          <a:p>
            <a:r xmlns:a="http://schemas.openxmlformats.org/drawingml/2006/main">
              <a:rPr lang="en" dirty="0"/>
              <a:t>The value of teachers / professors</a:t>
            </a:r>
          </a:p>
          <a:p>
            <a:r xmlns:a="http://schemas.openxmlformats.org/drawingml/2006/main">
              <a:rPr lang="en" dirty="0"/>
              <a:t>The value of colleagues and friends </a:t>
            </a:r>
            <a:r xmlns:a="http://schemas.openxmlformats.org/drawingml/2006/main">
              <a:rPr lang="en" i="1" dirty="0"/>
              <a:t>(“ </a:t>
            </a:r>
            <a:r xmlns:a="http://schemas.openxmlformats.org/drawingml/2006/main">
              <a:rPr lang="en" i="1" dirty="0" err="1"/>
              <a:t>study</a:t>
            </a:r>
            <a:r xmlns:a="http://schemas.openxmlformats.org/drawingml/2006/main">
              <a:rPr lang="en" i="1" dirty="0"/>
              <a:t> </a:t>
            </a:r>
            <a:r xmlns:a="http://schemas.openxmlformats.org/drawingml/2006/main">
              <a:rPr lang="en" i="1" dirty="0" err="1"/>
              <a:t>buddy </a:t>
            </a:r>
            <a:r xmlns:a="http://schemas.openxmlformats.org/drawingml/2006/main">
              <a:rPr lang="en" i="1" dirty="0"/>
              <a:t>”)</a:t>
            </a:r>
          </a:p>
          <a:p>
            <a:r xmlns:a="http://schemas.openxmlformats.org/drawingml/2006/main">
              <a:rPr lang="en" dirty="0"/>
              <a:t>The value of critics</a:t>
            </a:r>
          </a:p>
        </p:txBody>
      </p:sp>
    </p:spTree>
    <p:extLst>
      <p:ext uri="{BB962C8B-B14F-4D97-AF65-F5344CB8AC3E}">
        <p14:creationId xmlns:p14="http://schemas.microsoft.com/office/powerpoint/2010/main" xmlns="" val="959879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Task and test checklist</a:t>
            </a:r>
          </a:p>
        </p:txBody>
      </p:sp>
      <p:sp>
        <p:nvSpPr>
          <p:cNvPr id="3" name="Content Placeholder 2"/>
          <p:cNvSpPr>
            <a:spLocks noGrp="1"/>
          </p:cNvSpPr>
          <p:nvPr>
            <p:ph idx="1"/>
          </p:nvPr>
        </p:nvSpPr>
        <p:spPr/>
        <p:txBody>
          <a:bodyPr>
            <a:normAutofit fontScale="92500"/>
          </a:bodyPr>
          <a:lstStyle/>
          <a:p>
            <a:r xmlns:a="http://schemas.openxmlformats.org/drawingml/2006/main">
              <a:rPr lang="en" u="sng" dirty="0"/>
              <a:t>TASK</a:t>
            </a:r>
          </a:p>
          <a:p>
            <a:pPr xmlns:a="http://schemas.openxmlformats.org/drawingml/2006/main" lvl="1"/>
            <a:r xmlns:a="http://schemas.openxmlformats.org/drawingml/2006/main">
              <a:rPr lang="en" dirty="0"/>
              <a:t>Have you made a serious effort to understand the text?</a:t>
            </a:r>
          </a:p>
          <a:p>
            <a:pPr xmlns:a="http://schemas.openxmlformats.org/drawingml/2006/main" lvl="1"/>
            <a:r xmlns:a="http://schemas.openxmlformats.org/drawingml/2006/main">
              <a:rPr lang="en" dirty="0"/>
              <a:t>Did you work with your colleagues on assignments or at least check solutions?</a:t>
            </a:r>
          </a:p>
          <a:p>
            <a:pPr xmlns:a="http://schemas.openxmlformats.org/drawingml/2006/main" lvl="1"/>
            <a:r xmlns:a="http://schemas.openxmlformats.org/drawingml/2006/main">
              <a:rPr lang="en" dirty="0"/>
              <a:t>Have you tried to solve and understand the material on your own before addressing your colleagues?</a:t>
            </a:r>
          </a:p>
          <a:p>
            <a:r xmlns:a="http://schemas.openxmlformats.org/drawingml/2006/main">
              <a:rPr lang="en" u="sng" dirty="0"/>
              <a:t>TEST</a:t>
            </a:r>
          </a:p>
          <a:p>
            <a:pPr xmlns:a="http://schemas.openxmlformats.org/drawingml/2006/main" lvl="1"/>
            <a:r xmlns:a="http://schemas.openxmlformats.org/drawingml/2006/main">
              <a:rPr lang="en" dirty="0"/>
              <a:t>Were you actively involved in the discussion (in class or with colleagues)?</a:t>
            </a:r>
          </a:p>
          <a:p>
            <a:pPr xmlns:a="http://schemas.openxmlformats.org/drawingml/2006/main" lvl="1"/>
            <a:r xmlns:a="http://schemas.openxmlformats.org/drawingml/2006/main">
              <a:rPr lang="en" dirty="0"/>
              <a:t>Have you consulted a professor or assistant about a difficult problem?</a:t>
            </a:r>
          </a:p>
          <a:p>
            <a:pPr xmlns:a="http://schemas.openxmlformats.org/drawingml/2006/main" lvl="1"/>
            <a:r xmlns:a="http://schemas.openxmlformats.org/drawingml/2006/main">
              <a:rPr lang="en" dirty="0"/>
              <a:t>Did you understand all the assignments during class?</a:t>
            </a:r>
          </a:p>
          <a:p>
            <a:pPr xmlns:a="http://schemas.openxmlformats.org/drawingml/2006/main" lvl="1"/>
            <a:r xmlns:a="http://schemas.openxmlformats.org/drawingml/2006/main">
              <a:rPr lang="en" dirty="0"/>
              <a:t>Did you ask the group for help with things you didn't understand?</a:t>
            </a:r>
          </a:p>
          <a:p>
            <a:pPr xmlns:a="http://schemas.openxmlformats.org/drawingml/2006/main" lvl="1"/>
            <a:r xmlns:a="http://schemas.openxmlformats.org/drawingml/2006/main">
              <a:rPr lang="en" dirty="0"/>
              <a:t>Have you tested your knowledge on your own or with the help of colleagues?</a:t>
            </a:r>
          </a:p>
          <a:p>
            <a:pPr xmlns:a="http://schemas.openxmlformats.org/drawingml/2006/main" lvl="1"/>
            <a:r xmlns:a="http://schemas.openxmlformats.org/drawingml/2006/main">
              <a:rPr lang="en" dirty="0"/>
              <a:t>Did you get a good night's sleep before the test?</a:t>
            </a:r>
          </a:p>
        </p:txBody>
      </p:sp>
    </p:spTree>
    <p:extLst>
      <p:ext uri="{BB962C8B-B14F-4D97-AF65-F5344CB8AC3E}">
        <p14:creationId xmlns:p14="http://schemas.microsoft.com/office/powerpoint/2010/main" xmlns="" val="2829782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Test tips</a:t>
            </a:r>
          </a:p>
        </p:txBody>
      </p:sp>
      <p:sp>
        <p:nvSpPr>
          <p:cNvPr id="3" name="Content Placeholder 2"/>
          <p:cNvSpPr>
            <a:spLocks noGrp="1"/>
          </p:cNvSpPr>
          <p:nvPr>
            <p:ph idx="1"/>
          </p:nvPr>
        </p:nvSpPr>
        <p:spPr/>
        <p:txBody>
          <a:bodyPr/>
          <a:lstStyle/>
          <a:p>
            <a:r xmlns:a="http://schemas.openxmlformats.org/drawingml/2006/main">
              <a:rPr lang="en" dirty="0"/>
              <a:t>Test your knowledge before and try to think in advance about all possible issues (base)</a:t>
            </a:r>
          </a:p>
          <a:p>
            <a:r xmlns:a="http://schemas.openxmlformats.org/drawingml/2006/main">
              <a:rPr lang="en" dirty="0"/>
              <a:t>Heavier things first </a:t>
            </a:r>
            <a:r xmlns:a="http://schemas.openxmlformats.org/drawingml/2006/main">
              <a:rPr lang="en" dirty="0"/>
              <a:t>, </a:t>
            </a:r>
            <a:r xmlns:a="http://schemas.openxmlformats.org/drawingml/2006/main">
              <a:rPr lang="en" dirty="0"/>
              <a:t>but take breaks</a:t>
            </a:r>
          </a:p>
          <a:p>
            <a:r xmlns:a="http://schemas.openxmlformats.org/drawingml/2006/main">
              <a:rPr lang="en" dirty="0"/>
              <a:t>Breathing</a:t>
            </a:r>
          </a:p>
          <a:p>
            <a:r xmlns:a="http://schemas.openxmlformats.org/drawingml/2006/main">
              <a:rPr lang="en" dirty="0"/>
              <a:t>Close your eyes</a:t>
            </a:r>
          </a:p>
          <a:p>
            <a:r xmlns:a="http://schemas.openxmlformats.org/drawingml/2006/main">
              <a:rPr lang="en" dirty="0"/>
              <a:t>Avoid negative thoughts</a:t>
            </a:r>
          </a:p>
          <a:p>
            <a:r xmlns:a="http://schemas.openxmlformats.org/drawingml/2006/main">
              <a:rPr lang="en" dirty="0"/>
              <a:t>Check, check, check!</a:t>
            </a:r>
          </a:p>
        </p:txBody>
      </p:sp>
    </p:spTree>
    <p:extLst>
      <p:ext uri="{BB962C8B-B14F-4D97-AF65-F5344CB8AC3E}">
        <p14:creationId xmlns:p14="http://schemas.microsoft.com/office/powerpoint/2010/main" xmlns="" val="3837345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10 rules of good learning</a:t>
            </a:r>
          </a:p>
        </p:txBody>
      </p:sp>
      <p:sp>
        <p:nvSpPr>
          <p:cNvPr id="3" name="Content Placeholder 2"/>
          <p:cNvSpPr>
            <a:spLocks noGrp="1"/>
          </p:cNvSpPr>
          <p:nvPr>
            <p:ph idx="1"/>
          </p:nvPr>
        </p:nvSpPr>
        <p:spPr/>
        <p:txBody>
          <a:bodyPr>
            <a:normAutofit fontScale="92500" lnSpcReduction="20000"/>
          </a:bodyPr>
          <a:lstStyle/>
          <a:p>
            <a:pPr xmlns:a="http://schemas.openxmlformats.org/drawingml/2006/main" marL="514350" indent="-514350">
              <a:buFont typeface="+mj-lt"/>
              <a:buAutoNum type="arabicPeriod"/>
            </a:pPr>
            <a:r xmlns:a="http://schemas.openxmlformats.org/drawingml/2006/main">
              <a:rPr lang="en" dirty="0"/>
              <a:t>Use recollection</a:t>
            </a:r>
          </a:p>
          <a:p>
            <a:pPr xmlns:a="http://schemas.openxmlformats.org/drawingml/2006/main" marL="514350" indent="-514350">
              <a:buFont typeface="+mj-lt"/>
              <a:buAutoNum type="arabicPeriod"/>
            </a:pPr>
            <a:r xmlns:a="http://schemas.openxmlformats.org/drawingml/2006/main">
              <a:rPr lang="en" dirty="0"/>
              <a:t>Test your knowledge</a:t>
            </a:r>
          </a:p>
          <a:p>
            <a:pPr xmlns:a="http://schemas.openxmlformats.org/drawingml/2006/main" marL="514350" indent="-514350">
              <a:buFont typeface="+mj-lt"/>
              <a:buAutoNum type="arabicPeriod"/>
            </a:pPr>
            <a:r xmlns:a="http://schemas.openxmlformats.org/drawingml/2006/main">
              <a:rPr lang="en" dirty="0"/>
              <a:t>Play with problems</a:t>
            </a:r>
          </a:p>
          <a:p>
            <a:pPr xmlns:a="http://schemas.openxmlformats.org/drawingml/2006/main" marL="514350" indent="-514350">
              <a:buFont typeface="+mj-lt"/>
              <a:buAutoNum type="arabicPeriod"/>
            </a:pPr>
            <a:r xmlns:a="http://schemas.openxmlformats.org/drawingml/2006/main">
              <a:rPr lang="en" dirty="0"/>
              <a:t>Repeat over time</a:t>
            </a:r>
          </a:p>
          <a:p>
            <a:pPr xmlns:a="http://schemas.openxmlformats.org/drawingml/2006/main" marL="514350" indent="-514350">
              <a:buFont typeface="+mj-lt"/>
              <a:buAutoNum type="arabicPeriod"/>
            </a:pPr>
            <a:r xmlns:a="http://schemas.openxmlformats.org/drawingml/2006/main">
              <a:rPr lang="en" dirty="0"/>
              <a:t>Change different problem-solving techniques</a:t>
            </a:r>
          </a:p>
          <a:p>
            <a:pPr xmlns:a="http://schemas.openxmlformats.org/drawingml/2006/main" marL="514350" indent="-514350">
              <a:buFont typeface="+mj-lt"/>
              <a:buAutoNum type="arabicPeriod"/>
            </a:pPr>
            <a:r xmlns:a="http://schemas.openxmlformats.org/drawingml/2006/main">
              <a:rPr lang="en" dirty="0"/>
              <a:t>Take breaks</a:t>
            </a:r>
          </a:p>
          <a:p>
            <a:pPr xmlns:a="http://schemas.openxmlformats.org/drawingml/2006/main" marL="514350" indent="-514350">
              <a:buFont typeface="+mj-lt"/>
              <a:buAutoNum type="arabicPeriod"/>
            </a:pPr>
            <a:r xmlns:a="http://schemas.openxmlformats.org/drawingml/2006/main">
              <a:rPr lang="en" dirty="0"/>
              <a:t>Use descriptive questioning and simple analogies</a:t>
            </a:r>
          </a:p>
          <a:p>
            <a:pPr xmlns:a="http://schemas.openxmlformats.org/drawingml/2006/main" marL="514350" indent="-514350">
              <a:buFont typeface="+mj-lt"/>
              <a:buAutoNum type="arabicPeriod"/>
            </a:pPr>
            <a:r xmlns:a="http://schemas.openxmlformats.org/drawingml/2006/main">
              <a:rPr lang="en" dirty="0"/>
              <a:t>Focus</a:t>
            </a:r>
          </a:p>
          <a:p>
            <a:pPr xmlns:a="http://schemas.openxmlformats.org/drawingml/2006/main" marL="514350" indent="-514350">
              <a:buFont typeface="+mj-lt"/>
              <a:buAutoNum type="arabicPeriod"/>
            </a:pPr>
            <a:r xmlns:a="http://schemas.openxmlformats.org/drawingml/2006/main">
              <a:rPr lang="en" dirty="0"/>
              <a:t>Eat the frog first</a:t>
            </a:r>
          </a:p>
          <a:p>
            <a:pPr xmlns:a="http://schemas.openxmlformats.org/drawingml/2006/main" marL="514350" indent="-514350">
              <a:buFont typeface="+mj-lt"/>
              <a:buAutoNum type="arabicPeriod"/>
            </a:pPr>
            <a:r xmlns:a="http://schemas.openxmlformats.org/drawingml/2006/main">
              <a:rPr lang="en" dirty="0"/>
              <a:t>Make a mental contrast</a:t>
            </a:r>
          </a:p>
        </p:txBody>
      </p:sp>
    </p:spTree>
    <p:extLst>
      <p:ext uri="{BB962C8B-B14F-4D97-AF65-F5344CB8AC3E}">
        <p14:creationId xmlns:p14="http://schemas.microsoft.com/office/powerpoint/2010/main" xmlns="" val="687989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10 rules of bad learning</a:t>
            </a:r>
          </a:p>
        </p:txBody>
      </p:sp>
      <p:sp>
        <p:nvSpPr>
          <p:cNvPr id="3" name="Content Placeholder 2"/>
          <p:cNvSpPr>
            <a:spLocks noGrp="1"/>
          </p:cNvSpPr>
          <p:nvPr>
            <p:ph idx="1"/>
          </p:nvPr>
        </p:nvSpPr>
        <p:spPr>
          <a:xfrm>
            <a:off x="838200" y="1825624"/>
            <a:ext cx="10515600" cy="4738461"/>
          </a:xfrm>
        </p:spPr>
        <p:txBody>
          <a:bodyPr>
            <a:normAutofit fontScale="92500" lnSpcReduction="10000"/>
          </a:bodyPr>
          <a:lstStyle/>
          <a:p>
            <a:pPr xmlns:a="http://schemas.openxmlformats.org/drawingml/2006/main" marL="514350" indent="-514350">
              <a:buFont typeface="+mj-lt"/>
              <a:buAutoNum type="arabicPeriod"/>
            </a:pPr>
            <a:r xmlns:a="http://schemas.openxmlformats.org/drawingml/2006/main">
              <a:rPr lang="en" dirty="0"/>
              <a:t>Passive </a:t>
            </a:r>
            <a:r xmlns:a="http://schemas.openxmlformats.org/drawingml/2006/main">
              <a:rPr lang="en" dirty="0"/>
              <a:t>text </a:t>
            </a:r>
            <a:r xmlns:a="http://schemas.openxmlformats.org/drawingml/2006/main">
              <a:rPr lang="en" dirty="0" err="1"/>
              <a:t>reading</a:t>
            </a:r>
          </a:p>
          <a:p>
            <a:pPr xmlns:a="http://schemas.openxmlformats.org/drawingml/2006/main" marL="514350" indent="-514350">
              <a:buFont typeface="+mj-lt"/>
              <a:buAutoNum type="arabicPeriod"/>
            </a:pPr>
            <a:r xmlns:a="http://schemas.openxmlformats.org/drawingml/2006/main">
              <a:rPr lang="en" dirty="0"/>
              <a:t>The underlining took off</a:t>
            </a:r>
          </a:p>
          <a:p>
            <a:pPr xmlns:a="http://schemas.openxmlformats.org/drawingml/2006/main" marL="514350" indent="-514350">
              <a:buFont typeface="+mj-lt"/>
              <a:buAutoNum type="arabicPeriod"/>
            </a:pPr>
            <a:r xmlns:a="http://schemas.openxmlformats.org/drawingml/2006/main">
              <a:rPr lang="en" dirty="0"/>
              <a:t>Looking at solved problems and thinking how you know it</a:t>
            </a:r>
          </a:p>
          <a:p>
            <a:pPr xmlns:a="http://schemas.openxmlformats.org/drawingml/2006/main" marL="514350" indent="-514350">
              <a:buFont typeface="+mj-lt"/>
              <a:buAutoNum type="arabicPeriod"/>
            </a:pPr>
            <a:r xmlns:a="http://schemas.openxmlformats.org/drawingml/2006/main">
              <a:rPr lang="en" dirty="0"/>
              <a:t>Wait until the last minute to start learning</a:t>
            </a:r>
          </a:p>
          <a:p>
            <a:pPr xmlns:a="http://schemas.openxmlformats.org/drawingml/2006/main" marL="514350" indent="-514350">
              <a:buFont typeface="+mj-lt"/>
              <a:buAutoNum type="arabicPeriod"/>
            </a:pPr>
            <a:r xmlns:a="http://schemas.openxmlformats.org/drawingml/2006/main">
              <a:rPr lang="en" dirty="0"/>
              <a:t>Solve always the same problems</a:t>
            </a:r>
          </a:p>
          <a:p>
            <a:pPr xmlns:a="http://schemas.openxmlformats.org/drawingml/2006/main" marL="514350" indent="-514350">
              <a:buFont typeface="+mj-lt"/>
              <a:buAutoNum type="arabicPeriod"/>
            </a:pPr>
            <a:r xmlns:a="http://schemas.openxmlformats.org/drawingml/2006/main">
              <a:rPr lang="en" dirty="0"/>
              <a:t>Learning groups become social groups</a:t>
            </a:r>
          </a:p>
          <a:p>
            <a:pPr xmlns:a="http://schemas.openxmlformats.org/drawingml/2006/main" marL="514350" indent="-514350">
              <a:buFont typeface="+mj-lt"/>
              <a:buAutoNum type="arabicPeriod"/>
            </a:pPr>
            <a:r xmlns:a="http://schemas.openxmlformats.org/drawingml/2006/main">
              <a:rPr lang="en" dirty="0"/>
              <a:t>Don’t read a book before solving a problem</a:t>
            </a:r>
          </a:p>
          <a:p>
            <a:pPr xmlns:a="http://schemas.openxmlformats.org/drawingml/2006/main" marL="514350" indent="-514350">
              <a:buFont typeface="+mj-lt"/>
              <a:buAutoNum type="arabicPeriod"/>
            </a:pPr>
            <a:r xmlns:a="http://schemas.openxmlformats.org/drawingml/2006/main">
              <a:rPr lang="en" dirty="0"/>
              <a:t>Don’t check with the professor and colleagues for things that confuse you</a:t>
            </a:r>
          </a:p>
          <a:p>
            <a:pPr xmlns:a="http://schemas.openxmlformats.org/drawingml/2006/main" marL="514350" indent="-514350">
              <a:buFont typeface="+mj-lt"/>
              <a:buAutoNum type="arabicPeriod"/>
            </a:pPr>
            <a:r xmlns:a="http://schemas.openxmlformats.org/drawingml/2006/main">
              <a:rPr lang="en" dirty="0"/>
              <a:t>You think you are thinking deeply and your thoughts are constantly flying</a:t>
            </a:r>
          </a:p>
          <a:p>
            <a:pPr xmlns:a="http://schemas.openxmlformats.org/drawingml/2006/main" marL="514350" indent="-514350">
              <a:buFont typeface="+mj-lt"/>
              <a:buAutoNum type="arabicPeriod"/>
            </a:pPr>
            <a:r xmlns:a="http://schemas.openxmlformats.org/drawingml/2006/main">
              <a:rPr lang="en" dirty="0"/>
              <a:t>You don't get enough sleep</a:t>
            </a:r>
          </a:p>
        </p:txBody>
      </p:sp>
    </p:spTree>
    <p:extLst>
      <p:ext uri="{BB962C8B-B14F-4D97-AF65-F5344CB8AC3E}">
        <p14:creationId xmlns:p14="http://schemas.microsoft.com/office/powerpoint/2010/main" xmlns="" val="3699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The difference between focused and diffuse mode</a:t>
            </a:r>
          </a:p>
        </p:txBody>
      </p:sp>
      <p:pic>
        <p:nvPicPr>
          <p:cNvPr id="6" name="Picture 5"/>
          <p:cNvPicPr>
            <a:picLocks noChangeAspect="1"/>
          </p:cNvPicPr>
          <p:nvPr/>
        </p:nvPicPr>
        <p:blipFill>
          <a:blip r:embed="rId3" cstate="print"/>
          <a:stretch>
            <a:fillRect/>
          </a:stretch>
        </p:blipFill>
        <p:spPr>
          <a:xfrm>
            <a:off x="655178" y="1690688"/>
            <a:ext cx="2692990" cy="3216232"/>
          </a:xfrm>
          <a:prstGeom prst="rect">
            <a:avLst/>
          </a:prstGeom>
        </p:spPr>
      </p:pic>
      <p:pic>
        <p:nvPicPr>
          <p:cNvPr id="7" name="Picture 6"/>
          <p:cNvPicPr>
            <a:picLocks noChangeAspect="1"/>
          </p:cNvPicPr>
          <p:nvPr/>
        </p:nvPicPr>
        <p:blipFill>
          <a:blip r:embed="rId4" cstate="print"/>
          <a:stretch>
            <a:fillRect/>
          </a:stretch>
        </p:blipFill>
        <p:spPr>
          <a:xfrm>
            <a:off x="1069225" y="5028750"/>
            <a:ext cx="2083257" cy="1829250"/>
          </a:xfrm>
          <a:prstGeom prst="rect">
            <a:avLst/>
          </a:prstGeom>
        </p:spPr>
      </p:pic>
      <p:pic>
        <p:nvPicPr>
          <p:cNvPr id="8" name="Picture 7"/>
          <p:cNvPicPr>
            <a:picLocks noChangeAspect="1"/>
          </p:cNvPicPr>
          <p:nvPr/>
        </p:nvPicPr>
        <p:blipFill>
          <a:blip r:embed="rId5" cstate="print"/>
          <a:stretch>
            <a:fillRect/>
          </a:stretch>
        </p:blipFill>
        <p:spPr>
          <a:xfrm>
            <a:off x="4408311" y="1690689"/>
            <a:ext cx="2692990" cy="3338062"/>
          </a:xfrm>
          <a:prstGeom prst="rect">
            <a:avLst/>
          </a:prstGeom>
        </p:spPr>
      </p:pic>
      <p:pic>
        <p:nvPicPr>
          <p:cNvPr id="9" name="Picture 8"/>
          <p:cNvPicPr>
            <a:picLocks noChangeAspect="1"/>
          </p:cNvPicPr>
          <p:nvPr/>
        </p:nvPicPr>
        <p:blipFill>
          <a:blip r:embed="rId6" cstate="print"/>
          <a:stretch>
            <a:fillRect/>
          </a:stretch>
        </p:blipFill>
        <p:spPr>
          <a:xfrm>
            <a:off x="4177353" y="5130375"/>
            <a:ext cx="3455157" cy="1626000"/>
          </a:xfrm>
          <a:prstGeom prst="rect">
            <a:avLst/>
          </a:prstGeom>
        </p:spPr>
      </p:pic>
      <p:pic>
        <p:nvPicPr>
          <p:cNvPr id="10" name="Picture 9"/>
          <p:cNvPicPr>
            <a:picLocks noChangeAspect="1"/>
          </p:cNvPicPr>
          <p:nvPr/>
        </p:nvPicPr>
        <p:blipFill>
          <a:blip r:embed="rId7" cstate="print"/>
          <a:stretch>
            <a:fillRect/>
          </a:stretch>
        </p:blipFill>
        <p:spPr>
          <a:xfrm>
            <a:off x="8161444" y="2181644"/>
            <a:ext cx="2997857" cy="2489813"/>
          </a:xfrm>
          <a:prstGeom prst="rect">
            <a:avLst/>
          </a:prstGeom>
        </p:spPr>
      </p:pic>
    </p:spTree>
    <p:extLst>
      <p:ext uri="{BB962C8B-B14F-4D97-AF65-F5344CB8AC3E}">
        <p14:creationId xmlns:p14="http://schemas.microsoft.com/office/powerpoint/2010/main" xmlns="" val="77527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Question</a:t>
            </a:r>
          </a:p>
        </p:txBody>
      </p:sp>
      <p:sp>
        <p:nvSpPr>
          <p:cNvPr id="3" name="Content Placeholder 2"/>
          <p:cNvSpPr>
            <a:spLocks noGrp="1"/>
          </p:cNvSpPr>
          <p:nvPr>
            <p:ph idx="1"/>
          </p:nvPr>
        </p:nvSpPr>
        <p:spPr/>
        <p:txBody>
          <a:bodyPr/>
          <a:lstStyle/>
          <a:p>
            <a:r xmlns:a="http://schemas.openxmlformats.org/drawingml/2006/main">
              <a:rPr lang="en" dirty="0"/>
              <a:t>What were we talking about today? What did you remember?</a:t>
            </a:r>
          </a:p>
          <a:p>
            <a:r xmlns:a="http://schemas.openxmlformats.org/drawingml/2006/main">
              <a:rPr lang="en" dirty="0"/>
              <a:t>Impression of the lecture…</a:t>
            </a:r>
          </a:p>
        </p:txBody>
      </p:sp>
    </p:spTree>
    <p:extLst>
      <p:ext uri="{BB962C8B-B14F-4D97-AF65-F5344CB8AC3E}">
        <p14:creationId xmlns:p14="http://schemas.microsoft.com/office/powerpoint/2010/main" xmlns="" val="88576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Why is it difficult to learn math and science?</a:t>
            </a:r>
          </a:p>
        </p:txBody>
      </p:sp>
      <p:sp>
        <p:nvSpPr>
          <p:cNvPr id="3" name="Content Placeholder 2"/>
          <p:cNvSpPr>
            <a:spLocks noGrp="1"/>
          </p:cNvSpPr>
          <p:nvPr>
            <p:ph idx="1"/>
          </p:nvPr>
        </p:nvSpPr>
        <p:spPr/>
        <p:txBody>
          <a:bodyPr/>
          <a:lstStyle/>
          <a:p>
            <a:r xmlns:a="http://schemas.openxmlformats.org/drawingml/2006/main">
              <a:rPr lang="en" dirty="0"/>
              <a:t>Abstraction</a:t>
            </a:r>
          </a:p>
          <a:p>
            <a:r xmlns:a="http://schemas.openxmlformats.org/drawingml/2006/main">
              <a:rPr lang="en" dirty="0" err="1"/>
              <a:t>Encryption</a:t>
            </a:r>
            <a:endParaRPr xmlns:a="http://schemas.openxmlformats.org/drawingml/2006/main" lang="hr-HR" dirty="0"/>
          </a:p>
          <a:p>
            <a:endParaRPr lang="hr-HR" dirty="0"/>
          </a:p>
          <a:p>
            <a:r xmlns:a="http://schemas.openxmlformats.org/drawingml/2006/main">
              <a:rPr lang="en" dirty="0" err="1"/>
              <a:t>Einstellung </a:t>
            </a:r>
            <a:r xmlns:a="http://schemas.openxmlformats.org/drawingml/2006/main">
              <a:rPr lang="en" dirty="0"/>
              <a:t>effect - the first simple thought prevents a better idea or finding a solution</a:t>
            </a:r>
          </a:p>
          <a:p>
            <a:endParaRPr lang="hr-HR" dirty="0"/>
          </a:p>
          <a:p>
            <a:r xmlns:a="http://schemas.openxmlformats.org/drawingml/2006/main">
              <a:rPr lang="en" dirty="0"/>
              <a:t>We need to get rid of old wrong ideas while learning new ones</a:t>
            </a:r>
          </a:p>
          <a:p>
            <a:r xmlns:a="http://schemas.openxmlformats.org/drawingml/2006/main">
              <a:rPr lang="en" u="sng" dirty="0"/>
              <a:t>You need to learn to swim first, and then jump into the water</a:t>
            </a:r>
          </a:p>
        </p:txBody>
      </p:sp>
    </p:spTree>
    <p:extLst>
      <p:ext uri="{BB962C8B-B14F-4D97-AF65-F5344CB8AC3E}">
        <p14:creationId xmlns:p14="http://schemas.microsoft.com/office/powerpoint/2010/main" xmlns="" val="45018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Valuable advice</a:t>
            </a:r>
          </a:p>
        </p:txBody>
      </p:sp>
      <p:sp>
        <p:nvSpPr>
          <p:cNvPr id="3" name="Content Placeholder 2"/>
          <p:cNvSpPr>
            <a:spLocks noGrp="1"/>
          </p:cNvSpPr>
          <p:nvPr>
            <p:ph idx="1"/>
          </p:nvPr>
        </p:nvSpPr>
        <p:spPr/>
        <p:txBody>
          <a:bodyPr/>
          <a:lstStyle/>
          <a:p>
            <a:r xmlns:a="http://schemas.openxmlformats.org/drawingml/2006/main">
              <a:rPr lang="en" dirty="0"/>
              <a:t>The more you drive your brain to creativity, the less creative your ideas will be</a:t>
            </a:r>
          </a:p>
          <a:p>
            <a:r xmlns:a="http://schemas.openxmlformats.org/drawingml/2006/main">
              <a:rPr lang="en" dirty="0"/>
              <a:t>Insisting on a focused way blocks diffuse thinking</a:t>
            </a:r>
          </a:p>
          <a:p>
            <a:r xmlns:a="http://schemas.openxmlformats.org/drawingml/2006/main">
              <a:rPr lang="en" dirty="0"/>
              <a:t>The learning process is overcoming obstacles, overcoming confusion</a:t>
            </a:r>
          </a:p>
        </p:txBody>
      </p:sp>
    </p:spTree>
    <p:extLst>
      <p:ext uri="{BB962C8B-B14F-4D97-AF65-F5344CB8AC3E}">
        <p14:creationId xmlns:p14="http://schemas.microsoft.com/office/powerpoint/2010/main" xmlns="" val="3954027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Exercise</a:t>
            </a:r>
          </a:p>
        </p:txBody>
      </p:sp>
      <p:sp>
        <p:nvSpPr>
          <p:cNvPr id="3" name="Content Placeholder 2"/>
          <p:cNvSpPr>
            <a:spLocks noGrp="1"/>
          </p:cNvSpPr>
          <p:nvPr>
            <p:ph idx="1"/>
          </p:nvPr>
        </p:nvSpPr>
        <p:spPr/>
        <p:txBody>
          <a:bodyPr/>
          <a:lstStyle/>
          <a:p>
            <a:pPr xmlns:a="http://schemas.openxmlformats.org/drawingml/2006/main" marL="0" indent="0">
              <a:buNone/>
            </a:pPr>
            <a:r xmlns:a="http://schemas.openxmlformats.org/drawingml/2006/main">
              <a:rPr lang="en" dirty="0"/>
              <a:t>Create a new triangle by moving just three coins.</a:t>
            </a:r>
          </a:p>
        </p:txBody>
      </p:sp>
      <p:pic>
        <p:nvPicPr>
          <p:cNvPr id="5" name="Picture 4"/>
          <p:cNvPicPr>
            <a:picLocks noChangeAspect="1"/>
          </p:cNvPicPr>
          <p:nvPr/>
        </p:nvPicPr>
        <p:blipFill>
          <a:blip r:embed="rId3" cstate="print"/>
          <a:stretch>
            <a:fillRect/>
          </a:stretch>
        </p:blipFill>
        <p:spPr>
          <a:xfrm>
            <a:off x="2996721" y="2652093"/>
            <a:ext cx="4369758" cy="4065001"/>
          </a:xfrm>
          <a:prstGeom prst="rect">
            <a:avLst/>
          </a:prstGeom>
        </p:spPr>
      </p:pic>
    </p:spTree>
    <p:extLst>
      <p:ext uri="{BB962C8B-B14F-4D97-AF65-F5344CB8AC3E}">
        <p14:creationId xmlns:p14="http://schemas.microsoft.com/office/powerpoint/2010/main" xmlns="" val="24335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077368"/>
            <a:ext cx="10515600" cy="1325563"/>
          </a:xfrm>
        </p:spPr>
        <p:txBody>
          <a:bodyPr/>
          <a:lstStyle/>
          <a:p>
            <a:r xmlns:a="http://schemas.openxmlformats.org/drawingml/2006/main">
              <a:rPr lang="en" dirty="0"/>
              <a:t>Answer</a:t>
            </a:r>
          </a:p>
        </p:txBody>
      </p:sp>
      <p:sp>
        <p:nvSpPr>
          <p:cNvPr id="88066" name="AutoShape 2" descr="Inverting the 10-Coin Triangle Puzzle and Other Shapes: A New General  Solution Dr. Tony McCaffrey and Oscar Atwill Eagle Hill S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88068" name="AutoShape 4" descr="Inverting the 10-Coin Triangle Puzzle and Other Shapes: A New General  Solution Dr. Tony McCaffrey and Oscar Atwill Eagle Hill S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88070" name="AutoShape 6" descr="Inverting the 10-Coin Triangle Puzzle and Other Shapes: A New General  Solution Dr. Tony McCaffrey and Oscar Atwill Eagle Hill S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88071" name="Picture 7"/>
          <p:cNvPicPr>
            <a:picLocks noChangeAspect="1" noChangeArrowheads="1"/>
          </p:cNvPicPr>
          <p:nvPr/>
        </p:nvPicPr>
        <p:blipFill>
          <a:blip r:embed="rId2" cstate="print"/>
          <a:srcRect/>
          <a:stretch>
            <a:fillRect/>
          </a:stretch>
        </p:blipFill>
        <p:spPr bwMode="auto">
          <a:xfrm>
            <a:off x="2552700" y="901700"/>
            <a:ext cx="6530975" cy="5676900"/>
          </a:xfrm>
          <a:prstGeom prst="rect">
            <a:avLst/>
          </a:prstGeom>
          <a:noFill/>
          <a:ln w="9525">
            <a:noFill/>
            <a:miter lim="800000"/>
            <a:headEnd/>
            <a:tailEnd/>
          </a:ln>
        </p:spPr>
      </p:pic>
    </p:spTree>
    <p:extLst>
      <p:ext uri="{BB962C8B-B14F-4D97-AF65-F5344CB8AC3E}">
        <p14:creationId xmlns:p14="http://schemas.microsoft.com/office/powerpoint/2010/main" xmlns="" val="1478790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3103</Words>
  <Application>Microsoft Office PowerPoint</Application>
  <PresentationFormat>Custom</PresentationFormat>
  <Paragraphs>458</Paragraphs>
  <Slides>50</Slides>
  <Notes>48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KAKO UČITI? </vt:lpstr>
      <vt:lpstr>Za što ste nadareni?</vt:lpstr>
      <vt:lpstr>Dva načina rada mozga</vt:lpstr>
      <vt:lpstr>Fokusirani i difuzni način</vt:lpstr>
      <vt:lpstr>Razlika između fokusiranog i difuznog načina</vt:lpstr>
      <vt:lpstr>Zašto je teško učiti matematiku i znanost?</vt:lpstr>
      <vt:lpstr>Vrijedni savjeti</vt:lpstr>
      <vt:lpstr>Vježba</vt:lpstr>
      <vt:lpstr>Odgovor</vt:lpstr>
      <vt:lpstr>Uvodno o prokrastinaciji                                                         ‘Zašto ostaviti za sutra, ono što možeš ostaviti za prekosutra!’          </vt:lpstr>
      <vt:lpstr>Učenje je stvaranje (1)</vt:lpstr>
      <vt:lpstr>Priča neuropsihologa Roberta Bildera</vt:lpstr>
      <vt:lpstr>Učenje je stvaranje (2)</vt:lpstr>
      <vt:lpstr>Učenje je stvaranje (3)</vt:lpstr>
      <vt:lpstr>Alterniranje između fokusiranog i difuznog načina</vt:lpstr>
      <vt:lpstr>Memorija</vt:lpstr>
      <vt:lpstr>Slide 17</vt:lpstr>
      <vt:lpstr>Slide 18</vt:lpstr>
      <vt:lpstr>Slide 19</vt:lpstr>
      <vt:lpstr>Važnost spavanja</vt:lpstr>
      <vt:lpstr>Fokusirana pozornost</vt:lpstr>
      <vt:lpstr>Proces razumijevanja</vt:lpstr>
      <vt:lpstr>Proces učenja</vt:lpstr>
      <vt:lpstr>Iluzija kompetencija i važnost podsjećanja (1)</vt:lpstr>
      <vt:lpstr>Vježba premetaljki (anagrama)</vt:lpstr>
      <vt:lpstr>Iluzija kompetencija i važnost podsjećanja (2) </vt:lpstr>
      <vt:lpstr>Važnost prakse</vt:lpstr>
      <vt:lpstr>Preplitanje</vt:lpstr>
      <vt:lpstr>Prokrastinacija</vt:lpstr>
      <vt:lpstr>Navika (1)</vt:lpstr>
      <vt:lpstr>Navika (2)</vt:lpstr>
      <vt:lpstr>Navika (3)</vt:lpstr>
      <vt:lpstr>Fokus na proces</vt:lpstr>
      <vt:lpstr>Izgradnja snažnih „gomilica” (1)</vt:lpstr>
      <vt:lpstr>Izgradnja snažnih „gomilica” (2)</vt:lpstr>
      <vt:lpstr>Alati, savjeti i trikovi (1)</vt:lpstr>
      <vt:lpstr>Alati, savjeti i trikovi (2)</vt:lpstr>
      <vt:lpstr>Alati, savjeti i trikovi (3)</vt:lpstr>
      <vt:lpstr>Sumiranje o prokrastinaciji</vt:lpstr>
      <vt:lpstr>Poboljšanje memorije</vt:lpstr>
      <vt:lpstr>Tehnika memorijske palače</vt:lpstr>
      <vt:lpstr>Još savjeta…</vt:lpstr>
      <vt:lpstr>Pitanja?</vt:lpstr>
      <vt:lpstr>Oblikovanje mozga</vt:lpstr>
      <vt:lpstr>Vrijednost drugih</vt:lpstr>
      <vt:lpstr>Lista za provjeru kod zadaće i testa</vt:lpstr>
      <vt:lpstr>Savjeti na testu</vt:lpstr>
      <vt:lpstr>10 pravila dobrog učenja</vt:lpstr>
      <vt:lpstr>10 pravila lošeg učenja</vt:lpstr>
      <vt:lpstr>Pitanje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UČITI?</dc:title>
  <dc:creator>Sanja</dc:creator>
  <cp:lastModifiedBy>tomic</cp:lastModifiedBy>
  <cp:revision>91</cp:revision>
  <dcterms:created xsi:type="dcterms:W3CDTF">2015-11-17T13:54:41Z</dcterms:created>
  <dcterms:modified xsi:type="dcterms:W3CDTF">2022-04-09T18:11:38Z</dcterms:modified>
</cp:coreProperties>
</file>