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62" r:id="rId5"/>
    <p:sldId id="261" r:id="rId6"/>
    <p:sldId id="258" r:id="rId7"/>
    <p:sldId id="263" r:id="rId8"/>
    <p:sldId id="264" r:id="rId9"/>
    <p:sldId id="265" r:id="rId10"/>
    <p:sldId id="266" r:id="rId11"/>
    <p:sldId id="268" r:id="rId12"/>
    <p:sldId id="267" r:id="rId13"/>
    <p:sldId id="260" r:id="rId14"/>
  </p:sldIdLst>
  <p:sldSz cx="12192000" cy="6858000"/>
  <p:notesSz cx="6858000" cy="9144000"/>
  <p:defaultTextStyle>
    <a:defPPr>
      <a:defRPr lang="e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55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7B0B-403D-4FE9-8670-281098D77F1D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6D0B5-2A4F-40F3-A79F-C959DDC342D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32333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7B0B-403D-4FE9-8670-281098D77F1D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6D0B5-2A4F-40F3-A79F-C959DDC342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0461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7B0B-403D-4FE9-8670-281098D77F1D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6D0B5-2A4F-40F3-A79F-C959DDC342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288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7B0B-403D-4FE9-8670-281098D77F1D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6D0B5-2A4F-40F3-A79F-C959DDC342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1280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7B0B-403D-4FE9-8670-281098D77F1D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6D0B5-2A4F-40F3-A79F-C959DDC342D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84743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7B0B-403D-4FE9-8670-281098D77F1D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6D0B5-2A4F-40F3-A79F-C959DDC342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4009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7B0B-403D-4FE9-8670-281098D77F1D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6D0B5-2A4F-40F3-A79F-C959DDC342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8538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7B0B-403D-4FE9-8670-281098D77F1D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6D0B5-2A4F-40F3-A79F-C959DDC342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5238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7B0B-403D-4FE9-8670-281098D77F1D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6D0B5-2A4F-40F3-A79F-C959DDC342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30782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9D97B0B-403D-4FE9-8670-281098D77F1D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A6D0B5-2A4F-40F3-A79F-C959DDC342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7269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 cstate="print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7B0B-403D-4FE9-8670-281098D77F1D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6D0B5-2A4F-40F3-A79F-C959DDC342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6336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 xmlns:a="http://schemas.openxmlformats.org/drawingml/2006/main">
              <a:rPr lang="en" smtClean="0"/>
              <a:t>Click to edit Master title style</a:t>
            </a:r>
            <a:endParaRPr xmlns:a="http://schemas.openxmlformats.org/drawingml/2006/main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xmlns:a="http://schemas.openxmlformats.org/drawingml/2006/main" lvl="0"/>
            <a:r xmlns:a="http://schemas.openxmlformats.org/drawingml/2006/main">
              <a:rPr lang="en" smtClean="0"/>
              <a:t>Click to edit Master text styles</a:t>
            </a:r>
          </a:p>
          <a:p>
            <a:pPr xmlns:a="http://schemas.openxmlformats.org/drawingml/2006/main" lvl="1"/>
            <a:r xmlns:a="http://schemas.openxmlformats.org/drawingml/2006/main">
              <a:rPr lang="en" smtClean="0"/>
              <a:t>Second level</a:t>
            </a:r>
          </a:p>
          <a:p>
            <a:pPr xmlns:a="http://schemas.openxmlformats.org/drawingml/2006/main" lvl="2"/>
            <a:r xmlns:a="http://schemas.openxmlformats.org/drawingml/2006/main">
              <a:rPr lang="en" smtClean="0"/>
              <a:t>Third level</a:t>
            </a:r>
          </a:p>
          <a:p>
            <a:pPr xmlns:a="http://schemas.openxmlformats.org/drawingml/2006/main" lvl="3"/>
            <a:r xmlns:a="http://schemas.openxmlformats.org/drawingml/2006/main">
              <a:rPr lang="en" smtClean="0"/>
              <a:t>Fourth level</a:t>
            </a:r>
          </a:p>
          <a:p>
            <a:pPr xmlns:a="http://schemas.openxmlformats.org/drawingml/2006/main" lvl="4"/>
            <a:r xmlns:a="http://schemas.openxmlformats.org/drawingml/2006/main">
              <a:rPr lang="en" smtClean="0"/>
              <a:t>Fifth level</a:t>
            </a:r>
            <a:endParaRPr xmlns:a="http://schemas.openxmlformats.org/drawingml/2006/main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9D97B0B-403D-4FE9-8670-281098D77F1D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FA6D0B5-2A4F-40F3-A79F-C959DDC342D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84784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atime.com.hr/you/kako-steci-samopouzdanje-za-javni-nastup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i5_MqicxSo" TargetMode="External"/><Relationship Id="rId2" Type="http://schemas.openxmlformats.org/officeDocument/2006/relationships/hyperlink" Target="https://www.youtube.com/watch?v=Hxiwbx0Uv4Q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D1R-jKKp3NA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 xmlns:a="http://schemas.openxmlformats.org/drawingml/2006/main">
              <a:rPr lang="en" dirty="0" smtClean="0"/>
              <a:t>Public appearance</a:t>
            </a:r>
            <a:endParaRPr xmlns:a="http://schemas.openxmlformats.org/drawingml/2006/main" lang="en-US" dirty="0"/>
          </a:p>
        </p:txBody>
      </p:sp>
      <p:sp>
        <p:nvSpPr>
          <p:cNvPr id="5" name="Rectangle 4"/>
          <p:cNvSpPr/>
          <p:nvPr/>
        </p:nvSpPr>
        <p:spPr>
          <a:xfrm>
            <a:off x="2823713" y="456322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hr-HR" dirty="0" smtClean="0"/>
          </a:p>
          <a:p>
            <a:r xmlns:a="http://schemas.openxmlformats.org/drawingml/2006/main">
              <a:rPr lang="en" dirty="0" smtClean="0"/>
              <a:t>Although the fact seems incredible, research shows that a large number of people in public appearances are more afraid of death…</a:t>
            </a:r>
            <a:endParaRPr xmlns:a="http://schemas.openxmlformats.org/drawingml/2006/main" lang="hr-HR" dirty="0"/>
          </a:p>
        </p:txBody>
      </p:sp>
    </p:spTree>
    <p:extLst>
      <p:ext uri="{BB962C8B-B14F-4D97-AF65-F5344CB8AC3E}">
        <p14:creationId xmlns:p14="http://schemas.microsoft.com/office/powerpoint/2010/main" xmlns="" val="3357843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en" dirty="0"/>
              <a:t>How to give a presentation? </a:t>
            </a:r>
            <a:r xmlns:a="http://schemas.openxmlformats.org/drawingml/2006/main">
              <a:rPr lang="en" dirty="0" smtClean="0"/>
              <a:t>(2)</a:t>
            </a:r>
            <a:endParaRPr xmlns:a="http://schemas.openxmlformats.org/drawingml/2006/main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xmlns:a="http://schemas.openxmlformats.org/drawingml/2006/main">
              <a:buFont typeface="Courier New" panose="02070309020205020404" pitchFamily="49" charset="0"/>
              <a:buChar char="o"/>
            </a:pPr>
            <a:r xmlns:a="http://schemas.openxmlformats.org/drawingml/2006/main">
              <a:rPr lang="en" dirty="0" smtClean="0"/>
              <a:t>vote</a:t>
            </a:r>
          </a:p>
          <a:p>
            <a:pPr xmlns:a="http://schemas.openxmlformats.org/drawingml/2006/main">
              <a:buFont typeface="Courier New" panose="02070309020205020404" pitchFamily="49" charset="0"/>
              <a:buChar char="o"/>
            </a:pPr>
            <a:r xmlns:a="http://schemas.openxmlformats.org/drawingml/2006/main">
              <a:rPr lang="en" dirty="0"/>
              <a:t> </a:t>
            </a:r>
            <a:r xmlns:a="http://schemas.openxmlformats.org/drawingml/2006/main">
              <a:rPr lang="en" dirty="0" smtClean="0"/>
              <a:t>nonverbal communication</a:t>
            </a:r>
          </a:p>
          <a:p>
            <a:pPr xmlns:a="http://schemas.openxmlformats.org/drawingml/2006/main">
              <a:buFont typeface="Courier New" panose="02070309020205020404" pitchFamily="49" charset="0"/>
              <a:buChar char="o"/>
            </a:pPr>
            <a:r xmlns:a="http://schemas.openxmlformats.org/drawingml/2006/main">
              <a:rPr lang="en" dirty="0"/>
              <a:t> </a:t>
            </a:r>
            <a:r xmlns:a="http://schemas.openxmlformats.org/drawingml/2006/main">
              <a:rPr lang="en" dirty="0" smtClean="0"/>
              <a:t>the importance of location</a:t>
            </a:r>
          </a:p>
          <a:p>
            <a:pPr xmlns:a="http://schemas.openxmlformats.org/drawingml/2006/main">
              <a:buFont typeface="Courier New" panose="02070309020205020404" pitchFamily="49" charset="0"/>
              <a:buChar char="o"/>
            </a:pPr>
            <a:r xmlns:a="http://schemas.openxmlformats.org/drawingml/2006/main">
              <a:rPr lang="en" dirty="0"/>
              <a:t> </a:t>
            </a:r>
            <a:r xmlns:a="http://schemas.openxmlformats.org/drawingml/2006/main">
              <a:rPr lang="en" dirty="0" smtClean="0"/>
              <a:t>audience questions</a:t>
            </a:r>
            <a:endParaRPr xmlns:a="http://schemas.openxmlformats.org/drawingml/2006/main" lang="en-US" dirty="0"/>
          </a:p>
        </p:txBody>
      </p:sp>
    </p:spTree>
    <p:extLst>
      <p:ext uri="{BB962C8B-B14F-4D97-AF65-F5344CB8AC3E}">
        <p14:creationId xmlns:p14="http://schemas.microsoft.com/office/powerpoint/2010/main" xmlns="" val="3714105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en" dirty="0" smtClean="0"/>
              <a:t>15 tricks to gain confidence for public speaking </a:t>
            </a:r>
            <a:r xmlns:a="http://schemas.openxmlformats.org/drawingml/2006/main">
              <a:rPr lang="en" dirty="0" err="1" smtClean="0"/>
              <a:t>by </a:t>
            </a:r>
            <a:r xmlns:a="http://schemas.openxmlformats.org/drawingml/2006/main">
              <a:rPr lang="en" dirty="0" smtClean="0"/>
              <a:t>TEDE</a:t>
            </a:r>
            <a:endParaRPr xmlns:a="http://schemas.openxmlformats.org/drawingml/2006/main"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408" y="1845733"/>
            <a:ext cx="10957272" cy="4391165"/>
          </a:xfrm>
        </p:spPr>
        <p:txBody>
          <a:bodyPr>
            <a:normAutofit/>
          </a:bodyPr>
          <a:lstStyle/>
          <a:p>
            <a:r xmlns:a="http://schemas.openxmlformats.org/drawingml/2006/main">
              <a:rPr lang="en" sz="2200" b="1" dirty="0" smtClean="0"/>
              <a:t>1. It's not about </a:t>
            </a:r>
            <a:r xmlns:a="http://schemas.openxmlformats.org/drawingml/2006/main">
              <a:rPr lang="en" sz="2200" b="1" dirty="0" err="1" smtClean="0"/>
              <a:t>you </a:t>
            </a:r>
            <a:r xmlns:a="http://schemas.openxmlformats.org/drawingml/2006/main">
              <a:rPr lang="en" sz="2200" b="1" dirty="0" smtClean="0"/>
              <a:t>8. Memorize the first 5 minutes</a:t>
            </a:r>
            <a:endParaRPr xmlns:a="http://schemas.openxmlformats.org/drawingml/2006/main" lang="it-IT" sz="2200" b="1" dirty="0" smtClean="0"/>
          </a:p>
          <a:p>
            <a:r xmlns:a="http://schemas.openxmlformats.org/drawingml/2006/main">
              <a:rPr lang="en" sz="2200" b="1" dirty="0" smtClean="0"/>
              <a:t>2. Lower expectations 9. Open with a question</a:t>
            </a:r>
            <a:endParaRPr xmlns:a="http://schemas.openxmlformats.org/drawingml/2006/main" lang="hr-HR" sz="2200" b="1" dirty="0" smtClean="0"/>
          </a:p>
          <a:p>
            <a:r xmlns:a="http://schemas.openxmlformats.org/drawingml/2006/main">
              <a:rPr lang="en" sz="2200" b="1" dirty="0" smtClean="0"/>
              <a:t>3. Prepare 10. Get closer to the audience</a:t>
            </a:r>
            <a:endParaRPr xmlns:a="http://schemas.openxmlformats.org/drawingml/2006/main" lang="hr-HR" sz="2200" b="1" dirty="0" smtClean="0"/>
          </a:p>
          <a:p>
            <a:r xmlns:a="http://schemas.openxmlformats.org/drawingml/2006/main">
              <a:rPr lang="en" sz="2200" b="1" dirty="0" smtClean="0"/>
              <a:t>4. </a:t>
            </a:r>
            <a:r xmlns:a="http://schemas.openxmlformats.org/drawingml/2006/main">
              <a:rPr lang="en" sz="2200" b="1" dirty="0" err="1" smtClean="0"/>
              <a:t>Everything</a:t>
            </a:r>
            <a:r xmlns:a="http://schemas.openxmlformats.org/drawingml/2006/main">
              <a:rPr lang="en" sz="2200" b="1" dirty="0" smtClean="0"/>
              <a:t> take </a:t>
            </a:r>
            <a:r xmlns:a="http://schemas.openxmlformats.org/drawingml/2006/main">
              <a:rPr lang="en" sz="2200" b="1" dirty="0" err="1" smtClean="0"/>
              <a:t>yours </a:t>
            </a:r>
            <a:r xmlns:a="http://schemas.openxmlformats.org/drawingml/2006/main">
              <a:rPr lang="en" sz="2200" b="1" dirty="0" smtClean="0"/>
              <a:t>with </a:t>
            </a:r>
            <a:r xmlns:a="http://schemas.openxmlformats.org/drawingml/2006/main">
              <a:rPr lang="en" sz="2200" b="1" dirty="0" err="1" smtClean="0"/>
              <a:t>you</a:t>
            </a:r>
            <a:r xmlns:a="http://schemas.openxmlformats.org/drawingml/2006/main">
              <a:rPr lang="en" sz="2200" b="1" dirty="0" smtClean="0"/>
              <a:t>   </a:t>
            </a:r>
            <a:r xmlns:a="http://schemas.openxmlformats.org/drawingml/2006/main">
              <a:rPr lang="en" sz="2200" b="1" dirty="0" smtClean="0"/>
              <a:t>11. Find a friendly face</a:t>
            </a:r>
            <a:endParaRPr xmlns:a="http://schemas.openxmlformats.org/drawingml/2006/main" lang="it-IT" sz="2200" b="1" dirty="0" smtClean="0"/>
          </a:p>
          <a:p>
            <a:r xmlns:a="http://schemas.openxmlformats.org/drawingml/2006/main">
              <a:rPr lang="en" sz="2200" b="1" dirty="0" smtClean="0"/>
              <a:t>5. </a:t>
            </a:r>
            <a:r xmlns:a="http://schemas.openxmlformats.org/drawingml/2006/main">
              <a:rPr lang="en" sz="2200" b="1" dirty="0" err="1" smtClean="0"/>
              <a:t>Pointer </a:t>
            </a:r>
            <a:r xmlns:a="http://schemas.openxmlformats.org/drawingml/2006/main">
              <a:rPr lang="en" sz="2200" b="1" dirty="0" smtClean="0"/>
              <a:t>in hand 12. Laugh</a:t>
            </a:r>
            <a:endParaRPr xmlns:a="http://schemas.openxmlformats.org/drawingml/2006/main" lang="hr-HR" sz="2200" b="1" dirty="0" smtClean="0"/>
          </a:p>
          <a:p>
            <a:r xmlns:a="http://schemas.openxmlformats.org/drawingml/2006/main">
              <a:rPr lang="en" sz="2200" b="1" dirty="0" smtClean="0"/>
              <a:t>6. Meet the audience 13. Take a break</a:t>
            </a:r>
            <a:endParaRPr xmlns:a="http://schemas.openxmlformats.org/drawingml/2006/main" lang="hr-HR" sz="2200" b="1" dirty="0" smtClean="0"/>
          </a:p>
          <a:p>
            <a:r xmlns:a="http://schemas.openxmlformats.org/drawingml/2006/main">
              <a:rPr lang="en" sz="2200" b="1" dirty="0" smtClean="0"/>
              <a:t>7. Win stage </a:t>
            </a:r>
            <a:r xmlns:a="http://schemas.openxmlformats.org/drawingml/2006/main">
              <a:rPr lang="en" sz="2200" b="1" dirty="0" smtClean="0"/>
              <a:t>14. You don't have to </a:t>
            </a:r>
            <a:r xmlns:a="http://schemas.openxmlformats.org/drawingml/2006/main">
              <a:rPr lang="en" sz="2200" b="1" dirty="0" err="1" smtClean="0"/>
              <a:t>know</a:t>
            </a:r>
            <a:r xmlns:a="http://schemas.openxmlformats.org/drawingml/2006/main">
              <a:rPr lang="en" sz="2200" b="1" dirty="0" smtClean="0"/>
              <a:t> </a:t>
            </a:r>
            <a:r xmlns:a="http://schemas.openxmlformats.org/drawingml/2006/main">
              <a:rPr lang="en" sz="2200" b="1" dirty="0" err="1" smtClean="0"/>
              <a:t>all</a:t>
            </a:r>
            <a:r xmlns:a="http://schemas.openxmlformats.org/drawingml/2006/main">
              <a:rPr lang="en" sz="2200" b="1" dirty="0" smtClean="0"/>
              <a:t> </a:t>
            </a:r>
            <a:r xmlns:a="http://schemas.openxmlformats.org/drawingml/2006/main">
              <a:rPr lang="en" sz="2200" b="1" dirty="0" err="1" smtClean="0"/>
              <a:t>answers</a:t>
            </a:r>
            <a:endParaRPr xmlns:a="http://schemas.openxmlformats.org/drawingml/2006/main" lang="it-IT" sz="2200" b="1" dirty="0" smtClean="0"/>
          </a:p>
          <a:p>
            <a:pPr xmlns:a="http://schemas.openxmlformats.org/drawingml/2006/main">
              <a:buNone/>
            </a:pPr>
            <a:r xmlns:a="http://schemas.openxmlformats.org/drawingml/2006/main">
              <a:rPr lang="en" sz="2200" b="1" dirty="0" smtClean="0"/>
              <a:t>       </a:t>
            </a:r>
            <a:r xmlns:a="http://schemas.openxmlformats.org/drawingml/2006/main">
              <a:rPr lang="en" sz="2200" b="1" dirty="0" smtClean="0"/>
              <a:t>15. </a:t>
            </a:r>
            <a:r xmlns:a="http://schemas.openxmlformats.org/drawingml/2006/main">
              <a:rPr lang="en" sz="2200" b="1" dirty="0" err="1" smtClean="0"/>
              <a:t>Believe </a:t>
            </a:r>
            <a:r xmlns:a="http://schemas.openxmlformats.org/drawingml/2006/main">
              <a:rPr lang="en" sz="2200" b="1" dirty="0" smtClean="0"/>
              <a:t>that you can </a:t>
            </a:r>
            <a:r xmlns:a="http://schemas.openxmlformats.org/drawingml/2006/main">
              <a:rPr lang="en" sz="2200" b="1" dirty="0" err="1" smtClean="0"/>
              <a:t>progress</a:t>
            </a:r>
            <a:endParaRPr xmlns:a="http://schemas.openxmlformats.org/drawingml/2006/main" lang="it-IT" sz="2200" b="1" dirty="0" smtClean="0"/>
          </a:p>
          <a:p>
            <a:pPr>
              <a:buNone/>
            </a:pPr>
            <a:endParaRPr lang="hr-HR" sz="1200" dirty="0" smtClean="0">
              <a:hlinkClick r:id="rId2"/>
            </a:endParaRPr>
          </a:p>
          <a:p>
            <a:pPr xmlns:a="http://schemas.openxmlformats.org/drawingml/2006/main" lvl="2"/>
            <a:r xmlns:a="http://schemas.openxmlformats.org/drawingml/2006/main" xmlns:r="http://schemas.openxmlformats.org/officeDocument/2006/relationships">
              <a:rPr lang="en" sz="600" dirty="0" smtClean="0">
                <a:hlinkClick r:id="rId2"/>
              </a:rPr>
              <a:t>https://www.teatime.com.hr/you/kako-steci-samopouzdanje-za-javni-nastup/</a:t>
            </a:r>
            <a:r xmlns:a="http://schemas.openxmlformats.org/drawingml/2006/main">
              <a:rPr lang="en" sz="600" dirty="0" smtClean="0"/>
              <a:t> </a:t>
            </a:r>
            <a:endParaRPr xmlns:a="http://schemas.openxmlformats.org/drawingml/2006/main" lang="hr-HR" sz="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en" dirty="0" smtClean="0"/>
              <a:t>Questions</a:t>
            </a:r>
            <a:endParaRPr xmlns:a="http://schemas.openxmlformats.org/drawingml/2006/main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xmlns:a="http://schemas.openxmlformats.org/drawingml/2006/main" marL="457200" indent="-457200">
              <a:buFont typeface="+mj-lt"/>
              <a:buAutoNum type="arabicPeriod"/>
            </a:pPr>
            <a:r xmlns:a="http://schemas.openxmlformats.org/drawingml/2006/main">
              <a:rPr lang="en" dirty="0" smtClean="0"/>
              <a:t>What characteristics do you expect from a good speaker?</a:t>
            </a:r>
          </a:p>
          <a:p>
            <a:pPr xmlns:a="http://schemas.openxmlformats.org/drawingml/2006/main" marL="457200" indent="-457200">
              <a:buFont typeface="+mj-lt"/>
              <a:buAutoNum type="arabicPeriod"/>
            </a:pPr>
            <a:r xmlns:a="http://schemas.openxmlformats.org/drawingml/2006/main">
              <a:rPr lang="en" dirty="0" smtClean="0"/>
              <a:t>How do you feel before the public performance?</a:t>
            </a:r>
          </a:p>
          <a:p>
            <a:pPr xmlns:a="http://schemas.openxmlformats.org/drawingml/2006/main" marL="457200" indent="-457200">
              <a:buFont typeface="+mj-lt"/>
              <a:buAutoNum type="arabicPeriod"/>
            </a:pPr>
            <a:r xmlns:a="http://schemas.openxmlformats.org/drawingml/2006/main">
              <a:rPr lang="en" dirty="0" smtClean="0"/>
              <a:t>Do you have more positive or negative experiences related to public appearances?</a:t>
            </a:r>
          </a:p>
          <a:p>
            <a:pPr xmlns:a="http://schemas.openxmlformats.org/drawingml/2006/main" marL="457200" indent="-457200">
              <a:buFont typeface="+mj-lt"/>
              <a:buAutoNum type="arabicPeriod"/>
            </a:pPr>
            <a:r xmlns:a="http://schemas.openxmlformats.org/drawingml/2006/main">
              <a:rPr lang="en" dirty="0" smtClean="0"/>
              <a:t>Will these tips / presentations help you prepare for public speaking?</a:t>
            </a:r>
          </a:p>
          <a:p>
            <a:pPr xmlns:a="http://schemas.openxmlformats.org/drawingml/2006/main" marL="457200" indent="-457200">
              <a:buFont typeface="+mj-lt"/>
              <a:buAutoNum type="arabicPeriod"/>
            </a:pPr>
            <a:r xmlns:a="http://schemas.openxmlformats.org/drawingml/2006/main">
              <a:rPr lang="en" dirty="0" smtClean="0"/>
              <a:t>Are there any other topics about public speaking that were not mentioned during today's lecture and are of interest to you / preoccupy?</a:t>
            </a:r>
          </a:p>
        </p:txBody>
      </p:sp>
    </p:spTree>
    <p:extLst>
      <p:ext uri="{BB962C8B-B14F-4D97-AF65-F5344CB8AC3E}">
        <p14:creationId xmlns:p14="http://schemas.microsoft.com/office/powerpoint/2010/main" xmlns="" val="36377812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en" dirty="0" smtClean="0"/>
              <a:t>Public appearances</a:t>
            </a:r>
            <a:endParaRPr xmlns:a="http://schemas.openxmlformats.org/drawingml/2006/main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280212"/>
            <a:ext cx="10058400" cy="3588881"/>
          </a:xfrm>
        </p:spPr>
        <p:txBody>
          <a:bodyPr/>
          <a:lstStyle/>
          <a:p>
            <a:r xmlns:a="http://schemas.openxmlformats.org/drawingml/2006/main" xmlns:r="http://schemas.openxmlformats.org/officeDocument/2006/relationships">
              <a:rPr lang="en" dirty="0">
                <a:hlinkClick r:id="rId2"/>
              </a:rPr>
              <a:t>https: // </a:t>
            </a:r>
            <a:r xmlns:a="http://schemas.openxmlformats.org/drawingml/2006/main" xmlns:r="http://schemas.openxmlformats.org/officeDocument/2006/relationships">
              <a:rPr lang="en" dirty="0" smtClean="0">
                <a:hlinkClick r:id="rId2"/>
              </a:rPr>
              <a:t>www.youtube.com/watch?v=Hxiwbx0Uv4Q</a:t>
            </a:r>
            <a:endParaRPr xmlns:a="http://schemas.openxmlformats.org/drawingml/2006/main" lang="hr-HR" dirty="0"/>
          </a:p>
          <a:p>
            <a:endParaRPr lang="hr-HR" dirty="0" smtClean="0"/>
          </a:p>
          <a:p>
            <a:pPr xmlns:a="http://schemas.openxmlformats.org/drawingml/2006/main" marL="0" indent="0">
              <a:buNone/>
            </a:pPr>
            <a:r xmlns:a="http://schemas.openxmlformats.org/drawingml/2006/main" xmlns:r="http://schemas.openxmlformats.org/officeDocument/2006/relationships">
              <a:rPr lang="en" dirty="0">
                <a:hlinkClick r:id="rId3"/>
              </a:rPr>
              <a:t>https: // </a:t>
            </a:r>
            <a:r xmlns:a="http://schemas.openxmlformats.org/drawingml/2006/main" xmlns:r="http://schemas.openxmlformats.org/officeDocument/2006/relationships">
              <a:rPr lang="en" dirty="0" smtClean="0">
                <a:hlinkClick r:id="rId3"/>
              </a:rPr>
              <a:t>www.youtube.com/watch?v=ji5_MqicxSo</a:t>
            </a:r>
            <a:r xmlns:a="http://schemas.openxmlformats.org/drawingml/2006/main">
              <a:rPr lang="en" dirty="0" smtClean="0"/>
              <a:t> </a:t>
            </a:r>
          </a:p>
          <a:p>
            <a:pPr marL="0" indent="0">
              <a:buNone/>
            </a:pPr>
            <a:endParaRPr lang="hr-HR" dirty="0"/>
          </a:p>
          <a:p>
            <a:pPr xmlns:a="http://schemas.openxmlformats.org/drawingml/2006/main" marL="0" indent="0">
              <a:buNone/>
            </a:pPr>
            <a:r xmlns:a="http://schemas.openxmlformats.org/drawingml/2006/main" xmlns:r="http://schemas.openxmlformats.org/officeDocument/2006/relationships">
              <a:rPr lang="en" dirty="0">
                <a:hlinkClick r:id="rId4"/>
              </a:rPr>
              <a:t>https://www.youtube.com/watch?v=D1R-jKKp3NA </a:t>
            </a:r>
            <a:r xmlns:a="http://schemas.openxmlformats.org/drawingml/2006/main" xmlns:r="http://schemas.openxmlformats.org/officeDocument/2006/relationships">
              <a:rPr lang="en" dirty="0" smtClean="0">
                <a:hlinkClick r:id="rId4"/>
              </a:rPr>
              <a:t>_</a:t>
            </a:r>
            <a:r xmlns:a="http://schemas.openxmlformats.org/drawingml/2006/main">
              <a:rPr lang="en" dirty="0" smtClean="0"/>
              <a:t> </a:t>
            </a:r>
            <a:endParaRPr xmlns:a="http://schemas.openxmlformats.org/drawingml/2006/main" lang="en-US" dirty="0"/>
          </a:p>
        </p:txBody>
      </p:sp>
    </p:spTree>
    <p:extLst>
      <p:ext uri="{BB962C8B-B14F-4D97-AF65-F5344CB8AC3E}">
        <p14:creationId xmlns:p14="http://schemas.microsoft.com/office/powerpoint/2010/main" xmlns="" val="400189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981" y="1860760"/>
            <a:ext cx="10058400" cy="1450757"/>
          </a:xfrm>
        </p:spPr>
        <p:txBody>
          <a:bodyPr/>
          <a:lstStyle/>
          <a:p>
            <a:r xmlns:a="http://schemas.openxmlformats.org/drawingml/2006/main">
              <a:rPr lang="en" dirty="0" smtClean="0"/>
              <a:t>Poet </a:t>
            </a:r>
            <a:r xmlns:a="http://schemas.openxmlformats.org/drawingml/2006/main">
              <a:rPr lang="en" dirty="0" err="1" smtClean="0"/>
              <a:t>nascitur </a:t>
            </a:r>
            <a:r xmlns:a="http://schemas.openxmlformats.org/drawingml/2006/main">
              <a:rPr lang="en" dirty="0" smtClean="0"/>
              <a:t>, orator fit. </a:t>
            </a:r>
            <a:r xmlns:a="http://schemas.openxmlformats.org/drawingml/2006/main">
              <a:rPr lang="en" sz="1200" dirty="0" smtClean="0"/>
              <a:t>(lat. </a:t>
            </a:r>
            <a:r xmlns:a="http://schemas.openxmlformats.org/drawingml/2006/main">
              <a:rPr lang="en" sz="1200" dirty="0"/>
              <a:t>and </a:t>
            </a:r>
            <a:r xmlns:a="http://schemas.openxmlformats.org/drawingml/2006/main">
              <a:rPr lang="en" sz="1200" dirty="0" smtClean="0"/>
              <a:t>zreka)</a:t>
            </a:r>
            <a:endParaRPr xmlns:a="http://schemas.openxmlformats.org/drawingml/2006/main" lang="en-US" sz="1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50981" y="3924976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 xmlns:a="http://schemas.openxmlformats.org/drawingml/2006/main">
              <a:rPr lang="en" dirty="0" smtClean="0"/>
              <a:t>All great speakers used to be bad speakers. </a:t>
            </a:r>
            <a:r xmlns:a="http://schemas.openxmlformats.org/drawingml/2006/main">
              <a:rPr lang="en" sz="1200" dirty="0" smtClean="0"/>
              <a:t>(Ralph </a:t>
            </a:r>
            <a:r xmlns:a="http://schemas.openxmlformats.org/drawingml/2006/main">
              <a:rPr lang="en" sz="1200" dirty="0" err="1" smtClean="0"/>
              <a:t>Waldo </a:t>
            </a:r>
            <a:r xmlns:a="http://schemas.openxmlformats.org/drawingml/2006/main">
              <a:rPr lang="en" sz="1200" dirty="0" smtClean="0"/>
              <a:t>Emerson)</a:t>
            </a:r>
            <a:endParaRPr xmlns:a="http://schemas.openxmlformats.org/drawingml/2006/main" lang="en-US" sz="1200" dirty="0"/>
          </a:p>
        </p:txBody>
      </p:sp>
      <p:sp>
        <p:nvSpPr>
          <p:cNvPr id="5" name="Rectangle 4"/>
          <p:cNvSpPr/>
          <p:nvPr/>
        </p:nvSpPr>
        <p:spPr>
          <a:xfrm>
            <a:off x="2918603" y="344428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 xmlns:a="http://schemas.openxmlformats.org/drawingml/2006/main">
              <a:rPr lang="en" dirty="0" smtClean="0"/>
              <a:t>"Today, after the public performance and when I felt that stomach cramp again, dry mouth and slightly trembling voice, I was thinking about how to improve my public performance and no longer be a person who" runs "through my presentation talking 100 / h?"</a:t>
            </a:r>
            <a:endParaRPr xmlns:a="http://schemas.openxmlformats.org/drawingml/2006/main" lang="hr-HR" dirty="0"/>
          </a:p>
        </p:txBody>
      </p:sp>
    </p:spTree>
    <p:extLst>
      <p:ext uri="{BB962C8B-B14F-4D97-AF65-F5344CB8AC3E}">
        <p14:creationId xmlns:p14="http://schemas.microsoft.com/office/powerpoint/2010/main" xmlns="" val="3526687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en" dirty="0" smtClean="0"/>
              <a:t>What is a public appearance?</a:t>
            </a:r>
            <a:endParaRPr xmlns:a="http://schemas.openxmlformats.org/drawingml/2006/main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xmlns:a="http://schemas.openxmlformats.org/drawingml/2006/main">
              <a:buFont typeface="Courier New" panose="02070309020205020404" pitchFamily="49" charset="0"/>
              <a:buChar char="o"/>
            </a:pPr>
            <a:r xmlns:a="http://schemas.openxmlformats.org/drawingml/2006/main">
              <a:rPr lang="en" dirty="0" smtClean="0"/>
              <a:t>Addressing the audience face to face</a:t>
            </a:r>
          </a:p>
          <a:p>
            <a:pPr xmlns:a="http://schemas.openxmlformats.org/drawingml/2006/main">
              <a:buFont typeface="Courier New" panose="02070309020205020404" pitchFamily="49" charset="0"/>
              <a:buChar char="o"/>
            </a:pPr>
            <a:r xmlns:a="http://schemas.openxmlformats.org/drawingml/2006/main">
              <a:rPr lang="en" dirty="0"/>
              <a:t> </a:t>
            </a:r>
            <a:r xmlns:a="http://schemas.openxmlformats.org/drawingml/2006/main">
              <a:rPr lang="en" dirty="0" smtClean="0"/>
              <a:t>Communicating with a group of people</a:t>
            </a:r>
          </a:p>
          <a:p>
            <a:pPr xmlns:a="http://schemas.openxmlformats.org/drawingml/2006/main">
              <a:buFont typeface="Courier New" panose="02070309020205020404" pitchFamily="49" charset="0"/>
              <a:buChar char="o"/>
            </a:pPr>
            <a:r xmlns:a="http://schemas.openxmlformats.org/drawingml/2006/main">
              <a:rPr lang="en" dirty="0"/>
              <a:t> </a:t>
            </a:r>
            <a:r xmlns:a="http://schemas.openxmlformats.org/drawingml/2006/main">
              <a:rPr lang="en" dirty="0" smtClean="0"/>
              <a:t>Publicly send the desired message</a:t>
            </a:r>
          </a:p>
          <a:p>
            <a:pPr xmlns:a="http://schemas.openxmlformats.org/drawingml/2006/main">
              <a:buFont typeface="Courier New" panose="02070309020205020404" pitchFamily="49" charset="0"/>
              <a:buChar char="o"/>
            </a:pPr>
            <a:r xmlns:a="http://schemas.openxmlformats.org/drawingml/2006/main">
              <a:rPr lang="en" dirty="0"/>
              <a:t> </a:t>
            </a:r>
            <a:r xmlns:a="http://schemas.openxmlformats.org/drawingml/2006/main">
              <a:rPr lang="en" dirty="0" smtClean="0"/>
              <a:t>An unusual situation for most</a:t>
            </a:r>
          </a:p>
          <a:p>
            <a:pPr xmlns:a="http://schemas.openxmlformats.org/drawingml/2006/main">
              <a:buFont typeface="Courier New" panose="02070309020205020404" pitchFamily="49" charset="0"/>
              <a:buChar char="o"/>
            </a:pPr>
            <a:r xmlns:a="http://schemas.openxmlformats.org/drawingml/2006/main">
              <a:rPr lang="en" dirty="0"/>
              <a:t> </a:t>
            </a:r>
            <a:r xmlns:a="http://schemas.openxmlformats.org/drawingml/2006/main">
              <a:rPr lang="en" dirty="0" smtClean="0"/>
              <a:t>Feelings? Problems? How to prepare?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96930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en" dirty="0" smtClean="0"/>
              <a:t>Important elements in public speaking</a:t>
            </a:r>
            <a:endParaRPr xmlns:a="http://schemas.openxmlformats.org/drawingml/2006/main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xmlns:a="http://schemas.openxmlformats.org/drawingml/2006/main">
              <a:buFont typeface="Courier New" panose="02070309020205020404" pitchFamily="49" charset="0"/>
              <a:buChar char="o"/>
            </a:pPr>
            <a:r xmlns:a="http://schemas.openxmlformats.org/drawingml/2006/main">
              <a:rPr lang="en" dirty="0" smtClean="0"/>
              <a:t>Speaker</a:t>
            </a:r>
          </a:p>
          <a:p>
            <a:pPr xmlns:a="http://schemas.openxmlformats.org/drawingml/2006/main">
              <a:buFont typeface="Courier New" panose="02070309020205020404" pitchFamily="49" charset="0"/>
              <a:buChar char="o"/>
            </a:pPr>
            <a:r xmlns:a="http://schemas.openxmlformats.org/drawingml/2006/main">
              <a:rPr lang="en" dirty="0"/>
              <a:t> </a:t>
            </a:r>
            <a:r xmlns:a="http://schemas.openxmlformats.org/drawingml/2006/main">
              <a:rPr lang="en" dirty="0" smtClean="0"/>
              <a:t>Message</a:t>
            </a:r>
          </a:p>
          <a:p>
            <a:pPr xmlns:a="http://schemas.openxmlformats.org/drawingml/2006/main">
              <a:buFont typeface="Courier New" panose="02070309020205020404" pitchFamily="49" charset="0"/>
              <a:buChar char="o"/>
            </a:pPr>
            <a:r xmlns:a="http://schemas.openxmlformats.org/drawingml/2006/main">
              <a:rPr lang="en" dirty="0"/>
              <a:t> </a:t>
            </a:r>
            <a:r xmlns:a="http://schemas.openxmlformats.org/drawingml/2006/main">
              <a:rPr lang="en" dirty="0" smtClean="0"/>
              <a:t>Channel</a:t>
            </a:r>
          </a:p>
          <a:p>
            <a:pPr xmlns:a="http://schemas.openxmlformats.org/drawingml/2006/main">
              <a:buFont typeface="Courier New" panose="02070309020205020404" pitchFamily="49" charset="0"/>
              <a:buChar char="o"/>
            </a:pPr>
            <a:r xmlns:a="http://schemas.openxmlformats.org/drawingml/2006/main">
              <a:rPr lang="en" dirty="0"/>
              <a:t> </a:t>
            </a:r>
            <a:r xmlns:a="http://schemas.openxmlformats.org/drawingml/2006/main">
              <a:rPr lang="en" dirty="0" smtClean="0"/>
              <a:t>Audience</a:t>
            </a:r>
          </a:p>
          <a:p>
            <a:pPr xmlns:a="http://schemas.openxmlformats.org/drawingml/2006/main">
              <a:buFont typeface="Courier New" panose="02070309020205020404" pitchFamily="49" charset="0"/>
              <a:buChar char="o"/>
            </a:pPr>
            <a:r xmlns:a="http://schemas.openxmlformats.org/drawingml/2006/main">
              <a:rPr lang="en" dirty="0"/>
              <a:t> </a:t>
            </a:r>
            <a:r xmlns:a="http://schemas.openxmlformats.org/drawingml/2006/main">
              <a:rPr lang="en" dirty="0" smtClean="0"/>
              <a:t>feedback</a:t>
            </a:r>
          </a:p>
          <a:p>
            <a:pPr xmlns:a="http://schemas.openxmlformats.org/drawingml/2006/main">
              <a:buFont typeface="Courier New" panose="02070309020205020404" pitchFamily="49" charset="0"/>
              <a:buChar char="o"/>
            </a:pPr>
            <a:r xmlns:a="http://schemas.openxmlformats.org/drawingml/2006/main">
              <a:rPr lang="en" dirty="0"/>
              <a:t> </a:t>
            </a:r>
            <a:r xmlns:a="http://schemas.openxmlformats.org/drawingml/2006/main">
              <a:rPr lang="en" dirty="0" smtClean="0"/>
              <a:t>Interference</a:t>
            </a:r>
          </a:p>
          <a:p>
            <a:pPr xmlns:a="http://schemas.openxmlformats.org/drawingml/2006/main">
              <a:buFont typeface="Courier New" panose="02070309020205020404" pitchFamily="49" charset="0"/>
              <a:buChar char="o"/>
            </a:pPr>
            <a:r xmlns:a="http://schemas.openxmlformats.org/drawingml/2006/main">
              <a:rPr lang="en" dirty="0"/>
              <a:t> </a:t>
            </a:r>
            <a:r xmlns:a="http://schemas.openxmlformats.org/drawingml/2006/main">
              <a:rPr lang="en" dirty="0" smtClean="0"/>
              <a:t>the situation</a:t>
            </a:r>
            <a:endParaRPr xmlns:a="http://schemas.openxmlformats.org/drawingml/2006/main" lang="en-US" dirty="0"/>
          </a:p>
        </p:txBody>
      </p:sp>
    </p:spTree>
    <p:extLst>
      <p:ext uri="{BB962C8B-B14F-4D97-AF65-F5344CB8AC3E}">
        <p14:creationId xmlns:p14="http://schemas.microsoft.com/office/powerpoint/2010/main" xmlns="" val="169708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en" dirty="0" smtClean="0"/>
              <a:t>We will talk about…</a:t>
            </a:r>
            <a:endParaRPr xmlns:a="http://schemas.openxmlformats.org/drawingml/2006/main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xmlns:a="http://schemas.openxmlformats.org/drawingml/2006/main">
              <a:buFont typeface="Courier New" panose="02070309020205020404" pitchFamily="49" charset="0"/>
              <a:buChar char="o"/>
            </a:pPr>
            <a:r xmlns:a="http://schemas.openxmlformats.org/drawingml/2006/main">
              <a:rPr lang="en" dirty="0" smtClean="0"/>
              <a:t>where to start</a:t>
            </a:r>
          </a:p>
          <a:p>
            <a:pPr xmlns:a="http://schemas.openxmlformats.org/drawingml/2006/main">
              <a:buFont typeface="Courier New" panose="02070309020205020404" pitchFamily="49" charset="0"/>
              <a:buChar char="o"/>
            </a:pPr>
            <a:r xmlns:a="http://schemas.openxmlformats.org/drawingml/2006/main">
              <a:rPr lang="en" dirty="0"/>
              <a:t> </a:t>
            </a:r>
            <a:r xmlns:a="http://schemas.openxmlformats.org/drawingml/2006/main">
              <a:rPr lang="en" dirty="0" smtClean="0"/>
              <a:t>how to organize a speech?</a:t>
            </a:r>
          </a:p>
          <a:p>
            <a:pPr xmlns:a="http://schemas.openxmlformats.org/drawingml/2006/main">
              <a:buFont typeface="Courier New" panose="02070309020205020404" pitchFamily="49" charset="0"/>
              <a:buChar char="o"/>
            </a:pPr>
            <a:r xmlns:a="http://schemas.openxmlformats.org/drawingml/2006/main">
              <a:rPr lang="en" dirty="0"/>
              <a:t> </a:t>
            </a:r>
            <a:r xmlns:a="http://schemas.openxmlformats.org/drawingml/2006/main">
              <a:rPr lang="en" dirty="0" smtClean="0"/>
              <a:t>how to give a presentation? (FEAR)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02542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en" dirty="0" smtClean="0"/>
              <a:t>Where to start?</a:t>
            </a:r>
            <a:endParaRPr xmlns:a="http://schemas.openxmlformats.org/drawingml/2006/main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xmlns:a="http://schemas.openxmlformats.org/drawingml/2006/main">
              <a:buFont typeface="Courier New" panose="02070309020205020404" pitchFamily="49" charset="0"/>
              <a:buChar char="o"/>
            </a:pPr>
            <a:r xmlns:a="http://schemas.openxmlformats.org/drawingml/2006/main">
              <a:rPr lang="en" dirty="0" smtClean="0"/>
              <a:t>WHY do you have a public appearance? (What should the audience know, do, feel?)</a:t>
            </a:r>
          </a:p>
          <a:p>
            <a:pPr xmlns:a="http://schemas.openxmlformats.org/drawingml/2006/main">
              <a:buFont typeface="Courier New" panose="02070309020205020404" pitchFamily="49" charset="0"/>
              <a:buChar char="o"/>
            </a:pPr>
            <a:r xmlns:a="http://schemas.openxmlformats.org/drawingml/2006/main">
              <a:rPr lang="en" dirty="0"/>
              <a:t> </a:t>
            </a:r>
            <a:r xmlns:a="http://schemas.openxmlformats.org/drawingml/2006/main">
              <a:rPr lang="en" dirty="0" smtClean="0"/>
              <a:t>Make priorities (top three goals)</a:t>
            </a:r>
          </a:p>
          <a:p>
            <a:pPr xmlns:a="http://schemas.openxmlformats.org/drawingml/2006/main">
              <a:buFont typeface="Courier New" panose="02070309020205020404" pitchFamily="49" charset="0"/>
              <a:buChar char="o"/>
            </a:pPr>
            <a:r xmlns:a="http://schemas.openxmlformats.org/drawingml/2006/main">
              <a:rPr lang="en" dirty="0" smtClean="0"/>
              <a:t>Audience analysis</a:t>
            </a:r>
          </a:p>
          <a:p>
            <a:pPr xmlns:a="http://schemas.openxmlformats.org/drawingml/2006/main" lvl="1">
              <a:buFont typeface="Courier New" panose="02070309020205020404" pitchFamily="49" charset="0"/>
              <a:buChar char="o"/>
            </a:pPr>
            <a:r xmlns:a="http://schemas.openxmlformats.org/drawingml/2006/main">
              <a:rPr lang="en" dirty="0" smtClean="0"/>
              <a:t>Trial audience</a:t>
            </a:r>
          </a:p>
          <a:p>
            <a:pPr xmlns:a="http://schemas.openxmlformats.org/drawingml/2006/main" lvl="1">
              <a:buFont typeface="Courier New" panose="02070309020205020404" pitchFamily="49" charset="0"/>
              <a:buChar char="o"/>
            </a:pPr>
            <a:r xmlns:a="http://schemas.openxmlformats.org/drawingml/2006/main">
              <a:rPr lang="en" dirty="0" smtClean="0"/>
              <a:t>Statistical characteristics</a:t>
            </a:r>
          </a:p>
          <a:p>
            <a:pPr xmlns:a="http://schemas.openxmlformats.org/drawingml/2006/main" lvl="1">
              <a:buFont typeface="Courier New" panose="02070309020205020404" pitchFamily="49" charset="0"/>
              <a:buChar char="o"/>
            </a:pPr>
            <a:r xmlns:a="http://schemas.openxmlformats.org/drawingml/2006/main">
              <a:rPr lang="en" dirty="0" smtClean="0"/>
              <a:t>Attitudes, values, interests</a:t>
            </a:r>
          </a:p>
          <a:p>
            <a:pPr xmlns:a="http://schemas.openxmlformats.org/drawingml/2006/main">
              <a:buFont typeface="Courier New" panose="02070309020205020404" pitchFamily="49" charset="0"/>
              <a:buChar char="o"/>
            </a:pPr>
            <a:r xmlns:a="http://schemas.openxmlformats.org/drawingml/2006/main">
              <a:rPr lang="en" dirty="0"/>
              <a:t> </a:t>
            </a:r>
            <a:r xmlns:a="http://schemas.openxmlformats.org/drawingml/2006/main">
              <a:rPr lang="en" dirty="0" smtClean="0"/>
              <a:t>Seeking information to support ideas - "The way to lose credibility is to give the wrong information"</a:t>
            </a:r>
          </a:p>
          <a:p>
            <a:pPr xmlns:a="http://schemas.openxmlformats.org/drawingml/2006/main" lvl="1">
              <a:buFont typeface="Courier New" panose="02070309020205020404" pitchFamily="49" charset="0"/>
              <a:buChar char="o"/>
            </a:pPr>
            <a:r xmlns:a="http://schemas.openxmlformats.org/drawingml/2006/main">
              <a:rPr lang="en" dirty="0" smtClean="0"/>
              <a:t>Does it matter for the purpose of the speech?</a:t>
            </a:r>
          </a:p>
          <a:p>
            <a:pPr xmlns:a="http://schemas.openxmlformats.org/drawingml/2006/main" lvl="1">
              <a:buFont typeface="Courier New" panose="02070309020205020404" pitchFamily="49" charset="0"/>
              <a:buChar char="o"/>
            </a:pPr>
            <a:r xmlns:a="http://schemas.openxmlformats.org/drawingml/2006/main">
              <a:rPr lang="en" dirty="0"/>
              <a:t> </a:t>
            </a:r>
            <a:r xmlns:a="http://schemas.openxmlformats.org/drawingml/2006/main">
              <a:rPr lang="en" dirty="0" smtClean="0"/>
              <a:t>Is it from reliable sources?</a:t>
            </a:r>
          </a:p>
          <a:p>
            <a:pPr xmlns:a="http://schemas.openxmlformats.org/drawingml/2006/main" lvl="1">
              <a:buFont typeface="Courier New" panose="02070309020205020404" pitchFamily="49" charset="0"/>
              <a:buChar char="o"/>
            </a:pPr>
            <a:r xmlns:a="http://schemas.openxmlformats.org/drawingml/2006/main">
              <a:rPr lang="en" dirty="0"/>
              <a:t> </a:t>
            </a:r>
            <a:r xmlns:a="http://schemas.openxmlformats.org/drawingml/2006/main">
              <a:rPr lang="en" dirty="0" smtClean="0"/>
              <a:t>Will including this material help my speech / presentation?</a:t>
            </a:r>
            <a:endParaRPr xmlns:a="http://schemas.openxmlformats.org/drawingml/2006/main" lang="en-US" dirty="0"/>
          </a:p>
        </p:txBody>
      </p:sp>
    </p:spTree>
    <p:extLst>
      <p:ext uri="{BB962C8B-B14F-4D97-AF65-F5344CB8AC3E}">
        <p14:creationId xmlns:p14="http://schemas.microsoft.com/office/powerpoint/2010/main" xmlns="" val="862870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en" dirty="0" smtClean="0"/>
              <a:t>How to organize a speech? (1)</a:t>
            </a:r>
            <a:endParaRPr xmlns:a="http://schemas.openxmlformats.org/drawingml/2006/main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 xmlns:a="http://schemas.openxmlformats.org/drawingml/2006/main">
              <a:rPr lang="en" dirty="0" smtClean="0"/>
              <a:t>Ways of organizing speech:</a:t>
            </a:r>
          </a:p>
          <a:p>
            <a:pPr xmlns:a="http://schemas.openxmlformats.org/drawingml/2006/main" marL="457200" indent="-457200">
              <a:buFont typeface="+mj-lt"/>
              <a:buAutoNum type="arabicPeriod"/>
            </a:pPr>
            <a:r xmlns:a="http://schemas.openxmlformats.org/drawingml/2006/main">
              <a:rPr lang="en" dirty="0" smtClean="0"/>
              <a:t>Chronological</a:t>
            </a:r>
          </a:p>
          <a:p>
            <a:pPr xmlns:a="http://schemas.openxmlformats.org/drawingml/2006/main" marL="457200" indent="-457200">
              <a:buFont typeface="+mj-lt"/>
              <a:buAutoNum type="arabicPeriod"/>
            </a:pPr>
            <a:r xmlns:a="http://schemas.openxmlformats.org/drawingml/2006/main">
              <a:rPr lang="en" dirty="0" smtClean="0"/>
              <a:t>Spacious</a:t>
            </a:r>
          </a:p>
          <a:p>
            <a:pPr xmlns:a="http://schemas.openxmlformats.org/drawingml/2006/main" marL="457200" indent="-457200">
              <a:buFont typeface="+mj-lt"/>
              <a:buAutoNum type="arabicPeriod"/>
            </a:pPr>
            <a:r xmlns:a="http://schemas.openxmlformats.org/drawingml/2006/main">
              <a:rPr lang="en" dirty="0" smtClean="0"/>
              <a:t>Thematic</a:t>
            </a:r>
          </a:p>
          <a:p>
            <a:pPr xmlns:a="http://schemas.openxmlformats.org/drawingml/2006/main" marL="457200" indent="-457200">
              <a:buFont typeface="+mj-lt"/>
              <a:buAutoNum type="arabicPeriod"/>
            </a:pPr>
            <a:r xmlns:a="http://schemas.openxmlformats.org/drawingml/2006/main">
              <a:rPr lang="en" dirty="0" smtClean="0"/>
              <a:t>Causative consequence</a:t>
            </a:r>
          </a:p>
          <a:p>
            <a:pPr xmlns:a="http://schemas.openxmlformats.org/drawingml/2006/main" marL="457200" indent="-457200">
              <a:buFont typeface="+mj-lt"/>
              <a:buAutoNum type="arabicPeriod"/>
            </a:pPr>
            <a:r xmlns:a="http://schemas.openxmlformats.org/drawingml/2006/main">
              <a:rPr lang="en" dirty="0" smtClean="0"/>
              <a:t>Problem and answer</a:t>
            </a:r>
          </a:p>
          <a:p>
            <a:pPr xmlns:a="http://schemas.openxmlformats.org/drawingml/2006/main" marL="457200" indent="-457200">
              <a:buFont typeface="+mj-lt"/>
              <a:buAutoNum type="arabicPeriod"/>
            </a:pPr>
            <a:r xmlns:a="http://schemas.openxmlformats.org/drawingml/2006/main">
              <a:rPr lang="en" dirty="0" smtClean="0"/>
              <a:t>Value / importance</a:t>
            </a:r>
          </a:p>
          <a:p>
            <a:pPr xmlns:a="http://schemas.openxmlformats.org/drawingml/2006/main" marL="457200" indent="-457200">
              <a:buFont typeface="+mj-lt"/>
              <a:buAutoNum type="arabicPeriod"/>
            </a:pPr>
            <a:r xmlns:a="http://schemas.openxmlformats.org/drawingml/2006/main">
              <a:rPr lang="en" dirty="0" smtClean="0"/>
              <a:t>Most important to mention now (BLUF or </a:t>
            </a:r>
            <a:r xmlns:a="http://schemas.openxmlformats.org/drawingml/2006/main">
              <a:rPr lang="en" dirty="0" err="1" smtClean="0"/>
              <a:t>Bottom </a:t>
            </a:r>
            <a:r xmlns:a="http://schemas.openxmlformats.org/drawingml/2006/main">
              <a:rPr lang="en" dirty="0" smtClean="0"/>
              <a:t>Line </a:t>
            </a:r>
            <a:r xmlns:a="http://schemas.openxmlformats.org/drawingml/2006/main">
              <a:rPr lang="en" dirty="0" err="1" smtClean="0"/>
              <a:t>Up </a:t>
            </a:r>
            <a:r xmlns:a="http://schemas.openxmlformats.org/drawingml/2006/main">
              <a:rPr lang="en" dirty="0" smtClean="0"/>
              <a:t>Front)</a:t>
            </a:r>
          </a:p>
          <a:p>
            <a:pPr xmlns:a="http://schemas.openxmlformats.org/drawingml/2006/main" marL="457200" indent="-457200">
              <a:buFont typeface="+mj-lt"/>
              <a:buAutoNum type="arabicPeriod"/>
            </a:pPr>
            <a:r xmlns:a="http://schemas.openxmlformats.org/drawingml/2006/main">
              <a:rPr lang="en" dirty="0" smtClean="0"/>
              <a:t>Conference</a:t>
            </a:r>
            <a:endParaRPr xmlns:a="http://schemas.openxmlformats.org/drawingml/2006/main" lang="en-US" dirty="0"/>
          </a:p>
        </p:txBody>
      </p:sp>
    </p:spTree>
    <p:extLst>
      <p:ext uri="{BB962C8B-B14F-4D97-AF65-F5344CB8AC3E}">
        <p14:creationId xmlns:p14="http://schemas.microsoft.com/office/powerpoint/2010/main" xmlns="" val="2846913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en" dirty="0" smtClean="0"/>
              <a:t>How to organize a speech? (2)</a:t>
            </a:r>
            <a:endParaRPr xmlns:a="http://schemas.openxmlformats.org/drawingml/2006/main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xmlns:a="http://schemas.openxmlformats.org/drawingml/2006/main">
              <a:buFont typeface="Courier New" panose="02070309020205020404" pitchFamily="49" charset="0"/>
              <a:buChar char="o"/>
            </a:pPr>
            <a:r xmlns:a="http://schemas.openxmlformats.org/drawingml/2006/main">
              <a:rPr lang="en" dirty="0" smtClean="0"/>
              <a:t>create content</a:t>
            </a:r>
          </a:p>
          <a:p>
            <a:pPr xmlns:a="http://schemas.openxmlformats.org/drawingml/2006/main">
              <a:buFont typeface="Courier New" panose="02070309020205020404" pitchFamily="49" charset="0"/>
              <a:buChar char="o"/>
            </a:pPr>
            <a:r xmlns:a="http://schemas.openxmlformats.org/drawingml/2006/main">
              <a:rPr lang="en" dirty="0"/>
              <a:t> </a:t>
            </a:r>
            <a:r xmlns:a="http://schemas.openxmlformats.org/drawingml/2006/main">
              <a:rPr lang="en" dirty="0" smtClean="0"/>
              <a:t>introductory sentences… (5-10% of the time)</a:t>
            </a:r>
          </a:p>
          <a:p>
            <a:pPr xmlns:a="http://schemas.openxmlformats.org/drawingml/2006/main">
              <a:buFont typeface="Courier New" panose="02070309020205020404" pitchFamily="49" charset="0"/>
              <a:buChar char="o"/>
            </a:pPr>
            <a:r xmlns:a="http://schemas.openxmlformats.org/drawingml/2006/main">
              <a:rPr lang="en" dirty="0"/>
              <a:t> </a:t>
            </a:r>
            <a:r xmlns:a="http://schemas.openxmlformats.org/drawingml/2006/main">
              <a:rPr lang="en" dirty="0" smtClean="0"/>
              <a:t>conclusion </a:t>
            </a:r>
            <a:r xmlns:a="http://schemas.openxmlformats.org/drawingml/2006/main">
              <a:rPr lang="en" dirty="0"/>
              <a:t>(5-10% of the time)</a:t>
            </a:r>
          </a:p>
          <a:p>
            <a:pPr xmlns:a="http://schemas.openxmlformats.org/drawingml/2006/main">
              <a:buFont typeface="Courier New" panose="02070309020205020404" pitchFamily="49" charset="0"/>
              <a:buChar char="o"/>
            </a:pPr>
            <a:r xmlns:a="http://schemas.openxmlformats.org/drawingml/2006/main">
              <a:rPr lang="en" dirty="0" smtClean="0"/>
              <a:t>notes</a:t>
            </a:r>
          </a:p>
          <a:p>
            <a:pPr xmlns:a="http://schemas.openxmlformats.org/drawingml/2006/main">
              <a:buFont typeface="Courier New" panose="02070309020205020404" pitchFamily="49" charset="0"/>
              <a:buChar char="o"/>
            </a:pPr>
            <a:r xmlns:a="http://schemas.openxmlformats.org/drawingml/2006/main">
              <a:rPr lang="en" dirty="0"/>
              <a:t> </a:t>
            </a:r>
            <a:r xmlns:a="http://schemas.openxmlformats.org/drawingml/2006/main">
              <a:rPr lang="en" dirty="0" smtClean="0"/>
              <a:t>preparation of the presentation (6 × 6 rule)</a:t>
            </a:r>
            <a:endParaRPr xmlns:a="http://schemas.openxmlformats.org/drawingml/2006/main"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15378" y="2028163"/>
            <a:ext cx="4725435" cy="3658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7073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en" dirty="0" smtClean="0"/>
              <a:t>How to give a presentation? (1)</a:t>
            </a:r>
            <a:endParaRPr xmlns:a="http://schemas.openxmlformats.org/drawingml/2006/main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 xmlns:a="http://schemas.openxmlformats.org/drawingml/2006/main">
              <a:rPr lang="en" dirty="0" smtClean="0"/>
              <a:t>"There are two types of speakers - those who are nervous and those who lie. ( </a:t>
            </a:r>
            <a:r xmlns:a="http://schemas.openxmlformats.org/drawingml/2006/main">
              <a:rPr lang="en" dirty="0" err="1" smtClean="0"/>
              <a:t>Mark </a:t>
            </a:r>
            <a:r xmlns:a="http://schemas.openxmlformats.org/drawingml/2006/main">
              <a:rPr lang="en" dirty="0" smtClean="0"/>
              <a:t>Twain)</a:t>
            </a:r>
          </a:p>
          <a:p>
            <a:pPr xmlns:a="http://schemas.openxmlformats.org/drawingml/2006/main">
              <a:buFont typeface="Courier New" panose="02070309020205020404" pitchFamily="49" charset="0"/>
              <a:buChar char="o"/>
            </a:pPr>
            <a:r xmlns:a="http://schemas.openxmlformats.org/drawingml/2006/main">
              <a:rPr lang="en" dirty="0" smtClean="0"/>
              <a:t>fear and anxiety</a:t>
            </a:r>
          </a:p>
          <a:p>
            <a:pPr xmlns:a="http://schemas.openxmlformats.org/drawingml/2006/main" lvl="1">
              <a:buFont typeface="Courier New" panose="02070309020205020404" pitchFamily="49" charset="0"/>
              <a:buChar char="o"/>
            </a:pPr>
            <a:r xmlns:a="http://schemas.openxmlformats.org/drawingml/2006/main">
              <a:rPr lang="en" dirty="0"/>
              <a:t> </a:t>
            </a:r>
            <a:r xmlns:a="http://schemas.openxmlformats.org/drawingml/2006/main">
              <a:rPr lang="en" dirty="0" smtClean="0"/>
              <a:t>focus on good things</a:t>
            </a:r>
          </a:p>
          <a:p>
            <a:pPr xmlns:a="http://schemas.openxmlformats.org/drawingml/2006/main" lvl="1">
              <a:buFont typeface="Courier New" panose="02070309020205020404" pitchFamily="49" charset="0"/>
              <a:buChar char="o"/>
            </a:pPr>
            <a:r xmlns:a="http://schemas.openxmlformats.org/drawingml/2006/main">
              <a:rPr lang="en" dirty="0"/>
              <a:t> </a:t>
            </a:r>
            <a:r xmlns:a="http://schemas.openxmlformats.org/drawingml/2006/main">
              <a:rPr lang="en" dirty="0" smtClean="0"/>
              <a:t>positive speech</a:t>
            </a:r>
          </a:p>
          <a:p>
            <a:pPr xmlns:a="http://schemas.openxmlformats.org/drawingml/2006/main" lvl="1">
              <a:buFont typeface="Courier New" panose="02070309020205020404" pitchFamily="49" charset="0"/>
              <a:buChar char="o"/>
            </a:pPr>
            <a:r xmlns:a="http://schemas.openxmlformats.org/drawingml/2006/main">
              <a:rPr lang="en" dirty="0"/>
              <a:t> </a:t>
            </a:r>
            <a:r xmlns:a="http://schemas.openxmlformats.org/drawingml/2006/main">
              <a:rPr lang="en" dirty="0" smtClean="0"/>
              <a:t>training</a:t>
            </a:r>
          </a:p>
          <a:p>
            <a:pPr xmlns:a="http://schemas.openxmlformats.org/drawingml/2006/main" lvl="1">
              <a:buFont typeface="Courier New" panose="02070309020205020404" pitchFamily="49" charset="0"/>
              <a:buChar char="o"/>
            </a:pPr>
            <a:r xmlns:a="http://schemas.openxmlformats.org/drawingml/2006/main">
              <a:rPr lang="en" dirty="0"/>
              <a:t> </a:t>
            </a:r>
            <a:r xmlns:a="http://schemas.openxmlformats.org/drawingml/2006/main">
              <a:rPr lang="en" dirty="0" smtClean="0"/>
              <a:t>don't memorize</a:t>
            </a:r>
          </a:p>
          <a:p>
            <a:pPr xmlns:a="http://schemas.openxmlformats.org/drawingml/2006/main" lvl="1">
              <a:buFont typeface="Courier New" panose="02070309020205020404" pitchFamily="49" charset="0"/>
              <a:buChar char="o"/>
            </a:pPr>
            <a:r xmlns:a="http://schemas.openxmlformats.org/drawingml/2006/main">
              <a:rPr lang="en" dirty="0"/>
              <a:t> </a:t>
            </a:r>
            <a:r xmlns:a="http://schemas.openxmlformats.org/drawingml/2006/main">
              <a:rPr lang="en" dirty="0" smtClean="0"/>
              <a:t>take on the role earlier</a:t>
            </a:r>
          </a:p>
          <a:p>
            <a:pPr xmlns:a="http://schemas.openxmlformats.org/drawingml/2006/main" lvl="1">
              <a:buFont typeface="Courier New" panose="02070309020205020404" pitchFamily="49" charset="0"/>
              <a:buChar char="o"/>
            </a:pPr>
            <a:r xmlns:a="http://schemas.openxmlformats.org/drawingml/2006/main">
              <a:rPr lang="en" dirty="0"/>
              <a:t> </a:t>
            </a:r>
            <a:r xmlns:a="http://schemas.openxmlformats.org/drawingml/2006/main">
              <a:rPr lang="en" dirty="0" smtClean="0"/>
              <a:t>where are you</a:t>
            </a:r>
            <a:endParaRPr xmlns:a="http://schemas.openxmlformats.org/drawingml/2006/main" lang="hr-HR" dirty="0"/>
          </a:p>
          <a:p>
            <a:pPr marL="201168" lvl="1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427584627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423</TotalTime>
  <Words>472</Words>
  <Application>Microsoft Office PowerPoint</Application>
  <PresentationFormat>Custom</PresentationFormat>
  <Paragraphs>88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Retrospect</vt:lpstr>
      <vt:lpstr>Javni nastup</vt:lpstr>
      <vt:lpstr>Poeta nascitur, orator fit. (lat. izreka)</vt:lpstr>
      <vt:lpstr>Što je javni nastup?</vt:lpstr>
      <vt:lpstr>Važni elementi prilikom javnog nastupa</vt:lpstr>
      <vt:lpstr>Popričat ćemo o…</vt:lpstr>
      <vt:lpstr>Odakle krenuti?</vt:lpstr>
      <vt:lpstr>Kako organizirati govor? (1)</vt:lpstr>
      <vt:lpstr>Kako organizirati govor? (2)</vt:lpstr>
      <vt:lpstr>Kako održati prezentaciju? (1)</vt:lpstr>
      <vt:lpstr>Kako održati prezentaciju? (2)</vt:lpstr>
      <vt:lpstr>15 trikova kako steći samopouzdanje za javni nastup by TEDE</vt:lpstr>
      <vt:lpstr>Pitanja </vt:lpstr>
      <vt:lpstr>Javni nastupi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Javni nastup</dc:title>
  <dc:creator>Author</dc:creator>
  <cp:lastModifiedBy>tomic</cp:lastModifiedBy>
  <cp:revision>18</cp:revision>
  <dcterms:created xsi:type="dcterms:W3CDTF">2020-01-16T12:24:06Z</dcterms:created>
  <dcterms:modified xsi:type="dcterms:W3CDTF">2022-01-13T08:13:03Z</dcterms:modified>
</cp:coreProperties>
</file>