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82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180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23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39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26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64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11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2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40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63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05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24C5C-FD63-4FF0-83A0-4DBE135E7BA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39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CEB5E4-0305-4CE7-BC79-A0796D801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5D32197-2822-4682-9441-C91C00C30B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Židovi u kasnoj antici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306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930537-D486-451A-A97D-5F12FEDA4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EA7706E-D306-443E-9790-6780C2D87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Jezici na nadgrobnim natpisima:</a:t>
            </a:r>
          </a:p>
          <a:p>
            <a:r>
              <a:rPr lang="hr-HR" dirty="0"/>
              <a:t>Hebrejski i aramejski nisu prisutni</a:t>
            </a:r>
          </a:p>
          <a:p>
            <a:r>
              <a:rPr lang="hr-HR" dirty="0"/>
              <a:t>Grčki i latinski dominiraju</a:t>
            </a:r>
          </a:p>
          <a:p>
            <a:r>
              <a:rPr lang="hr-HR" dirty="0"/>
              <a:t>Židovi koji su pokapani u isključivo židovskim katakombama imaju epitafe pisane na grčkom i latinskom – integracija u suvremeno društvo na lingvističkoj razini</a:t>
            </a:r>
          </a:p>
          <a:p>
            <a:r>
              <a:rPr lang="hr-HR" dirty="0"/>
              <a:t>Prevladavaju grčka i latinska imena Židova, ima imena istočnjačkog podrijetla</a:t>
            </a:r>
          </a:p>
          <a:p>
            <a:r>
              <a:rPr lang="hr-HR" dirty="0"/>
              <a:t>Tipično rimski </a:t>
            </a:r>
            <a:r>
              <a:rPr lang="hr-HR" i="1" dirty="0" err="1"/>
              <a:t>tria</a:t>
            </a:r>
            <a:r>
              <a:rPr lang="hr-HR" i="1" dirty="0"/>
              <a:t> </a:t>
            </a:r>
            <a:r>
              <a:rPr lang="hr-HR" i="1" dirty="0" err="1"/>
              <a:t>nomina</a:t>
            </a:r>
            <a:r>
              <a:rPr lang="hr-HR" i="1" dirty="0"/>
              <a:t> </a:t>
            </a:r>
            <a:r>
              <a:rPr lang="hr-HR" dirty="0"/>
              <a:t>sustav</a:t>
            </a:r>
          </a:p>
        </p:txBody>
      </p:sp>
    </p:spTree>
    <p:extLst>
      <p:ext uri="{BB962C8B-B14F-4D97-AF65-F5344CB8AC3E}">
        <p14:creationId xmlns:p14="http://schemas.microsoft.com/office/powerpoint/2010/main" val="1229838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68A54B-9065-40B2-8753-8E0288E82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69557AB-727A-4A3F-8398-262E02E77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781" y="804520"/>
            <a:ext cx="4093310" cy="1049235"/>
          </a:xfrm>
        </p:spPr>
        <p:txBody>
          <a:bodyPr>
            <a:normAutofit/>
          </a:bodyPr>
          <a:lstStyle/>
          <a:p>
            <a:endParaRPr lang="en-GB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15F3B72-790F-4B1A-90DE-5EC31C829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A2BED43D-FF5E-4233-9D4F-A509B5603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63A538-0B6B-4566-BCDC-8C10AED47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4089097" cy="3450613"/>
          </a:xfrm>
        </p:spPr>
        <p:txBody>
          <a:bodyPr>
            <a:normAutofit/>
          </a:bodyPr>
          <a:lstStyle/>
          <a:p>
            <a:r>
              <a:rPr lang="hr-HR" dirty="0"/>
              <a:t>S druge strane čvrsta pripadnost Judaizmu</a:t>
            </a:r>
          </a:p>
          <a:p>
            <a:r>
              <a:rPr lang="hr-HR" dirty="0"/>
              <a:t>Židovski simboli – menora (</a:t>
            </a:r>
            <a:r>
              <a:rPr lang="hr-HR" dirty="0" err="1"/>
              <a:t>sedmerokraki</a:t>
            </a:r>
            <a:r>
              <a:rPr lang="hr-HR" dirty="0"/>
              <a:t> svijećnjak u svetištu zavjetnoga šatora; simbol židovstva)</a:t>
            </a:r>
            <a:endParaRPr lang="en-GB" dirty="0"/>
          </a:p>
        </p:txBody>
      </p:sp>
      <p:pic>
        <p:nvPicPr>
          <p:cNvPr id="1026" name="Picture 2" descr="menora | Hrvatska enciklopedija">
            <a:extLst>
              <a:ext uri="{FF2B5EF4-FFF2-40B4-BE49-F238E27FC236}">
                <a16:creationId xmlns:a16="http://schemas.microsoft.com/office/drawing/2014/main" id="{ED7246E2-E83F-490E-AB62-BB67EF7BD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4411" y="965771"/>
            <a:ext cx="4960442" cy="434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051D0F8B-A6FE-4009-88A1-49ABE7CEF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C5057B3-E936-43A2-9EEE-514EF0434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994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369051-3D4A-48C4-BE38-8F4E78209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DDFD0BA-1455-4102-AF99-60FBB1717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Zapisi o istaknutoj funkciji pojedinca u društvu</a:t>
            </a:r>
          </a:p>
          <a:p>
            <a:r>
              <a:rPr lang="hr-HR" dirty="0"/>
              <a:t>Natpisi su sažeti: ime, dob, rod, uloga u zajednici</a:t>
            </a:r>
          </a:p>
          <a:p>
            <a:r>
              <a:rPr lang="hr-HR" dirty="0"/>
              <a:t>Nema podataka o vjerovanju u zagrobni život</a:t>
            </a:r>
          </a:p>
          <a:p>
            <a:endParaRPr lang="hr-HR" dirty="0"/>
          </a:p>
          <a:p>
            <a:r>
              <a:rPr lang="hr-HR" dirty="0"/>
              <a:t>Malo podataka o unutarnjem uređenju – zabilježeno je jedanaest židovskih zajednica u Rimu</a:t>
            </a:r>
          </a:p>
          <a:p>
            <a:r>
              <a:rPr lang="hr-HR" dirty="0"/>
              <a:t>*** Židovi su aktivno sudjelovali u životu suvremenika u Rimu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564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chemeClr val="bg2">
                  <a:lumMod val="10000"/>
                </a:schemeClr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 prstMaterial="matte">
            <a:bevelT w="133350" h="508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295751E-C740-4284-BEA7-D4539074C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>
            <a:normAutofit/>
          </a:bodyPr>
          <a:lstStyle/>
          <a:p>
            <a:r>
              <a:rPr lang="hr-HR" sz="2800" dirty="0"/>
              <a:t>Primjer provincijskog grada: </a:t>
            </a:r>
            <a:r>
              <a:rPr lang="hr-HR" sz="2800" dirty="0" err="1"/>
              <a:t>Venosa</a:t>
            </a:r>
            <a:r>
              <a:rPr lang="hr-HR" sz="2800" dirty="0"/>
              <a:t> (</a:t>
            </a:r>
            <a:r>
              <a:rPr lang="hr-HR" sz="2800" dirty="0" err="1"/>
              <a:t>Basilicata</a:t>
            </a:r>
            <a:r>
              <a:rPr lang="hr-HR" sz="2800" dirty="0"/>
              <a:t>)</a:t>
            </a:r>
            <a:endParaRPr lang="en-GB" sz="28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FE0BC9D-47A2-4A00-8487-52C04B4EF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403571"/>
          </a:xfrm>
        </p:spPr>
        <p:txBody>
          <a:bodyPr>
            <a:normAutofit lnSpcReduction="10000"/>
          </a:bodyPr>
          <a:lstStyle/>
          <a:p>
            <a:r>
              <a:rPr lang="hr-HR" dirty="0"/>
              <a:t>Metropola – provincija</a:t>
            </a:r>
          </a:p>
          <a:p>
            <a:r>
              <a:rPr lang="hr-HR" dirty="0"/>
              <a:t>Ne zna se kada je formirana židovska zajednica</a:t>
            </a:r>
          </a:p>
          <a:p>
            <a:r>
              <a:rPr lang="hr-HR" dirty="0"/>
              <a:t>Postojanje katakombi koje su u jednom trenutku prestale funkcionirati</a:t>
            </a:r>
          </a:p>
          <a:p>
            <a:r>
              <a:rPr lang="hr-HR" dirty="0"/>
              <a:t>Židovi od tada pokapaju svoje mrtve na vrhu brežuljka </a:t>
            </a:r>
          </a:p>
          <a:p>
            <a:r>
              <a:rPr lang="hr-HR" dirty="0"/>
              <a:t>Uporaba grčkog i latinskog jezika (vulgarni </a:t>
            </a:r>
            <a:r>
              <a:rPr lang="hr-HR" dirty="0" err="1"/>
              <a:t>latinitet</a:t>
            </a:r>
            <a:r>
              <a:rPr lang="hr-HR" dirty="0"/>
              <a:t>)</a:t>
            </a:r>
            <a:endParaRPr lang="en-GB" dirty="0"/>
          </a:p>
        </p:txBody>
      </p:sp>
      <p:pic>
        <p:nvPicPr>
          <p:cNvPr id="27" name="Picture 17">
            <a:extLst>
              <a:ext uri="{FF2B5EF4-FFF2-40B4-BE49-F238E27FC236}">
                <a16:creationId xmlns:a16="http://schemas.microsoft.com/office/drawing/2014/main" id="{D8699095-CEB1-4E14-B995-7B7553B9B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818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DA9BE5-21B9-43B0-BB27-3BC1A2274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9B82A2C-1A2F-429F-B110-AE2A5368F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Snažna kulturna interakcija s poganima i kršćanima </a:t>
            </a:r>
          </a:p>
          <a:p>
            <a:r>
              <a:rPr lang="hr-HR" dirty="0"/>
              <a:t>Sudjelovanje u suvremenom društvenom životu provincijskoga grada - </a:t>
            </a:r>
            <a:r>
              <a:rPr lang="en-GB" b="0" i="1" u="none" strike="noStrike" baseline="0" dirty="0" err="1"/>
              <a:t>maiores</a:t>
            </a:r>
            <a:r>
              <a:rPr lang="en-GB" b="0" i="1" u="none" strike="noStrike" baseline="0" dirty="0"/>
              <a:t> </a:t>
            </a:r>
            <a:r>
              <a:rPr lang="en-GB" b="0" i="1" u="none" strike="noStrike" baseline="0" dirty="0" err="1"/>
              <a:t>civitatis</a:t>
            </a:r>
            <a:r>
              <a:rPr lang="hr-HR" b="0" u="none" strike="noStrike" baseline="0" dirty="0"/>
              <a:t> (javni gradski službenici)</a:t>
            </a:r>
          </a:p>
          <a:p>
            <a:r>
              <a:rPr lang="hr-HR" dirty="0"/>
              <a:t>Pogrebni običaji Židova – ukopi u isključivo židovskim katakombama</a:t>
            </a:r>
          </a:p>
          <a:p>
            <a:r>
              <a:rPr lang="hr-HR" dirty="0"/>
              <a:t>Židovski </a:t>
            </a:r>
            <a:r>
              <a:rPr lang="hr-HR" dirty="0" err="1"/>
              <a:t>ikonografski</a:t>
            </a:r>
            <a:r>
              <a:rPr lang="hr-HR" dirty="0"/>
              <a:t> programi u slikarstvu</a:t>
            </a:r>
          </a:p>
          <a:p>
            <a:r>
              <a:rPr lang="hr-HR" dirty="0"/>
              <a:t>Prisutnost simbola – menora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326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933FFB-19A5-4E2D-8BB5-E3D7ABF85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0C08C8E-CAFC-4943-8DC7-7903E708A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 razliku od Rima – uporaba hebrejskog jezika</a:t>
            </a:r>
          </a:p>
          <a:p>
            <a:r>
              <a:rPr lang="hr-HR" dirty="0"/>
              <a:t>Epigrafski materijal iz </a:t>
            </a:r>
            <a:r>
              <a:rPr lang="hr-HR" dirty="0" err="1"/>
              <a:t>Venose</a:t>
            </a:r>
            <a:r>
              <a:rPr lang="hr-HR" dirty="0"/>
              <a:t> </a:t>
            </a:r>
            <a:r>
              <a:rPr lang="hr-HR" dirty="0" err="1"/>
              <a:t>značava</a:t>
            </a:r>
            <a:r>
              <a:rPr lang="hr-HR" dirty="0"/>
              <a:t> početak novoga period u uporabi hebrejskoga jezika kod talijanskih Židova</a:t>
            </a:r>
          </a:p>
          <a:p>
            <a:r>
              <a:rPr lang="hr-HR" dirty="0"/>
              <a:t>Dvojezični natpisi na hebrejskom i latinskom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556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8363F5-4B2D-4B63-A39B-F7177F6E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Židovi u ruralnim područjima Italije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3092ED-7704-40B9-9D71-7EC5E2683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Život u malim gradovima i selima</a:t>
            </a:r>
          </a:p>
          <a:p>
            <a:r>
              <a:rPr lang="hr-HR" dirty="0"/>
              <a:t>Ne zna se pouzdano kada su židovske zajednice formirane i koliko su bile velike</a:t>
            </a:r>
          </a:p>
          <a:p>
            <a:r>
              <a:rPr lang="hr-HR" dirty="0"/>
              <a:t>Izvori: nadgrobni natpisi, židovski grobovi, literarni izvori (pisma pape Grgura Velikog)</a:t>
            </a:r>
          </a:p>
          <a:p>
            <a:r>
              <a:rPr lang="hr-HR" dirty="0"/>
              <a:t>Epitafi omogućuju rekonstrukciju mobilnosti Židova u kasnoj antici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476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A5B677-1A1F-4137-8EE8-69F59C41C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77498DA-599B-4FED-933F-A18679C97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Zajedničke karakteristike: uporaba grčkog i latinskog jezika i osobnih imena, prevladavajuća židovska ikonografija, navodi specifičnih dužnosti i službi u zajednici, isključivo židovske grobnice</a:t>
            </a:r>
          </a:p>
          <a:p>
            <a:r>
              <a:rPr lang="hr-HR" dirty="0"/>
              <a:t>Natpisi s Malte i Sicilije („</a:t>
            </a:r>
            <a:r>
              <a:rPr lang="hr-HR" dirty="0" err="1"/>
              <a:t>Grotta</a:t>
            </a:r>
            <a:r>
              <a:rPr lang="hr-HR" dirty="0"/>
              <a:t> del </a:t>
            </a:r>
            <a:r>
              <a:rPr lang="hr-HR" dirty="0" err="1"/>
              <a:t>Carciofo</a:t>
            </a:r>
            <a:r>
              <a:rPr lang="hr-HR" dirty="0"/>
              <a:t>”)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*** od ranog 3. do početka 5. stoljeća Židovi su bili integrirani u kasnorimsko društvo na području Italije na više razina – suživot sa ne-Židovskim suvremenicima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776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257620-4065-4EA2-8D49-E4B0BE7ED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BFCDB4-15F8-4A2E-85EC-CD8C131BB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Suživot s ostalima stanovnicima se nastavlja u 5. i 6. stoljeću – epigrafska svjedočanstva iz </a:t>
            </a:r>
            <a:r>
              <a:rPr lang="hr-HR" dirty="0" err="1"/>
              <a:t>Venose</a:t>
            </a:r>
            <a:endParaRPr lang="hr-HR" dirty="0"/>
          </a:p>
          <a:p>
            <a:r>
              <a:rPr lang="hr-HR" dirty="0"/>
              <a:t>Postupno prožimanje sa kršćanima u razdoblju ranog srednjeg vijeka u Italiji</a:t>
            </a:r>
          </a:p>
          <a:p>
            <a:r>
              <a:rPr lang="hr-HR" dirty="0"/>
              <a:t>Literarni izvori: </a:t>
            </a:r>
          </a:p>
          <a:p>
            <a:pPr marL="0" indent="0">
              <a:buNone/>
            </a:pPr>
            <a:r>
              <a:rPr lang="pt-BR" sz="1800" b="1" i="1" u="none" strike="noStrike" baseline="0" dirty="0">
                <a:latin typeface="AdvGarm-i"/>
              </a:rPr>
              <a:t>Co Legum Mosaicarum et Romanarum</a:t>
            </a:r>
            <a:r>
              <a:rPr lang="hr-HR" sz="1800" b="1" i="1" u="none" strike="noStrike" baseline="0" dirty="0">
                <a:latin typeface="AdvGarm-i"/>
              </a:rPr>
              <a:t> </a:t>
            </a:r>
            <a:r>
              <a:rPr lang="hr-HR" sz="1800" b="0" i="1" u="none" strike="noStrike" baseline="0" dirty="0">
                <a:latin typeface="AdvGarm-i"/>
              </a:rPr>
              <a:t>– </a:t>
            </a:r>
            <a:r>
              <a:rPr lang="hr-HR" sz="1800" b="0" u="none" strike="noStrike" baseline="0" dirty="0">
                <a:latin typeface="AdvGarm-i"/>
              </a:rPr>
              <a:t>djelo sastavljeno u 4. stoljeću, vjerojatno židovskoga autora koji </a:t>
            </a:r>
            <a:r>
              <a:rPr lang="pt-BR" sz="1800" b="1" i="1" dirty="0">
                <a:latin typeface="AdvGarm-i"/>
              </a:rPr>
              <a:t>ollati</a:t>
            </a:r>
            <a:r>
              <a:rPr lang="hr-HR" sz="1800" b="0" u="none" strike="noStrike" baseline="0" dirty="0">
                <a:latin typeface="AdvGarm-i"/>
              </a:rPr>
              <a:t>je živio u Rimu</a:t>
            </a:r>
          </a:p>
          <a:p>
            <a:pPr>
              <a:buFontTx/>
              <a:buChar char="-"/>
            </a:pPr>
            <a:r>
              <a:rPr lang="hr-HR" sz="1800" dirty="0">
                <a:latin typeface="AdvGarm-i"/>
              </a:rPr>
              <a:t>16 poglavlja koja govore o židovskim i rimskim zakonima</a:t>
            </a:r>
          </a:p>
          <a:p>
            <a:pPr>
              <a:buFontTx/>
              <a:buChar char="-"/>
            </a:pPr>
            <a:r>
              <a:rPr lang="hr-HR" dirty="0"/>
              <a:t>Fokus je na kaznenom pravu; namjena teksta nije pravne prirode nego apologetske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02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FDBA00-E9A3-4844-98CA-BFF483CB7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3A6AEE-2E81-4BF6-96C2-D9944D835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000" b="1" i="1" u="none" strike="noStrike" baseline="0" dirty="0">
                <a:latin typeface="AdvGarm-i"/>
              </a:rPr>
              <a:t>Co</a:t>
            </a:r>
            <a:r>
              <a:rPr lang="hr-HR" sz="2000" b="1" i="1" u="none" strike="noStrike" baseline="0" dirty="0" err="1">
                <a:latin typeface="AdvGarm-i"/>
              </a:rPr>
              <a:t>llatio</a:t>
            </a:r>
            <a:r>
              <a:rPr lang="hr-HR" sz="2000" b="1" i="1" u="none" strike="noStrike" baseline="0" dirty="0">
                <a:latin typeface="AdvGarm-i"/>
              </a:rPr>
              <a:t> L</a:t>
            </a:r>
            <a:r>
              <a:rPr lang="pt-BR" sz="2000" b="1" i="1" u="none" strike="noStrike" baseline="0" dirty="0">
                <a:latin typeface="AdvGarm-i"/>
              </a:rPr>
              <a:t>egum Mosaicarum et Romanarum</a:t>
            </a:r>
            <a:r>
              <a:rPr lang="hr-HR" sz="2000" b="1" i="1" u="none" strike="noStrike" baseline="0" dirty="0">
                <a:latin typeface="AdvGarm-i"/>
              </a:rPr>
              <a:t> </a:t>
            </a:r>
            <a:r>
              <a:rPr lang="hr-HR" sz="2000" i="1" u="none" strike="noStrike" baseline="0" dirty="0">
                <a:latin typeface="AdvGarm-i"/>
              </a:rPr>
              <a:t> - Usporedba Mojsijeva zakonika i rimskih zakona </a:t>
            </a:r>
            <a:r>
              <a:rPr lang="hr-HR" sz="2000" u="none" strike="noStrike" baseline="0" dirty="0">
                <a:latin typeface="AdvGarm-i"/>
              </a:rPr>
              <a:t>(</a:t>
            </a:r>
            <a:r>
              <a:rPr lang="hr-HR" sz="2000" i="1" u="none" strike="noStrike" baseline="0" dirty="0" err="1">
                <a:latin typeface="AdvGarm-i"/>
              </a:rPr>
              <a:t>Lex</a:t>
            </a:r>
            <a:r>
              <a:rPr lang="hr-HR" sz="2000" i="1" u="none" strike="noStrike" baseline="0" dirty="0">
                <a:latin typeface="AdvGarm-i"/>
              </a:rPr>
              <a:t> Dei</a:t>
            </a:r>
            <a:r>
              <a:rPr lang="hr-HR" sz="2000" u="none" strike="noStrike" baseline="0" dirty="0">
                <a:latin typeface="AdvGarm-i"/>
              </a:rPr>
              <a:t>)</a:t>
            </a:r>
          </a:p>
          <a:p>
            <a:r>
              <a:rPr lang="hr-HR" sz="2000" u="none" strike="noStrike" baseline="0" dirty="0">
                <a:latin typeface="AdvGarm-i"/>
              </a:rPr>
              <a:t>Pokušaj usporedbe dvaju zakona – komparativno pravo?</a:t>
            </a:r>
          </a:p>
          <a:p>
            <a:r>
              <a:rPr lang="hr-HR" dirty="0">
                <a:latin typeface="AdvGarm-i"/>
              </a:rPr>
              <a:t>Spajanje biblijskog prava i rimskog prava</a:t>
            </a:r>
          </a:p>
          <a:p>
            <a:r>
              <a:rPr lang="hr-HR" sz="2000" u="none" strike="noStrike" baseline="0" dirty="0">
                <a:latin typeface="AdvGarm-i"/>
              </a:rPr>
              <a:t>Smanjivanje tenzija i formuliranje pretpostavke da je Mojsijev zakonik utjecao na rimsko pravo</a:t>
            </a:r>
          </a:p>
          <a:p>
            <a:r>
              <a:rPr lang="hr-HR" dirty="0">
                <a:latin typeface="AdvGarm-i"/>
              </a:rPr>
              <a:t>Saznanja o povijest Židova u Italiji</a:t>
            </a:r>
          </a:p>
          <a:p>
            <a:r>
              <a:rPr lang="hr-HR" sz="2000" u="none" strike="noStrike" baseline="0" dirty="0">
                <a:latin typeface="AdvGarm-i"/>
              </a:rPr>
              <a:t>Nepoznati sastavljač piše djelo na latinskom jeziku kako bi bilo dostupno onima koji nisu poznavali Mojsijev zakon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08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F5DB7D-F62C-41AC-8A4A-AB8E256AC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D0F88F-4B1C-43E5-84ED-4E5B5D2F6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hr-HR" b="0" i="0" dirty="0">
                <a:solidFill>
                  <a:srgbClr val="000000"/>
                </a:solidFill>
                <a:effectLst/>
                <a:latin typeface="ff3"/>
              </a:rPr>
              <a:t>Većina studija o povijesti Židova u kasnoj antici u fokus postavlja život i kulturu Židova na području Palestine jer je ta regija najbolje dokumentirana </a:t>
            </a:r>
          </a:p>
          <a:p>
            <a:pPr algn="l"/>
            <a:r>
              <a:rPr lang="hr-HR" b="0" i="0" dirty="0">
                <a:solidFill>
                  <a:srgbClr val="000000"/>
                </a:solidFill>
                <a:effectLst/>
                <a:latin typeface="ff3"/>
              </a:rPr>
              <a:t>Potreba da se istraži kulturne i društvene pojave u skladu s promjenama koje su se odvijale kod Židova od 4. do 7. stoljeća – vrijeme kada se Židovi suočavaju s novim okruženjem – kršćanskom kulturom </a:t>
            </a:r>
          </a:p>
          <a:p>
            <a:pPr algn="l"/>
            <a:r>
              <a:rPr lang="hr-HR" dirty="0">
                <a:solidFill>
                  <a:srgbClr val="000000"/>
                </a:solidFill>
                <a:latin typeface="ff3"/>
              </a:rPr>
              <a:t>Razdoblje promjena za stanovnike Palestine</a:t>
            </a:r>
            <a:endParaRPr lang="en-GB" b="0" i="0" dirty="0">
              <a:solidFill>
                <a:srgbClr val="000000"/>
              </a:solidFill>
              <a:effectLst/>
              <a:latin typeface="Roboto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653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CA9F6E-43B4-47EE-A11C-6B5C1884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409C004-B1A7-4446-9420-A981C6597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Rasprave o Mojsijevu zakonu u kasnoj antici – napadi ranih kršćanskih pisaca</a:t>
            </a:r>
          </a:p>
          <a:p>
            <a:r>
              <a:rPr lang="hr-HR" dirty="0"/>
              <a:t>Negativan utjecaj na pravni status židovskih zajednica u čitavom Rimskom carstvu u kasnoj antici</a:t>
            </a:r>
          </a:p>
          <a:p>
            <a:pPr marL="0" indent="0">
              <a:buNone/>
            </a:pPr>
            <a:r>
              <a:rPr lang="hr-HR" dirty="0"/>
              <a:t>Važnost izvora kao povijesnog dokumenta:</a:t>
            </a:r>
          </a:p>
          <a:p>
            <a:r>
              <a:rPr lang="hr-HR" dirty="0"/>
              <a:t>1) Židovi u Italiji imaju važnu ulogu u društvenom i kulturnom životu</a:t>
            </a:r>
          </a:p>
          <a:p>
            <a:r>
              <a:rPr lang="hr-HR" dirty="0"/>
              <a:t>2) židovske zajednice postupno postaju predmetom rasprava u kasnoj antici</a:t>
            </a:r>
          </a:p>
          <a:p>
            <a:r>
              <a:rPr lang="hr-HR" dirty="0"/>
              <a:t>rimski zakoni s početka 5. st. isključuju Židove iz svih važnijih civilnih službi Carstva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583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6573CC-DE50-449B-991F-3744C54EB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B99E33F-143E-411A-8C6D-5F40B45E4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Židovske sinagoge nisu više sigurne od nasilja</a:t>
            </a:r>
          </a:p>
          <a:p>
            <a:r>
              <a:rPr lang="hr-HR" dirty="0"/>
              <a:t>Uništenje sinagoga u Rimu i Akvileji 388. g., u Rimu 395. g.</a:t>
            </a:r>
          </a:p>
          <a:p>
            <a:r>
              <a:rPr lang="hr-HR" dirty="0"/>
              <a:t>Tenzije između kršćana i židovskih zajednica (propovijedi talijanskih biskupa: Ambrozije iz Milana, Zenon iz Verone, Maksim iz Torina, </a:t>
            </a:r>
            <a:r>
              <a:rPr lang="hr-HR" dirty="0" err="1"/>
              <a:t>Gaudencije</a:t>
            </a:r>
            <a:r>
              <a:rPr lang="hr-HR" dirty="0"/>
              <a:t> iz Brescije, Petar </a:t>
            </a:r>
            <a:r>
              <a:rPr lang="hr-HR" dirty="0" err="1"/>
              <a:t>Krizolog</a:t>
            </a:r>
            <a:r>
              <a:rPr lang="hr-HR" dirty="0"/>
              <a:t> iz Ravene)</a:t>
            </a:r>
          </a:p>
          <a:p>
            <a:r>
              <a:rPr lang="hr-HR" dirty="0"/>
              <a:t>Pokušaj kristijanizacije nepravovjernih kršćana u kasnom Carstvu – isključivanje iz zajednice </a:t>
            </a:r>
          </a:p>
          <a:p>
            <a:r>
              <a:rPr lang="hr-HR" dirty="0"/>
              <a:t>Židovi su do početka 7. st. ipak zadržali svoj status u društvu (senatori u 5. st.)</a:t>
            </a:r>
          </a:p>
          <a:p>
            <a:r>
              <a:rPr lang="hr-HR" dirty="0"/>
              <a:t>*** postupni prelazak iz poganske antike u kršćanski rani srednji vijek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917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B684A6-713A-4EF2-AFE3-DEAFF7E0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209E8DE-D4DF-4BDC-9B81-E5418A755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Ponovno oživljavanje židovskih zajednica za vrijeme </a:t>
            </a:r>
            <a:r>
              <a:rPr lang="hr-HR" dirty="0" err="1"/>
              <a:t>Ostrogotske</a:t>
            </a:r>
            <a:r>
              <a:rPr lang="hr-HR" dirty="0"/>
              <a:t> države u Italiji (490 – 554)</a:t>
            </a:r>
          </a:p>
          <a:p>
            <a:r>
              <a:rPr lang="hr-HR" dirty="0"/>
              <a:t>Arijanski </a:t>
            </a:r>
            <a:r>
              <a:rPr lang="hr-HR" dirty="0" err="1"/>
              <a:t>Ostrogoti</a:t>
            </a:r>
            <a:r>
              <a:rPr lang="hr-HR" dirty="0"/>
              <a:t> – kršćanska hereza </a:t>
            </a:r>
          </a:p>
          <a:p>
            <a:r>
              <a:rPr lang="hr-HR" dirty="0"/>
              <a:t>Vladavina kralja </a:t>
            </a:r>
            <a:r>
              <a:rPr lang="hr-HR" dirty="0" err="1"/>
              <a:t>Teodorika</a:t>
            </a:r>
            <a:r>
              <a:rPr lang="hr-HR" dirty="0"/>
              <a:t> – kažnjavanje kršćana koji su spalili sinagoge u Rimu i Raveni (plaćanje štete)</a:t>
            </a:r>
          </a:p>
          <a:p>
            <a:r>
              <a:rPr lang="hr-HR" dirty="0"/>
              <a:t>Nakon poraza </a:t>
            </a:r>
            <a:r>
              <a:rPr lang="hr-HR" dirty="0" err="1"/>
              <a:t>Ostrogota</a:t>
            </a:r>
            <a:r>
              <a:rPr lang="hr-HR" dirty="0"/>
              <a:t> 554. g. – uvođenje Justinijanova zakona </a:t>
            </a:r>
            <a:r>
              <a:rPr lang="hr-HR" i="1" dirty="0" err="1"/>
              <a:t>Corpus</a:t>
            </a:r>
            <a:r>
              <a:rPr lang="hr-HR" i="1" dirty="0"/>
              <a:t> </a:t>
            </a:r>
            <a:r>
              <a:rPr lang="hr-HR" i="1" dirty="0" err="1"/>
              <a:t>Iuris</a:t>
            </a:r>
            <a:r>
              <a:rPr lang="hr-HR" i="1" dirty="0"/>
              <a:t> </a:t>
            </a:r>
            <a:r>
              <a:rPr lang="hr-HR" i="1" dirty="0" err="1"/>
              <a:t>Civilis</a:t>
            </a:r>
            <a:r>
              <a:rPr lang="hr-HR" i="1" dirty="0"/>
              <a:t> </a:t>
            </a:r>
            <a:r>
              <a:rPr lang="hr-HR" dirty="0"/>
              <a:t>na područje Italije</a:t>
            </a:r>
          </a:p>
          <a:p>
            <a:r>
              <a:rPr lang="hr-HR" dirty="0"/>
              <a:t>Nema izravnog utjecaja na svakodnevicu Židova</a:t>
            </a:r>
          </a:p>
          <a:p>
            <a:r>
              <a:rPr lang="hr-HR" dirty="0"/>
              <a:t>Židovi nastavljaju aktivno sudjelovati u političkom, društvenom i kulturnom životu suvremenika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96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BCE714-7ED1-49E5-B413-61A59B8A6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Židovi u Španjolskoj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B7F6C0E-2F8E-44BD-92DE-06D286B90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Veliki broj srednjovjekovnih legendi smješta dolazak Židova na područja Španjolske u antičko doba</a:t>
            </a:r>
          </a:p>
          <a:p>
            <a:r>
              <a:rPr lang="hr-HR" dirty="0"/>
              <a:t>Pretpostavka da su židovski trgovci stizali na to područje još s Feničanima i </a:t>
            </a:r>
            <a:r>
              <a:rPr lang="hr-HR" dirty="0" err="1"/>
              <a:t>Kartažanima</a:t>
            </a:r>
            <a:endParaRPr lang="hr-HR" dirty="0"/>
          </a:p>
          <a:p>
            <a:r>
              <a:rPr lang="hr-HR" dirty="0"/>
              <a:t>Legende koje nastoje pokazati da španjolski Židovi nisu bili krivi za Kristovu smrt (optužbe kršćana protiv Židova u kasnoj antici)</a:t>
            </a:r>
          </a:p>
          <a:p>
            <a:r>
              <a:rPr lang="hr-HR" dirty="0"/>
              <a:t>Kada su se Židovi naselili na Iberski poluotok ne može se sa sigurnošću utvrditi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047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8745D5-8A93-437A-9714-96850792A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576FE1B-17C0-438E-ABE7-5A629A239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Nema arheoloških potvrda o prisutnosti židovskih naselja do 3. stoljeća</a:t>
            </a:r>
          </a:p>
          <a:p>
            <a:r>
              <a:rPr lang="hr-HR" dirty="0"/>
              <a:t>Pavlova namjera da otputuje u Španjolsku sredinom 1. st.</a:t>
            </a:r>
          </a:p>
          <a:p>
            <a:r>
              <a:rPr lang="hr-HR" dirty="0"/>
              <a:t>Amfora sa hebrejskim slovima pronađena na Balearima (Ibiza) iz 1. st. – postojanje trgovačkih veza između Baleara i Judeje prije 3. st.</a:t>
            </a:r>
          </a:p>
          <a:p>
            <a:r>
              <a:rPr lang="hr-HR" dirty="0"/>
              <a:t>Natpisi iz 3. do 6. st. na grčkom, latinskom i hebrejskom</a:t>
            </a:r>
          </a:p>
          <a:p>
            <a:r>
              <a:rPr lang="hr-HR" dirty="0"/>
              <a:t>Nema sačuvanih židovskih izvora o židovskim zajednicama u Španjolskoj</a:t>
            </a:r>
          </a:p>
          <a:p>
            <a:r>
              <a:rPr lang="hr-HR" dirty="0"/>
              <a:t>Oslanjanje na zakone i kršćanske izvore prije arapskog osvajanja 711. 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8561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89B1B0-D07C-4391-9449-8DDA1922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A31091F-47DF-42A5-A072-41E50E074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Općenito su Židovi prisutni na najromaniziranijim dijelovima Iberskog poluotoka – jug i istok</a:t>
            </a:r>
          </a:p>
          <a:p>
            <a:r>
              <a:rPr lang="hr-HR" dirty="0"/>
              <a:t>Podaci o vjerskom suživotu iz akata koncila održanog u Elviri (300 -313. g.)</a:t>
            </a:r>
          </a:p>
          <a:p>
            <a:r>
              <a:rPr lang="hr-HR" dirty="0"/>
              <a:t>Biskupi su zabranili </a:t>
            </a:r>
            <a:r>
              <a:rPr lang="hr-HR"/>
              <a:t>židovsko-kršćanske brakove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572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833582-EE4E-4928-ABE4-C0FF4602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3AD9FDC-184C-44DB-B414-41279027C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Židovske zajednice na području Apeninskog poluotoka – neke od njih vrlo stare i ukorijenjene, druge se afirmiraju tek nakon 3. stoljeća</a:t>
            </a:r>
          </a:p>
          <a:p>
            <a:r>
              <a:rPr lang="hr-HR" dirty="0"/>
              <a:t>Prisutnost u velikim gradovima: Napulj, Milano, Ravena, Rim</a:t>
            </a:r>
          </a:p>
          <a:p>
            <a:r>
              <a:rPr lang="hr-HR" dirty="0"/>
              <a:t>Manje sredine i sela sa organiziranim židovskim zajednicama</a:t>
            </a:r>
          </a:p>
          <a:p>
            <a:r>
              <a:rPr lang="hr-HR" dirty="0"/>
              <a:t>Područje Sardinije i Sicilije, Malta i </a:t>
            </a:r>
            <a:r>
              <a:rPr lang="hr-HR" dirty="0" err="1"/>
              <a:t>Liparski</a:t>
            </a:r>
            <a:r>
              <a:rPr lang="hr-HR" dirty="0"/>
              <a:t> otoci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69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1DF6A9-220C-4F7F-90FB-C2B3383B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D17B9C-2521-4561-8474-E13D387F9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Primarni izvori o Židovima u Italiji: arheološki i epigrafski materijal</a:t>
            </a:r>
          </a:p>
          <a:p>
            <a:r>
              <a:rPr lang="hr-HR" dirty="0"/>
              <a:t>Rekonstrukcija prisutnosti i rasprostranjenosti židovskih zajednica u kasnoj antici – Apeninski poluotok postaje jedno od najčvršćih uporišta židovske dijaspore na Sredozemlju u kasnoj antici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08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56CED6-ACD4-43B1-BE53-1B579E8C6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B451061-F85B-40DB-92DA-1FD61C70C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F836F1-51D4-4090-8E0D-97877F036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01027E-B10F-4212-8A7C-18D371461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slov 1">
            <a:extLst>
              <a:ext uri="{FF2B5EF4-FFF2-40B4-BE49-F238E27FC236}">
                <a16:creationId xmlns:a16="http://schemas.microsoft.com/office/drawing/2014/main" id="{FE313682-565F-4316-B355-99F2437E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320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6218863-14E5-4FC0-90E4-2372B9F00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34695" y="2184357"/>
            <a:ext cx="4075733" cy="32819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dirty="0" err="1"/>
              <a:t>Židovska</a:t>
            </a:r>
            <a:r>
              <a:rPr lang="en-US" dirty="0"/>
              <a:t> </a:t>
            </a:r>
            <a:r>
              <a:rPr lang="en-US" dirty="0" err="1"/>
              <a:t>dijaspora</a:t>
            </a:r>
            <a:r>
              <a:rPr lang="en-US" dirty="0"/>
              <a:t> u </a:t>
            </a:r>
            <a:r>
              <a:rPr lang="en-US" dirty="0" err="1"/>
              <a:t>Rimskom</a:t>
            </a:r>
            <a:r>
              <a:rPr lang="en-US" dirty="0"/>
              <a:t> </a:t>
            </a:r>
            <a:r>
              <a:rPr lang="en-US" dirty="0" err="1"/>
              <a:t>carstvu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D06B126-22B6-4118-946D-3F4D47078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9823" y="2184357"/>
            <a:ext cx="4948659" cy="3281988"/>
            <a:chOff x="7807230" y="2012810"/>
            <a:chExt cx="3251252" cy="345986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F0C660B-3460-445A-AD16-40CAAB762E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4D96F8D-D979-45F6-88BA-037B5A1BB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solidFill>
              <a:srgbClr val="FFFFFE"/>
            </a:soli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FA980B28-1BEC-4E64-BBE6-D72AD2CB69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06194" y="2341994"/>
            <a:ext cx="4948660" cy="295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87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4D2C7B-C6DF-4D26-84E8-AB4FC3779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AAEA132-A8CB-4417-81D7-D94392DE3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Postojanje židovskih sinagoga – arheološke potvrde</a:t>
            </a:r>
          </a:p>
          <a:p>
            <a:r>
              <a:rPr lang="hr-HR" dirty="0"/>
              <a:t>Podaci o demografiji i naseljavanju – porast i širenje židovske populacije na tlu kasnoantičke Italije</a:t>
            </a:r>
          </a:p>
          <a:p>
            <a:r>
              <a:rPr lang="hr-HR" dirty="0"/>
              <a:t>Uspjeh židovske misionarske djelatnosti?</a:t>
            </a:r>
          </a:p>
          <a:p>
            <a:r>
              <a:rPr lang="hr-HR" dirty="0"/>
              <a:t>Arheološki izvori: Židovi su jasnije </a:t>
            </a:r>
            <a:r>
              <a:rPr lang="hr-HR" dirty="0" err="1"/>
              <a:t>vidljjivi</a:t>
            </a:r>
            <a:r>
              <a:rPr lang="hr-HR" dirty="0"/>
              <a:t> u kasnoj antici nego ranije</a:t>
            </a:r>
          </a:p>
          <a:p>
            <a:r>
              <a:rPr lang="hr-HR" dirty="0"/>
              <a:t>Tek tada započinju označavati svoje grobove prepoznatljivim židovskim znakovima i simbolima</a:t>
            </a:r>
          </a:p>
          <a:p>
            <a:r>
              <a:rPr lang="hr-HR" dirty="0"/>
              <a:t>Nadgrobni natpisi tipično židovskoga podrijetla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28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18EEE4-9880-4780-8FDF-FFA2A2D7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7B9D9C-73BA-4BF5-B3BF-53C92B149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Pomak talijanskih Židova iz velikih gradova u manje sredine</a:t>
            </a:r>
          </a:p>
          <a:p>
            <a:r>
              <a:rPr lang="hr-HR" dirty="0"/>
              <a:t>Podaci o demografiji židovske zajednice u Rimu – arheološki i epigrafski materijal</a:t>
            </a:r>
          </a:p>
          <a:p>
            <a:r>
              <a:rPr lang="hr-HR" dirty="0"/>
              <a:t>Mali broj pisanih izvora (reference iz djela klasičnih pisaca, i djela </a:t>
            </a:r>
            <a:r>
              <a:rPr lang="hr-HR" dirty="0" err="1"/>
              <a:t>patristike</a:t>
            </a:r>
            <a:r>
              <a:rPr lang="hr-HR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99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7FAEA9-510D-4F63-B77A-34F6AB353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800" dirty="0"/>
              <a:t>Židovi u Rimu</a:t>
            </a:r>
            <a:endParaRPr lang="en-GB" sz="28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F7DCB10-F035-4D9D-A6C4-1C17F4936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Najbrojniji izvori o židovskoj zajednici u kasnoantičkoj Italiji</a:t>
            </a:r>
          </a:p>
          <a:p>
            <a:r>
              <a:rPr lang="hr-HR" dirty="0"/>
              <a:t>Najstarija židovska zajednica u Italiji</a:t>
            </a:r>
          </a:p>
          <a:p>
            <a:r>
              <a:rPr lang="hr-HR" dirty="0"/>
              <a:t>Najbrojnija od antike do srednjeg vijeka</a:t>
            </a:r>
          </a:p>
          <a:p>
            <a:r>
              <a:rPr lang="hr-HR" dirty="0"/>
              <a:t>Poznati podaci proizlaze iz židovskih katakombi i </a:t>
            </a:r>
            <a:r>
              <a:rPr lang="hr-HR" dirty="0" err="1"/>
              <a:t>hipogeja</a:t>
            </a:r>
            <a:r>
              <a:rPr lang="hr-HR" dirty="0"/>
              <a:t> smještenih izvan gradskih zidina Rima iz 3. stoljeća (uz poganska groblja i kršćanske katakombe)</a:t>
            </a:r>
          </a:p>
          <a:p>
            <a:r>
              <a:rPr lang="hr-HR" dirty="0"/>
              <a:t>Informacije o židovskoj zajednici u Rimu između 2. i 5. stoljeća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352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CDAB5F-E57D-41E1-8A01-47BAFB93F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E5DC097-AC71-4F39-970F-20EAFF22B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Oko 6oo nadgrobnih natpisa (većina </a:t>
            </a:r>
            <a:r>
              <a:rPr lang="hr-HR" i="1" dirty="0" err="1"/>
              <a:t>in</a:t>
            </a:r>
            <a:r>
              <a:rPr lang="hr-HR" i="1" dirty="0"/>
              <a:t> situ</a:t>
            </a:r>
            <a:r>
              <a:rPr lang="hr-HR" dirty="0"/>
              <a:t>)</a:t>
            </a:r>
          </a:p>
          <a:p>
            <a:r>
              <a:rPr lang="hr-HR" dirty="0"/>
              <a:t>Podaci o zajednici, ali i pojedincima </a:t>
            </a:r>
          </a:p>
          <a:p>
            <a:r>
              <a:rPr lang="hr-HR" dirty="0"/>
              <a:t>Društvena povijest rimskih Židova i suživot s pripadnicima ostalih religija u Rimu (društvena interakcija s „ne-Židovima”)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23134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ja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1275</Words>
  <Application>Microsoft Office PowerPoint</Application>
  <PresentationFormat>Široki zaslon</PresentationFormat>
  <Paragraphs>110</Paragraphs>
  <Slides>25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31" baseType="lpstr">
      <vt:lpstr>AdvGarm-i</vt:lpstr>
      <vt:lpstr>Arial</vt:lpstr>
      <vt:lpstr>ff3</vt:lpstr>
      <vt:lpstr>Palatino Linotype</vt:lpstr>
      <vt:lpstr>Roboto</vt:lpstr>
      <vt:lpstr>Galerija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Židovi u Rimu</vt:lpstr>
      <vt:lpstr>PowerPoint prezentacija</vt:lpstr>
      <vt:lpstr>PowerPoint prezentacija</vt:lpstr>
      <vt:lpstr>PowerPoint prezentacija</vt:lpstr>
      <vt:lpstr>PowerPoint prezentacija</vt:lpstr>
      <vt:lpstr>Primjer provincijskog grada: Venosa (Basilicata)</vt:lpstr>
      <vt:lpstr>PowerPoint prezentacija</vt:lpstr>
      <vt:lpstr>PowerPoint prezentacija</vt:lpstr>
      <vt:lpstr>Židovi u ruralnim područjima Italije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Židovi u Španjolskoj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Marina</dc:creator>
  <cp:lastModifiedBy>Marina</cp:lastModifiedBy>
  <cp:revision>15</cp:revision>
  <dcterms:created xsi:type="dcterms:W3CDTF">2021-01-19T10:40:59Z</dcterms:created>
  <dcterms:modified xsi:type="dcterms:W3CDTF">2021-01-19T13:13:18Z</dcterms:modified>
</cp:coreProperties>
</file>