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Default Extension="docx" ContentType="application/vnd.openxmlformats-officedocument.wordprocessingml.document"/>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74" r:id="rId3"/>
    <p:sldId id="257" r:id="rId4"/>
    <p:sldId id="258" r:id="rId5"/>
    <p:sldId id="259" r:id="rId6"/>
    <p:sldId id="260" r:id="rId7"/>
    <p:sldId id="261" r:id="rId8"/>
    <p:sldId id="271" r:id="rId9"/>
    <p:sldId id="262" r:id="rId10"/>
    <p:sldId id="263" r:id="rId11"/>
    <p:sldId id="264" r:id="rId12"/>
    <p:sldId id="265" r:id="rId13"/>
    <p:sldId id="266" r:id="rId14"/>
    <p:sldId id="267" r:id="rId15"/>
    <p:sldId id="268" r:id="rId16"/>
    <p:sldId id="269" r:id="rId17"/>
    <p:sldId id="272" r:id="rId18"/>
    <p:sldId id="273" r:id="rId19"/>
    <p:sldId id="270" r:id="rId20"/>
  </p:sldIdLst>
  <p:sldSz cx="12192000" cy="6858000"/>
  <p:notesSz cx="6858000" cy="9144000"/>
  <p:defaultTextStyle>
    <a:defPPr>
      <a:defRPr lang="e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116" d="100"/>
          <a:sy n="116" d="100"/>
        </p:scale>
        <p:origin x="-378" y="-114"/>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e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C0244129-3644-4411-A593-29688256D525}" type="datetimeFigureOut">
              <a:rPr lang="hr-HR" smtClean="0"/>
              <a:pPr/>
              <a:t>9.4.2022.</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39604E30-4784-4D7F-B2DF-799799640E0F}" type="slidenum">
              <a:rPr lang="hr-HR" smtClean="0"/>
              <a:pPr/>
              <a:t>‹#›</a:t>
            </a:fld>
            <a:endParaRPr lang="hr-H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42927782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0244129-3644-4411-A593-29688256D525}" type="datetimeFigureOut">
              <a:rPr lang="hr-HR" smtClean="0"/>
              <a:pPr/>
              <a:t>9.4.2022.</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39604E30-4784-4D7F-B2DF-799799640E0F}" type="slidenum">
              <a:rPr lang="hr-HR" smtClean="0"/>
              <a:pPr/>
              <a:t>‹#›</a:t>
            </a:fld>
            <a:endParaRPr lang="hr-HR"/>
          </a:p>
        </p:txBody>
      </p:sp>
    </p:spTree>
    <p:extLst>
      <p:ext uri="{BB962C8B-B14F-4D97-AF65-F5344CB8AC3E}">
        <p14:creationId xmlns:p14="http://schemas.microsoft.com/office/powerpoint/2010/main" xmlns="" val="12620000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0244129-3644-4411-A593-29688256D525}" type="datetimeFigureOut">
              <a:rPr lang="hr-HR" smtClean="0"/>
              <a:pPr/>
              <a:t>9.4.2022.</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39604E30-4784-4D7F-B2DF-799799640E0F}" type="slidenum">
              <a:rPr lang="hr-HR" smtClean="0"/>
              <a:pPr/>
              <a:t>‹#›</a:t>
            </a:fld>
            <a:endParaRPr lang="hr-HR"/>
          </a:p>
        </p:txBody>
      </p:sp>
    </p:spTree>
    <p:extLst>
      <p:ext uri="{BB962C8B-B14F-4D97-AF65-F5344CB8AC3E}">
        <p14:creationId xmlns:p14="http://schemas.microsoft.com/office/powerpoint/2010/main" xmlns="" val="40819474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0244129-3644-4411-A593-29688256D525}" type="datetimeFigureOut">
              <a:rPr lang="hr-HR" smtClean="0"/>
              <a:pPr/>
              <a:t>9.4.2022.</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39604E30-4784-4D7F-B2DF-799799640E0F}" type="slidenum">
              <a:rPr lang="hr-HR" smtClean="0"/>
              <a:pPr/>
              <a:t>‹#›</a:t>
            </a:fld>
            <a:endParaRPr lang="hr-HR"/>
          </a:p>
        </p:txBody>
      </p:sp>
    </p:spTree>
    <p:extLst>
      <p:ext uri="{BB962C8B-B14F-4D97-AF65-F5344CB8AC3E}">
        <p14:creationId xmlns:p14="http://schemas.microsoft.com/office/powerpoint/2010/main" xmlns="" val="5722792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0244129-3644-4411-A593-29688256D525}" type="datetimeFigureOut">
              <a:rPr lang="hr-HR" smtClean="0"/>
              <a:pPr/>
              <a:t>9.4.2022.</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39604E30-4784-4D7F-B2DF-799799640E0F}" type="slidenum">
              <a:rPr lang="hr-HR" smtClean="0"/>
              <a:pPr/>
              <a:t>‹#›</a:t>
            </a:fld>
            <a:endParaRPr lang="hr-H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36508365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C0244129-3644-4411-A593-29688256D525}" type="datetimeFigureOut">
              <a:rPr lang="hr-HR" smtClean="0"/>
              <a:pPr/>
              <a:t>9.4.2022.</a:t>
            </a:fld>
            <a:endParaRPr lang="hr-HR"/>
          </a:p>
        </p:txBody>
      </p:sp>
      <p:sp>
        <p:nvSpPr>
          <p:cNvPr id="6" name="Footer Placeholder 5"/>
          <p:cNvSpPr>
            <a:spLocks noGrp="1"/>
          </p:cNvSpPr>
          <p:nvPr>
            <p:ph type="ftr" sz="quarter" idx="11"/>
          </p:nvPr>
        </p:nvSpPr>
        <p:spPr/>
        <p:txBody>
          <a:bodyPr/>
          <a:lstStyle/>
          <a:p>
            <a:endParaRPr lang="hr-HR"/>
          </a:p>
        </p:txBody>
      </p:sp>
      <p:sp>
        <p:nvSpPr>
          <p:cNvPr id="7" name="Slide Number Placeholder 6"/>
          <p:cNvSpPr>
            <a:spLocks noGrp="1"/>
          </p:cNvSpPr>
          <p:nvPr>
            <p:ph type="sldNum" sz="quarter" idx="12"/>
          </p:nvPr>
        </p:nvSpPr>
        <p:spPr/>
        <p:txBody>
          <a:bodyPr/>
          <a:lstStyle/>
          <a:p>
            <a:fld id="{39604E30-4784-4D7F-B2DF-799799640E0F}" type="slidenum">
              <a:rPr lang="hr-HR" smtClean="0"/>
              <a:pPr/>
              <a:t>‹#›</a:t>
            </a:fld>
            <a:endParaRPr lang="hr-HR"/>
          </a:p>
        </p:txBody>
      </p:sp>
    </p:spTree>
    <p:extLst>
      <p:ext uri="{BB962C8B-B14F-4D97-AF65-F5344CB8AC3E}">
        <p14:creationId xmlns:p14="http://schemas.microsoft.com/office/powerpoint/2010/main" xmlns="" val="8420896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C0244129-3644-4411-A593-29688256D525}" type="datetimeFigureOut">
              <a:rPr lang="hr-HR" smtClean="0"/>
              <a:pPr/>
              <a:t>9.4.2022.</a:t>
            </a:fld>
            <a:endParaRPr lang="hr-HR"/>
          </a:p>
        </p:txBody>
      </p:sp>
      <p:sp>
        <p:nvSpPr>
          <p:cNvPr id="8" name="Footer Placeholder 7"/>
          <p:cNvSpPr>
            <a:spLocks noGrp="1"/>
          </p:cNvSpPr>
          <p:nvPr>
            <p:ph type="ftr" sz="quarter" idx="11"/>
          </p:nvPr>
        </p:nvSpPr>
        <p:spPr/>
        <p:txBody>
          <a:bodyPr/>
          <a:lstStyle/>
          <a:p>
            <a:endParaRPr lang="hr-HR"/>
          </a:p>
        </p:txBody>
      </p:sp>
      <p:sp>
        <p:nvSpPr>
          <p:cNvPr id="9" name="Slide Number Placeholder 8"/>
          <p:cNvSpPr>
            <a:spLocks noGrp="1"/>
          </p:cNvSpPr>
          <p:nvPr>
            <p:ph type="sldNum" sz="quarter" idx="12"/>
          </p:nvPr>
        </p:nvSpPr>
        <p:spPr/>
        <p:txBody>
          <a:bodyPr/>
          <a:lstStyle/>
          <a:p>
            <a:fld id="{39604E30-4784-4D7F-B2DF-799799640E0F}" type="slidenum">
              <a:rPr lang="hr-HR" smtClean="0"/>
              <a:pPr/>
              <a:t>‹#›</a:t>
            </a:fld>
            <a:endParaRPr lang="hr-HR"/>
          </a:p>
        </p:txBody>
      </p:sp>
    </p:spTree>
    <p:extLst>
      <p:ext uri="{BB962C8B-B14F-4D97-AF65-F5344CB8AC3E}">
        <p14:creationId xmlns:p14="http://schemas.microsoft.com/office/powerpoint/2010/main" xmlns="" val="32557985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C0244129-3644-4411-A593-29688256D525}" type="datetimeFigureOut">
              <a:rPr lang="hr-HR" smtClean="0"/>
              <a:pPr/>
              <a:t>9.4.2022.</a:t>
            </a:fld>
            <a:endParaRPr lang="hr-HR"/>
          </a:p>
        </p:txBody>
      </p:sp>
      <p:sp>
        <p:nvSpPr>
          <p:cNvPr id="4" name="Footer Placeholder 3"/>
          <p:cNvSpPr>
            <a:spLocks noGrp="1"/>
          </p:cNvSpPr>
          <p:nvPr>
            <p:ph type="ftr" sz="quarter" idx="11"/>
          </p:nvPr>
        </p:nvSpPr>
        <p:spPr/>
        <p:txBody>
          <a:bodyPr/>
          <a:lstStyle/>
          <a:p>
            <a:endParaRPr lang="hr-HR"/>
          </a:p>
        </p:txBody>
      </p:sp>
      <p:sp>
        <p:nvSpPr>
          <p:cNvPr id="5" name="Slide Number Placeholder 4"/>
          <p:cNvSpPr>
            <a:spLocks noGrp="1"/>
          </p:cNvSpPr>
          <p:nvPr>
            <p:ph type="sldNum" sz="quarter" idx="12"/>
          </p:nvPr>
        </p:nvSpPr>
        <p:spPr/>
        <p:txBody>
          <a:bodyPr/>
          <a:lstStyle/>
          <a:p>
            <a:fld id="{39604E30-4784-4D7F-B2DF-799799640E0F}" type="slidenum">
              <a:rPr lang="hr-HR" smtClean="0"/>
              <a:pPr/>
              <a:t>‹#›</a:t>
            </a:fld>
            <a:endParaRPr lang="hr-HR"/>
          </a:p>
        </p:txBody>
      </p:sp>
    </p:spTree>
    <p:extLst>
      <p:ext uri="{BB962C8B-B14F-4D97-AF65-F5344CB8AC3E}">
        <p14:creationId xmlns:p14="http://schemas.microsoft.com/office/powerpoint/2010/main" xmlns="" val="34515355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C0244129-3644-4411-A593-29688256D525}" type="datetimeFigureOut">
              <a:rPr lang="hr-HR" smtClean="0"/>
              <a:pPr/>
              <a:t>9.4.2022.</a:t>
            </a:fld>
            <a:endParaRPr lang="hr-HR"/>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hr-HR"/>
          </a:p>
        </p:txBody>
      </p:sp>
      <p:sp>
        <p:nvSpPr>
          <p:cNvPr id="9" name="Slide Number Placeholder 8"/>
          <p:cNvSpPr>
            <a:spLocks noGrp="1"/>
          </p:cNvSpPr>
          <p:nvPr>
            <p:ph type="sldNum" sz="quarter" idx="12"/>
          </p:nvPr>
        </p:nvSpPr>
        <p:spPr/>
        <p:txBody>
          <a:bodyPr/>
          <a:lstStyle/>
          <a:p>
            <a:fld id="{39604E30-4784-4D7F-B2DF-799799640E0F}" type="slidenum">
              <a:rPr lang="hr-HR" smtClean="0"/>
              <a:pPr/>
              <a:t>‹#›</a:t>
            </a:fld>
            <a:endParaRPr lang="hr-HR"/>
          </a:p>
        </p:txBody>
      </p:sp>
    </p:spTree>
    <p:extLst>
      <p:ext uri="{BB962C8B-B14F-4D97-AF65-F5344CB8AC3E}">
        <p14:creationId xmlns:p14="http://schemas.microsoft.com/office/powerpoint/2010/main" xmlns="" val="34649480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C0244129-3644-4411-A593-29688256D525}" type="datetimeFigureOut">
              <a:rPr lang="hr-HR" smtClean="0"/>
              <a:pPr/>
              <a:t>9.4.2022.</a:t>
            </a:fld>
            <a:endParaRPr lang="hr-HR"/>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hr-HR"/>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39604E30-4784-4D7F-B2DF-799799640E0F}" type="slidenum">
              <a:rPr lang="hr-HR" smtClean="0"/>
              <a:pPr/>
              <a:t>‹#›</a:t>
            </a:fld>
            <a:endParaRPr lang="hr-HR"/>
          </a:p>
        </p:txBody>
      </p:sp>
    </p:spTree>
    <p:extLst>
      <p:ext uri="{BB962C8B-B14F-4D97-AF65-F5344CB8AC3E}">
        <p14:creationId xmlns:p14="http://schemas.microsoft.com/office/powerpoint/2010/main" xmlns="" val="35384464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5" y="0"/>
            <a:ext cx="12191985" cy="4915076"/>
          </a:xfrm>
          <a:blipFill>
            <a:blip r:embed="rId2" cstate="print"/>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0244129-3644-4411-A593-29688256D525}" type="datetimeFigureOut">
              <a:rPr lang="hr-HR" smtClean="0"/>
              <a:pPr/>
              <a:t>9.4.2022.</a:t>
            </a:fld>
            <a:endParaRPr lang="hr-HR"/>
          </a:p>
        </p:txBody>
      </p:sp>
      <p:sp>
        <p:nvSpPr>
          <p:cNvPr id="6" name="Footer Placeholder 5"/>
          <p:cNvSpPr>
            <a:spLocks noGrp="1"/>
          </p:cNvSpPr>
          <p:nvPr>
            <p:ph type="ftr" sz="quarter" idx="11"/>
          </p:nvPr>
        </p:nvSpPr>
        <p:spPr/>
        <p:txBody>
          <a:bodyPr/>
          <a:lstStyle/>
          <a:p>
            <a:endParaRPr lang="hr-HR"/>
          </a:p>
        </p:txBody>
      </p:sp>
      <p:sp>
        <p:nvSpPr>
          <p:cNvPr id="7" name="Slide Number Placeholder 6"/>
          <p:cNvSpPr>
            <a:spLocks noGrp="1"/>
          </p:cNvSpPr>
          <p:nvPr>
            <p:ph type="sldNum" sz="quarter" idx="12"/>
          </p:nvPr>
        </p:nvSpPr>
        <p:spPr/>
        <p:txBody>
          <a:bodyPr/>
          <a:lstStyle/>
          <a:p>
            <a:fld id="{39604E30-4784-4D7F-B2DF-799799640E0F}" type="slidenum">
              <a:rPr lang="hr-HR" smtClean="0"/>
              <a:pPr/>
              <a:t>‹#›</a:t>
            </a:fld>
            <a:endParaRPr lang="hr-HR"/>
          </a:p>
        </p:txBody>
      </p:sp>
    </p:spTree>
    <p:extLst>
      <p:ext uri="{BB962C8B-B14F-4D97-AF65-F5344CB8AC3E}">
        <p14:creationId xmlns:p14="http://schemas.microsoft.com/office/powerpoint/2010/main" xmlns="" val="17322664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 smtClean="0"/>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 smtClean="0"/>
              <a:t>Click to edit Master text styles</a:t>
            </a:r>
          </a:p>
          <a:p>
            <a:pPr lvl="1"/>
            <a:r>
              <a:rPr lang="en" smtClean="0"/>
              <a:t>Second level</a:t>
            </a:r>
          </a:p>
          <a:p>
            <a:pPr lvl="2"/>
            <a:r>
              <a:rPr lang="en" smtClean="0"/>
              <a:t>Third level</a:t>
            </a:r>
          </a:p>
          <a:p>
            <a:pPr lvl="3"/>
            <a:r>
              <a:rPr lang="en" smtClean="0"/>
              <a:t>Fourth level</a:t>
            </a:r>
          </a:p>
          <a:p>
            <a:pPr lvl="4"/>
            <a:r>
              <a:rPr lang="en" smtClean="0"/>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C0244129-3644-4411-A593-29688256D525}" type="datetimeFigureOut">
              <a:rPr lang="hr-HR" smtClean="0"/>
              <a:pPr/>
              <a:t>9.4.2022.</a:t>
            </a:fld>
            <a:endParaRPr lang="hr-HR"/>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hr-HR"/>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39604E30-4784-4D7F-B2DF-799799640E0F}" type="slidenum">
              <a:rPr lang="hr-HR" smtClean="0"/>
              <a:pPr/>
              <a:t>‹#›</a:t>
            </a:fld>
            <a:endParaRPr lang="hr-HR"/>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146975605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package" Target="../embeddings/Microsoft_Office_Word_Document2.docx"/><Relationship Id="rId2" Type="http://schemas.openxmlformats.org/officeDocument/2006/relationships/slideLayout" Target="../slideLayouts/slideLayout2.xml"/><Relationship Id="rId1" Type="http://schemas.openxmlformats.org/officeDocument/2006/relationships/vmlDrawing" Target="../drawings/vmlDrawing2.v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package" Target="../embeddings/Microsoft_Office_Word_Document1.docx"/><Relationship Id="rId2" Type="http://schemas.openxmlformats.org/officeDocument/2006/relationships/slideLayout" Target="../slideLayouts/slideLayout2.xml"/><Relationship Id="rId1" Type="http://schemas.openxmlformats.org/officeDocument/2006/relationships/vmlDrawing" Target="../drawings/vmlDrawing1.v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 dirty="0" smtClean="0"/>
              <a:t>MEASUREMENT AND OPERATIONALIZATION</a:t>
            </a:r>
            <a:endParaRPr lang="hr-HR" dirty="0"/>
          </a:p>
        </p:txBody>
      </p:sp>
    </p:spTree>
    <p:extLst>
      <p:ext uri="{BB962C8B-B14F-4D97-AF65-F5344CB8AC3E}">
        <p14:creationId xmlns:p14="http://schemas.microsoft.com/office/powerpoint/2010/main" xmlns="" val="105938723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 dirty="0" smtClean="0"/>
              <a:t>MEASUREMENT OF ATTITUDES</a:t>
            </a:r>
            <a:endParaRPr lang="hr-HR" dirty="0"/>
          </a:p>
        </p:txBody>
      </p:sp>
      <p:sp>
        <p:nvSpPr>
          <p:cNvPr id="3" name="Content Placeholder 2"/>
          <p:cNvSpPr>
            <a:spLocks noGrp="1"/>
          </p:cNvSpPr>
          <p:nvPr>
            <p:ph idx="1"/>
          </p:nvPr>
        </p:nvSpPr>
        <p:spPr>
          <a:xfrm>
            <a:off x="527222" y="1845734"/>
            <a:ext cx="10628458" cy="4023360"/>
          </a:xfrm>
        </p:spPr>
        <p:txBody>
          <a:bodyPr/>
          <a:lstStyle/>
          <a:p>
            <a:pPr algn="just"/>
            <a:r>
              <a:rPr lang="en" b="1" dirty="0" smtClean="0"/>
              <a:t>ATTITUDE - a permanent decision to consistently respond to different aspects of the world consisting of emotional, cognitive and behavioral components </a:t>
            </a:r>
            <a:r>
              <a:rPr lang="en" dirty="0" smtClean="0"/>
              <a:t>(emotional component refers to feelings and emotions towards the object, cognitive or cognitive component represents knowledge of object properties and consequences while behavioral component represents predisposition actions or intentions of the individual).</a:t>
            </a:r>
          </a:p>
          <a:p>
            <a:pPr>
              <a:buNone/>
            </a:pPr>
            <a:endParaRPr lang="hr-HR" dirty="0" smtClean="0"/>
          </a:p>
          <a:p>
            <a:r>
              <a:rPr lang="en" dirty="0" smtClean="0"/>
              <a:t>Lack of consensus on measurement</a:t>
            </a:r>
          </a:p>
          <a:p>
            <a:endParaRPr lang="hr-HR" dirty="0" smtClean="0"/>
          </a:p>
          <a:p>
            <a:r>
              <a:rPr lang="en" dirty="0" smtClean="0"/>
              <a:t>Ranking / Rating / Sorting / Selection</a:t>
            </a:r>
            <a:endParaRPr lang="hr-HR" dirty="0"/>
          </a:p>
        </p:txBody>
      </p:sp>
      <p:sp>
        <p:nvSpPr>
          <p:cNvPr id="4" name="Down Arrow 3"/>
          <p:cNvSpPr/>
          <p:nvPr/>
        </p:nvSpPr>
        <p:spPr>
          <a:xfrm>
            <a:off x="2347784" y="4193059"/>
            <a:ext cx="230659" cy="6096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r-HR"/>
          </a:p>
        </p:txBody>
      </p:sp>
    </p:spTree>
    <p:extLst>
      <p:ext uri="{BB962C8B-B14F-4D97-AF65-F5344CB8AC3E}">
        <p14:creationId xmlns:p14="http://schemas.microsoft.com/office/powerpoint/2010/main" xmlns="" val="18473439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 dirty="0" smtClean="0"/>
              <a:t>Grading scales (1)</a:t>
            </a:r>
            <a:endParaRPr lang="hr-HR" dirty="0"/>
          </a:p>
        </p:txBody>
      </p:sp>
      <p:sp>
        <p:nvSpPr>
          <p:cNvPr id="3" name="Content Placeholder 2"/>
          <p:cNvSpPr>
            <a:spLocks noGrp="1"/>
          </p:cNvSpPr>
          <p:nvPr>
            <p:ph idx="1"/>
          </p:nvPr>
        </p:nvSpPr>
        <p:spPr>
          <a:xfrm>
            <a:off x="453081" y="1845734"/>
            <a:ext cx="10702599" cy="4023360"/>
          </a:xfrm>
        </p:spPr>
        <p:txBody>
          <a:bodyPr/>
          <a:lstStyle/>
          <a:p>
            <a:r>
              <a:rPr lang="en" u="sng" dirty="0" smtClean="0"/>
              <a:t>Nominal scale </a:t>
            </a:r>
            <a:r>
              <a:rPr lang="en" dirty="0" smtClean="0"/>
              <a:t>- the simplest form (group A or group B, YES or NO), but limited to mathematical or statistical analysis</a:t>
            </a:r>
          </a:p>
          <a:p>
            <a:r>
              <a:rPr lang="en" dirty="0" smtClean="0"/>
              <a:t>Attitudes have variance, and are rarely represented in their extremes…. therefore greater variation is required</a:t>
            </a:r>
            <a:endParaRPr lang="hr-HR" dirty="0" smtClean="0"/>
          </a:p>
          <a:p>
            <a:endParaRPr lang="hr-HR" dirty="0"/>
          </a:p>
          <a:p>
            <a:r>
              <a:rPr lang="en" u="sng" dirty="0" smtClean="0"/>
              <a:t>Category scale </a:t>
            </a:r>
            <a:r>
              <a:rPr lang="en" dirty="0" smtClean="0"/>
              <a:t>- categories described by a certain descriptive dimension (greater flexibility of answers)</a:t>
            </a:r>
            <a:endParaRPr lang="hr-HR" dirty="0"/>
          </a:p>
        </p:txBody>
      </p:sp>
      <p:graphicFrame>
        <p:nvGraphicFramePr>
          <p:cNvPr id="10" name="Object 9"/>
          <p:cNvGraphicFramePr>
            <a:graphicFrameLocks noChangeAspect="1"/>
          </p:cNvGraphicFramePr>
          <p:nvPr>
            <p:extLst>
              <p:ext uri="{D42A27DB-BD31-4B8C-83A1-F6EECF244321}">
                <p14:modId xmlns:p14="http://schemas.microsoft.com/office/powerpoint/2010/main" xmlns="" val="3798719833"/>
              </p:ext>
            </p:extLst>
          </p:nvPr>
        </p:nvGraphicFramePr>
        <p:xfrm>
          <a:off x="978480" y="4268877"/>
          <a:ext cx="5924595" cy="1074737"/>
        </p:xfrm>
        <a:graphic>
          <a:graphicData uri="http://schemas.openxmlformats.org/presentationml/2006/ole">
            <p:oleObj spid="_x0000_s2063" name="Document" r:id="rId3" imgW="5289041" imgH="1075219" progId="Word.Document.12">
              <p:embed/>
            </p:oleObj>
          </a:graphicData>
        </a:graphic>
      </p:graphicFrame>
    </p:spTree>
    <p:extLst>
      <p:ext uri="{BB962C8B-B14F-4D97-AF65-F5344CB8AC3E}">
        <p14:creationId xmlns:p14="http://schemas.microsoft.com/office/powerpoint/2010/main" xmlns="" val="336633258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 dirty="0" smtClean="0"/>
              <a:t>Grading scales (2)</a:t>
            </a:r>
            <a:endParaRPr lang="hr-HR" dirty="0"/>
          </a:p>
        </p:txBody>
      </p:sp>
      <p:sp>
        <p:nvSpPr>
          <p:cNvPr id="3" name="Content Placeholder 2"/>
          <p:cNvSpPr>
            <a:spLocks noGrp="1"/>
          </p:cNvSpPr>
          <p:nvPr>
            <p:ph idx="1"/>
          </p:nvPr>
        </p:nvSpPr>
        <p:spPr>
          <a:xfrm>
            <a:off x="724930" y="1845734"/>
            <a:ext cx="10430750" cy="4023360"/>
          </a:xfrm>
        </p:spPr>
        <p:txBody>
          <a:bodyPr/>
          <a:lstStyle/>
          <a:p>
            <a:r>
              <a:rPr lang="en" u="sng" dirty="0" err="1" smtClean="0"/>
              <a:t>Likert </a:t>
            </a:r>
            <a:r>
              <a:rPr lang="en" u="sng" dirty="0" smtClean="0"/>
              <a:t>scale </a:t>
            </a:r>
            <a:r>
              <a:rPr lang="en" dirty="0" smtClean="0"/>
              <a:t>- individuals choose between the most common 5 alternatives ('from' - 'to'). Easy to administer and very popular !!!</a:t>
            </a:r>
            <a:endParaRPr lang="hr-HR" u="sng" dirty="0" smtClean="0"/>
          </a:p>
          <a:p>
            <a:endParaRPr lang="hr-HR" dirty="0"/>
          </a:p>
          <a:p>
            <a:r>
              <a:rPr lang="en" u="sng" dirty="0" smtClean="0"/>
              <a:t>Semantic differential </a:t>
            </a:r>
            <a:r>
              <a:rPr lang="en" dirty="0" smtClean="0"/>
              <a:t>- a series of attitudes scale is used; a seven-point bipolar rating scale</a:t>
            </a:r>
            <a:endParaRPr lang="hr-HR" u="sng" dirty="0"/>
          </a:p>
        </p:txBody>
      </p:sp>
      <p:sp>
        <p:nvSpPr>
          <p:cNvPr id="4" name="Rectangle 3"/>
          <p:cNvSpPr/>
          <p:nvPr/>
        </p:nvSpPr>
        <p:spPr>
          <a:xfrm>
            <a:off x="1051775" y="3646542"/>
            <a:ext cx="6096000" cy="1754326"/>
          </a:xfrm>
          <a:prstGeom prst="rect">
            <a:avLst/>
          </a:prstGeom>
        </p:spPr>
        <p:txBody>
          <a:bodyPr>
            <a:spAutoFit/>
          </a:bodyPr>
          <a:lstStyle/>
          <a:p>
            <a:pPr algn="just">
              <a:lnSpc>
                <a:spcPct val="150000"/>
              </a:lnSpc>
              <a:spcAft>
                <a:spcPts val="0"/>
              </a:spcAft>
            </a:pPr>
            <a:r>
              <a:rPr lang="en" dirty="0" smtClean="0">
                <a:effectLst/>
                <a:latin typeface="Times New Roman" panose="02020603050405020304" pitchFamily="18" charset="0"/>
                <a:ea typeface="Times New Roman" panose="02020603050405020304" pitchFamily="18" charset="0"/>
              </a:rPr>
              <a:t>Low prices __ __ __ __ __ __ __ High prices</a:t>
            </a:r>
          </a:p>
          <a:p>
            <a:pPr algn="just">
              <a:lnSpc>
                <a:spcPct val="150000"/>
              </a:lnSpc>
              <a:spcAft>
                <a:spcPts val="0"/>
              </a:spcAft>
            </a:pPr>
            <a:r>
              <a:rPr lang="en" dirty="0" smtClean="0">
                <a:effectLst/>
                <a:latin typeface="Times New Roman" panose="02020603050405020304" pitchFamily="18" charset="0"/>
                <a:ea typeface="Times New Roman" panose="02020603050405020304" pitchFamily="18" charset="0"/>
              </a:rPr>
              <a:t>Pleasant atmosphere __ __ __ __ __ __ __ Unpleasant atmosphere</a:t>
            </a:r>
          </a:p>
          <a:p>
            <a:pPr algn="just">
              <a:lnSpc>
                <a:spcPct val="150000"/>
              </a:lnSpc>
              <a:spcAft>
                <a:spcPts val="0"/>
              </a:spcAft>
            </a:pPr>
            <a:r>
              <a:rPr lang="en" dirty="0" smtClean="0">
                <a:effectLst/>
                <a:latin typeface="Times New Roman" panose="02020603050405020304" pitchFamily="18" charset="0"/>
                <a:ea typeface="Times New Roman" panose="02020603050405020304" pitchFamily="18" charset="0"/>
              </a:rPr>
              <a:t>Modern __ __ __ __ __ __ __ Old-fashioned</a:t>
            </a:r>
          </a:p>
          <a:p>
            <a:pPr algn="just">
              <a:lnSpc>
                <a:spcPct val="150000"/>
              </a:lnSpc>
              <a:spcAft>
                <a:spcPts val="0"/>
              </a:spcAft>
            </a:pPr>
            <a:r>
              <a:rPr lang="en" dirty="0" smtClean="0">
                <a:effectLst/>
                <a:latin typeface="Times New Roman" panose="02020603050405020304" pitchFamily="18" charset="0"/>
                <a:ea typeface="Times New Roman" panose="02020603050405020304" pitchFamily="18" charset="0"/>
              </a:rPr>
              <a:t> </a:t>
            </a:r>
            <a:endParaRPr lang="hr-HR"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xmlns="" val="210791821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 dirty="0" smtClean="0"/>
              <a:t>Grading scales (3)</a:t>
            </a:r>
            <a:endParaRPr lang="hr-HR" dirty="0"/>
          </a:p>
        </p:txBody>
      </p:sp>
      <p:sp>
        <p:nvSpPr>
          <p:cNvPr id="3" name="Content Placeholder 2"/>
          <p:cNvSpPr>
            <a:spLocks noGrp="1"/>
          </p:cNvSpPr>
          <p:nvPr>
            <p:ph idx="1"/>
          </p:nvPr>
        </p:nvSpPr>
        <p:spPr>
          <a:xfrm>
            <a:off x="181232" y="1845734"/>
            <a:ext cx="10974448" cy="4023360"/>
          </a:xfrm>
        </p:spPr>
        <p:txBody>
          <a:bodyPr/>
          <a:lstStyle/>
          <a:p>
            <a:r>
              <a:rPr lang="en" u="sng" dirty="0" smtClean="0"/>
              <a:t>Image profile </a:t>
            </a:r>
            <a:r>
              <a:rPr lang="en" dirty="0" smtClean="0"/>
              <a:t>according to semantic differential</a:t>
            </a:r>
          </a:p>
          <a:p>
            <a:endParaRPr lang="hr-HR" dirty="0" smtClean="0"/>
          </a:p>
          <a:p>
            <a:endParaRPr lang="hr-HR" dirty="0" smtClean="0"/>
          </a:p>
          <a:p>
            <a:endParaRPr lang="hr-HR" dirty="0"/>
          </a:p>
          <a:p>
            <a:r>
              <a:rPr lang="en" u="sng" dirty="0" smtClean="0"/>
              <a:t>Numeric scale </a:t>
            </a:r>
            <a:r>
              <a:rPr lang="en" dirty="0" smtClean="0"/>
              <a:t>- contains numbers instead of a semantic field or verbal description</a:t>
            </a:r>
            <a:endParaRPr lang="hr-HR" u="sng" dirty="0"/>
          </a:p>
        </p:txBody>
      </p:sp>
      <p:pic>
        <p:nvPicPr>
          <p:cNvPr id="3074" name="Picture 2" descr="http://edupoint.carnet.hr/casopis/broj-16/clanak-01/index_files/image006.gif"/>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8092694" y="423862"/>
            <a:ext cx="4108891" cy="629890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4" name="Rectangle 3"/>
          <p:cNvSpPr/>
          <p:nvPr/>
        </p:nvSpPr>
        <p:spPr>
          <a:xfrm>
            <a:off x="142827" y="4372386"/>
            <a:ext cx="7293736" cy="1754326"/>
          </a:xfrm>
          <a:prstGeom prst="rect">
            <a:avLst/>
          </a:prstGeom>
        </p:spPr>
        <p:txBody>
          <a:bodyPr wrap="square">
            <a:spAutoFit/>
          </a:bodyPr>
          <a:lstStyle/>
          <a:p>
            <a:pPr algn="ctr">
              <a:lnSpc>
                <a:spcPct val="150000"/>
              </a:lnSpc>
              <a:spcAft>
                <a:spcPts val="0"/>
              </a:spcAft>
            </a:pPr>
            <a:r>
              <a:rPr lang="en" i="1" dirty="0" smtClean="0">
                <a:effectLst/>
                <a:latin typeface="Times New Roman" panose="02020603050405020304" pitchFamily="18" charset="0"/>
                <a:ea typeface="Times New Roman" panose="02020603050405020304" pitchFamily="18" charset="0"/>
              </a:rPr>
              <a:t>After one year of use, please answer how satisfied you are with your </a:t>
            </a:r>
            <a:r>
              <a:rPr lang="en" i="1" dirty="0" err="1" smtClean="0">
                <a:effectLst/>
                <a:latin typeface="Times New Roman" panose="02020603050405020304" pitchFamily="18" charset="0"/>
                <a:ea typeface="Times New Roman" panose="02020603050405020304" pitchFamily="18" charset="0"/>
              </a:rPr>
              <a:t>Chevrolet</a:t>
            </a:r>
            <a:r>
              <a:rPr lang="en" i="1" dirty="0" smtClean="0">
                <a:effectLst/>
                <a:latin typeface="Times New Roman" panose="02020603050405020304" pitchFamily="18" charset="0"/>
                <a:ea typeface="Times New Roman" panose="02020603050405020304" pitchFamily="18" charset="0"/>
              </a:rPr>
              <a:t> </a:t>
            </a:r>
            <a:r>
              <a:rPr lang="en" i="1" dirty="0" err="1" smtClean="0">
                <a:effectLst/>
                <a:latin typeface="Times New Roman" panose="02020603050405020304" pitchFamily="18" charset="0"/>
                <a:ea typeface="Times New Roman" panose="02020603050405020304" pitchFamily="18" charset="0"/>
              </a:rPr>
              <a:t>Cruze </a:t>
            </a:r>
            <a:r>
              <a:rPr lang="en" i="1" dirty="0" smtClean="0">
                <a:effectLst/>
                <a:latin typeface="Times New Roman" panose="02020603050405020304" pitchFamily="18" charset="0"/>
                <a:ea typeface="Times New Roman" panose="02020603050405020304" pitchFamily="18" charset="0"/>
              </a:rPr>
              <a:t>by car?</a:t>
            </a:r>
          </a:p>
          <a:p>
            <a:pPr algn="ctr">
              <a:lnSpc>
                <a:spcPct val="150000"/>
              </a:lnSpc>
              <a:spcAft>
                <a:spcPts val="0"/>
              </a:spcAft>
            </a:pPr>
            <a:r>
              <a:rPr lang="en" dirty="0" smtClean="0">
                <a:effectLst/>
                <a:latin typeface="Times New Roman" panose="02020603050405020304" pitchFamily="18" charset="0"/>
                <a:ea typeface="Times New Roman" panose="02020603050405020304" pitchFamily="18" charset="0"/>
              </a:rPr>
              <a:t> </a:t>
            </a:r>
          </a:p>
          <a:p>
            <a:pPr algn="just">
              <a:lnSpc>
                <a:spcPct val="150000"/>
              </a:lnSpc>
              <a:spcAft>
                <a:spcPts val="0"/>
              </a:spcAft>
            </a:pPr>
            <a:r>
              <a:rPr lang="en" dirty="0" smtClean="0">
                <a:effectLst/>
                <a:latin typeface="Times New Roman" panose="02020603050405020304" pitchFamily="18" charset="0"/>
                <a:ea typeface="Times New Roman" panose="02020603050405020304" pitchFamily="18" charset="0"/>
              </a:rPr>
              <a:t>Extremely dissatisfied 1 2 3 4 5 6 7 Extremely satisfied</a:t>
            </a:r>
            <a:endParaRPr lang="hr-HR" dirty="0">
              <a:effectLst/>
              <a:latin typeface="Times New Roman" panose="02020603050405020304" pitchFamily="18" charset="0"/>
              <a:ea typeface="Times New Roman" panose="02020603050405020304" pitchFamily="18" charset="0"/>
            </a:endParaRPr>
          </a:p>
        </p:txBody>
      </p:sp>
      <p:sp>
        <p:nvSpPr>
          <p:cNvPr id="6" name="Right Arrow 5"/>
          <p:cNvSpPr/>
          <p:nvPr/>
        </p:nvSpPr>
        <p:spPr>
          <a:xfrm>
            <a:off x="5626443" y="2010032"/>
            <a:ext cx="2627871" cy="10709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r-HR"/>
          </a:p>
        </p:txBody>
      </p:sp>
    </p:spTree>
    <p:extLst>
      <p:ext uri="{BB962C8B-B14F-4D97-AF65-F5344CB8AC3E}">
        <p14:creationId xmlns:p14="http://schemas.microsoft.com/office/powerpoint/2010/main" xmlns="" val="312158469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 dirty="0" smtClean="0"/>
              <a:t>Grading scales (4)</a:t>
            </a:r>
            <a:endParaRPr lang="hr-HR" dirty="0"/>
          </a:p>
        </p:txBody>
      </p:sp>
      <p:sp>
        <p:nvSpPr>
          <p:cNvPr id="3" name="Content Placeholder 2"/>
          <p:cNvSpPr>
            <a:spLocks noGrp="1"/>
          </p:cNvSpPr>
          <p:nvPr>
            <p:ph idx="1"/>
          </p:nvPr>
        </p:nvSpPr>
        <p:spPr/>
        <p:txBody>
          <a:bodyPr/>
          <a:lstStyle/>
          <a:p>
            <a:r>
              <a:rPr lang="en" u="sng" dirty="0" err="1" smtClean="0"/>
              <a:t>Stapel </a:t>
            </a:r>
            <a:r>
              <a:rPr lang="en" u="sng" dirty="0" smtClean="0"/>
              <a:t>scale </a:t>
            </a:r>
            <a:r>
              <a:rPr lang="en" dirty="0" smtClean="0"/>
              <a:t>- uses one adjective in the middle to measure how close / far from an adjective a particular object is perceived.</a:t>
            </a:r>
            <a:endParaRPr lang="hr-HR" u="sng" dirty="0"/>
          </a:p>
        </p:txBody>
      </p:sp>
      <p:sp>
        <p:nvSpPr>
          <p:cNvPr id="4" name="Rectangle 3"/>
          <p:cNvSpPr/>
          <p:nvPr/>
        </p:nvSpPr>
        <p:spPr>
          <a:xfrm>
            <a:off x="3085477" y="2554476"/>
            <a:ext cx="6096000" cy="3831818"/>
          </a:xfrm>
          <a:prstGeom prst="rect">
            <a:avLst/>
          </a:prstGeom>
        </p:spPr>
        <p:txBody>
          <a:bodyPr>
            <a:spAutoFit/>
          </a:bodyPr>
          <a:lstStyle/>
          <a:p>
            <a:pPr algn="ctr">
              <a:lnSpc>
                <a:spcPct val="150000"/>
              </a:lnSpc>
              <a:spcAft>
                <a:spcPts val="0"/>
              </a:spcAft>
            </a:pPr>
            <a:r>
              <a:rPr lang="en" i="1" dirty="0" smtClean="0">
                <a:effectLst/>
                <a:latin typeface="Times New Roman" panose="02020603050405020304" pitchFamily="18" charset="0"/>
                <a:ea typeface="Times New Roman" panose="02020603050405020304" pitchFamily="18" charset="0"/>
              </a:rPr>
              <a:t>Indicate the level of friendly attitude of colleagues you work with on a daily basis</a:t>
            </a:r>
          </a:p>
          <a:p>
            <a:pPr algn="just">
              <a:lnSpc>
                <a:spcPct val="150000"/>
              </a:lnSpc>
              <a:spcAft>
                <a:spcPts val="0"/>
              </a:spcAft>
            </a:pPr>
            <a:r>
              <a:rPr lang="en" dirty="0" smtClean="0">
                <a:effectLst/>
                <a:latin typeface="Times New Roman" panose="02020603050405020304" pitchFamily="18" charset="0"/>
                <a:ea typeface="Times New Roman" panose="02020603050405020304" pitchFamily="18" charset="0"/>
              </a:rPr>
              <a:t>+3</a:t>
            </a:r>
          </a:p>
          <a:p>
            <a:pPr algn="just">
              <a:lnSpc>
                <a:spcPct val="150000"/>
              </a:lnSpc>
              <a:spcAft>
                <a:spcPts val="0"/>
              </a:spcAft>
            </a:pPr>
            <a:r>
              <a:rPr lang="en" dirty="0" smtClean="0">
                <a:effectLst/>
                <a:latin typeface="Times New Roman" panose="02020603050405020304" pitchFamily="18" charset="0"/>
                <a:ea typeface="Times New Roman" panose="02020603050405020304" pitchFamily="18" charset="0"/>
              </a:rPr>
              <a:t>+2</a:t>
            </a:r>
          </a:p>
          <a:p>
            <a:pPr algn="just">
              <a:lnSpc>
                <a:spcPct val="150000"/>
              </a:lnSpc>
              <a:spcAft>
                <a:spcPts val="0"/>
              </a:spcAft>
            </a:pPr>
            <a:r>
              <a:rPr lang="en" dirty="0" smtClean="0">
                <a:effectLst/>
                <a:latin typeface="Times New Roman" panose="02020603050405020304" pitchFamily="18" charset="0"/>
                <a:ea typeface="Times New Roman" panose="02020603050405020304" pitchFamily="18" charset="0"/>
              </a:rPr>
              <a:t>+1</a:t>
            </a:r>
          </a:p>
          <a:p>
            <a:pPr algn="just">
              <a:lnSpc>
                <a:spcPct val="150000"/>
              </a:lnSpc>
              <a:spcAft>
                <a:spcPts val="0"/>
              </a:spcAft>
            </a:pPr>
            <a:r>
              <a:rPr lang="en" dirty="0" smtClean="0">
                <a:effectLst/>
                <a:latin typeface="Times New Roman" panose="02020603050405020304" pitchFamily="18" charset="0"/>
                <a:ea typeface="Times New Roman" panose="02020603050405020304" pitchFamily="18" charset="0"/>
              </a:rPr>
              <a:t>Friendly</a:t>
            </a:r>
          </a:p>
          <a:p>
            <a:pPr algn="just">
              <a:lnSpc>
                <a:spcPct val="150000"/>
              </a:lnSpc>
              <a:spcAft>
                <a:spcPts val="0"/>
              </a:spcAft>
            </a:pPr>
            <a:r>
              <a:rPr lang="en" dirty="0" smtClean="0">
                <a:effectLst/>
                <a:latin typeface="Times New Roman" panose="02020603050405020304" pitchFamily="18" charset="0"/>
                <a:ea typeface="Times New Roman" panose="02020603050405020304" pitchFamily="18" charset="0"/>
              </a:rPr>
              <a:t>-1</a:t>
            </a:r>
          </a:p>
          <a:p>
            <a:pPr algn="just">
              <a:lnSpc>
                <a:spcPct val="150000"/>
              </a:lnSpc>
              <a:spcAft>
                <a:spcPts val="0"/>
              </a:spcAft>
            </a:pPr>
            <a:r>
              <a:rPr lang="en" dirty="0" smtClean="0">
                <a:effectLst/>
                <a:latin typeface="Times New Roman" panose="02020603050405020304" pitchFamily="18" charset="0"/>
                <a:ea typeface="Times New Roman" panose="02020603050405020304" pitchFamily="18" charset="0"/>
              </a:rPr>
              <a:t>-2</a:t>
            </a:r>
          </a:p>
          <a:p>
            <a:pPr algn="just">
              <a:lnSpc>
                <a:spcPct val="150000"/>
              </a:lnSpc>
              <a:spcAft>
                <a:spcPts val="0"/>
              </a:spcAft>
            </a:pPr>
            <a:r>
              <a:rPr lang="en" dirty="0" smtClean="0">
                <a:effectLst/>
                <a:latin typeface="Times New Roman" panose="02020603050405020304" pitchFamily="18" charset="0"/>
                <a:ea typeface="Times New Roman" panose="02020603050405020304" pitchFamily="18" charset="0"/>
              </a:rPr>
              <a:t>-3</a:t>
            </a:r>
            <a:endParaRPr lang="hr-HR"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xmlns="" val="188038655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 dirty="0" smtClean="0"/>
              <a:t>Grading scales (5)</a:t>
            </a:r>
            <a:endParaRPr lang="hr-HR" dirty="0"/>
          </a:p>
        </p:txBody>
      </p:sp>
      <p:sp>
        <p:nvSpPr>
          <p:cNvPr id="3" name="Content Placeholder 2"/>
          <p:cNvSpPr>
            <a:spLocks noGrp="1"/>
          </p:cNvSpPr>
          <p:nvPr>
            <p:ph idx="1"/>
          </p:nvPr>
        </p:nvSpPr>
        <p:spPr>
          <a:xfrm>
            <a:off x="453081" y="1845734"/>
            <a:ext cx="11359978" cy="4023360"/>
          </a:xfrm>
        </p:spPr>
        <p:txBody>
          <a:bodyPr/>
          <a:lstStyle/>
          <a:p>
            <a:r>
              <a:rPr lang="en" u="sng" dirty="0" smtClean="0"/>
              <a:t>Constant sum scale </a:t>
            </a:r>
            <a:r>
              <a:rPr lang="en" dirty="0" smtClean="0"/>
              <a:t>- divides a fixed number of points into several attributes that correspond to the relative importance or weight of a concept.</a:t>
            </a:r>
            <a:endParaRPr lang="hr-HR" u="sng" dirty="0"/>
          </a:p>
        </p:txBody>
      </p:sp>
      <p:sp>
        <p:nvSpPr>
          <p:cNvPr id="4" name="Rectangle 3"/>
          <p:cNvSpPr/>
          <p:nvPr/>
        </p:nvSpPr>
        <p:spPr>
          <a:xfrm>
            <a:off x="1244958" y="2636928"/>
            <a:ext cx="6096000" cy="3416320"/>
          </a:xfrm>
          <a:prstGeom prst="rect">
            <a:avLst/>
          </a:prstGeom>
        </p:spPr>
        <p:txBody>
          <a:bodyPr>
            <a:spAutoFit/>
          </a:bodyPr>
          <a:lstStyle/>
          <a:p>
            <a:pPr algn="ctr">
              <a:lnSpc>
                <a:spcPct val="150000"/>
              </a:lnSpc>
              <a:spcAft>
                <a:spcPts val="0"/>
              </a:spcAft>
            </a:pPr>
            <a:r>
              <a:rPr lang="en" i="1" dirty="0" smtClean="0">
                <a:effectLst/>
                <a:latin typeface="Times New Roman" panose="02020603050405020304" pitchFamily="18" charset="0"/>
                <a:ea typeface="Times New Roman" panose="02020603050405020304" pitchFamily="18" charset="0"/>
              </a:rPr>
              <a:t>Divide 100 points on the following characteristics of the postal service according to how important each of the characteristics is when choosing a postal service.</a:t>
            </a:r>
          </a:p>
          <a:p>
            <a:pPr algn="ctr">
              <a:lnSpc>
                <a:spcPct val="150000"/>
              </a:lnSpc>
              <a:spcAft>
                <a:spcPts val="0"/>
              </a:spcAft>
            </a:pPr>
            <a:endParaRPr lang="hr-HR" dirty="0" smtClean="0">
              <a:effectLst/>
              <a:latin typeface="Times New Roman" panose="02020603050405020304" pitchFamily="18" charset="0"/>
              <a:ea typeface="Times New Roman" panose="02020603050405020304" pitchFamily="18" charset="0"/>
            </a:endParaRPr>
          </a:p>
          <a:p>
            <a:pPr algn="just">
              <a:lnSpc>
                <a:spcPct val="150000"/>
              </a:lnSpc>
              <a:spcAft>
                <a:spcPts val="0"/>
              </a:spcAft>
            </a:pPr>
            <a:r>
              <a:rPr lang="en" dirty="0" smtClean="0">
                <a:effectLst/>
                <a:latin typeface="Times New Roman" panose="02020603050405020304" pitchFamily="18" charset="0"/>
                <a:ea typeface="Times New Roman" panose="02020603050405020304" pitchFamily="18" charset="0"/>
              </a:rPr>
              <a:t>_______ Accurate statement of account information</a:t>
            </a:r>
          </a:p>
          <a:p>
            <a:pPr algn="just">
              <a:lnSpc>
                <a:spcPct val="150000"/>
              </a:lnSpc>
              <a:spcAft>
                <a:spcPts val="0"/>
              </a:spcAft>
            </a:pPr>
            <a:r>
              <a:rPr lang="en" dirty="0" smtClean="0">
                <a:effectLst/>
                <a:latin typeface="Times New Roman" panose="02020603050405020304" pitchFamily="18" charset="0"/>
                <a:ea typeface="Times New Roman" panose="02020603050405020304" pitchFamily="18" charset="0"/>
              </a:rPr>
              <a:t>_______ The package is not damaged</a:t>
            </a:r>
          </a:p>
          <a:p>
            <a:pPr algn="just">
              <a:lnSpc>
                <a:spcPct val="150000"/>
              </a:lnSpc>
              <a:spcAft>
                <a:spcPts val="0"/>
              </a:spcAft>
            </a:pPr>
            <a:r>
              <a:rPr lang="en" dirty="0" smtClean="0">
                <a:effectLst/>
                <a:latin typeface="Times New Roman" panose="02020603050405020304" pitchFamily="18" charset="0"/>
                <a:ea typeface="Times New Roman" panose="02020603050405020304" pitchFamily="18" charset="0"/>
              </a:rPr>
              <a:t>_______ The shipment arrived when it was said</a:t>
            </a:r>
          </a:p>
          <a:p>
            <a:pPr algn="just">
              <a:lnSpc>
                <a:spcPct val="150000"/>
              </a:lnSpc>
              <a:spcAft>
                <a:spcPts val="0"/>
              </a:spcAft>
            </a:pPr>
            <a:r>
              <a:rPr lang="en" dirty="0" smtClean="0">
                <a:effectLst/>
                <a:latin typeface="Times New Roman" panose="02020603050405020304" pitchFamily="18" charset="0"/>
                <a:ea typeface="Times New Roman" panose="02020603050405020304" pitchFamily="18" charset="0"/>
              </a:rPr>
              <a:t>_______ Low price</a:t>
            </a:r>
            <a:endParaRPr lang="hr-HR"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xmlns="" val="237654453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 dirty="0" smtClean="0"/>
              <a:t>Grading scales (6)</a:t>
            </a:r>
            <a:endParaRPr lang="hr-HR" dirty="0"/>
          </a:p>
        </p:txBody>
      </p:sp>
      <p:sp>
        <p:nvSpPr>
          <p:cNvPr id="3" name="Content Placeholder 2"/>
          <p:cNvSpPr>
            <a:spLocks noGrp="1"/>
          </p:cNvSpPr>
          <p:nvPr>
            <p:ph idx="1"/>
          </p:nvPr>
        </p:nvSpPr>
        <p:spPr>
          <a:xfrm>
            <a:off x="189470" y="1845734"/>
            <a:ext cx="10966210" cy="4023360"/>
          </a:xfrm>
        </p:spPr>
        <p:txBody>
          <a:bodyPr/>
          <a:lstStyle/>
          <a:p>
            <a:r>
              <a:rPr lang="en" u="sng" dirty="0" smtClean="0"/>
              <a:t>Graphic scale </a:t>
            </a:r>
            <a:r>
              <a:rPr lang="en" dirty="0" smtClean="0"/>
              <a:t>- shows the respondents a graphical continuum. Respondents were allowed to select any point on the continuum to refer to their position.</a:t>
            </a:r>
            <a:r>
              <a:rPr lang="en" u="sng" dirty="0" smtClean="0"/>
              <a:t> </a:t>
            </a:r>
          </a:p>
          <a:p>
            <a:endParaRPr lang="hr-HR" u="sng" dirty="0"/>
          </a:p>
          <a:p>
            <a:endParaRPr lang="hr-HR" u="sng" dirty="0" smtClean="0"/>
          </a:p>
          <a:p>
            <a:endParaRPr lang="hr-HR" u="sng" dirty="0"/>
          </a:p>
          <a:p>
            <a:endParaRPr lang="hr-HR" u="sng" dirty="0" smtClean="0"/>
          </a:p>
          <a:p>
            <a:endParaRPr lang="hr-HR" u="sng" dirty="0"/>
          </a:p>
          <a:p>
            <a:endParaRPr lang="hr-HR" u="sng" dirty="0" smtClean="0"/>
          </a:p>
          <a:p>
            <a:r>
              <a:rPr lang="en" u="sng" dirty="0" smtClean="0"/>
              <a:t>Variation of graphic scale - ladder scale or scale for children</a:t>
            </a:r>
            <a:endParaRPr lang="hr-HR" u="sng" dirty="0"/>
          </a:p>
        </p:txBody>
      </p:sp>
      <p:sp>
        <p:nvSpPr>
          <p:cNvPr id="4" name="Rectangle 3"/>
          <p:cNvSpPr/>
          <p:nvPr/>
        </p:nvSpPr>
        <p:spPr>
          <a:xfrm>
            <a:off x="631412" y="2670387"/>
            <a:ext cx="9071019" cy="2031325"/>
          </a:xfrm>
          <a:prstGeom prst="rect">
            <a:avLst/>
          </a:prstGeom>
        </p:spPr>
        <p:txBody>
          <a:bodyPr wrap="square">
            <a:spAutoFit/>
          </a:bodyPr>
          <a:lstStyle/>
          <a:p>
            <a:pPr algn="just">
              <a:lnSpc>
                <a:spcPct val="150000"/>
              </a:lnSpc>
              <a:spcAft>
                <a:spcPts val="0"/>
              </a:spcAft>
            </a:pPr>
            <a:r>
              <a:rPr lang="en" sz="1400" i="1" dirty="0" smtClean="0">
                <a:effectLst/>
                <a:latin typeface="Times New Roman" panose="02020603050405020304" pitchFamily="18" charset="0"/>
                <a:ea typeface="Times New Roman" panose="02020603050405020304" pitchFamily="18" charset="0"/>
              </a:rPr>
              <a:t>Please rate each attribute depending on how important it is to you by placing the X on a horizontal line or in a place that best suits your feelings.</a:t>
            </a:r>
          </a:p>
          <a:p>
            <a:pPr algn="just">
              <a:lnSpc>
                <a:spcPct val="150000"/>
              </a:lnSpc>
              <a:spcAft>
                <a:spcPts val="0"/>
              </a:spcAft>
            </a:pPr>
            <a:r>
              <a:rPr lang="en" sz="1400" dirty="0" smtClean="0">
                <a:effectLst/>
                <a:latin typeface="Times New Roman" panose="02020603050405020304" pitchFamily="18" charset="0"/>
                <a:ea typeface="Times New Roman" panose="02020603050405020304" pitchFamily="18" charset="0"/>
              </a:rPr>
              <a:t> </a:t>
            </a:r>
          </a:p>
          <a:p>
            <a:pPr algn="just">
              <a:lnSpc>
                <a:spcPct val="150000"/>
              </a:lnSpc>
              <a:spcAft>
                <a:spcPts val="0"/>
              </a:spcAft>
            </a:pPr>
            <a:r>
              <a:rPr lang="en" sz="1400" dirty="0" smtClean="0">
                <a:effectLst/>
                <a:latin typeface="Times New Roman" panose="02020603050405020304" pitchFamily="18" charset="0"/>
                <a:ea typeface="Times New Roman" panose="02020603050405020304" pitchFamily="18" charset="0"/>
              </a:rPr>
              <a:t>Sitting comfort Not important ________________________ Very important</a:t>
            </a:r>
          </a:p>
          <a:p>
            <a:pPr algn="just">
              <a:lnSpc>
                <a:spcPct val="150000"/>
              </a:lnSpc>
              <a:spcAft>
                <a:spcPts val="0"/>
              </a:spcAft>
            </a:pPr>
            <a:r>
              <a:rPr lang="en" sz="1400" dirty="0" smtClean="0">
                <a:effectLst/>
                <a:latin typeface="Times New Roman" panose="02020603050405020304" pitchFamily="18" charset="0"/>
                <a:ea typeface="Times New Roman" panose="02020603050405020304" pitchFamily="18" charset="0"/>
              </a:rPr>
              <a:t>Serving meals during the summer Not important ________________________ Very important</a:t>
            </a:r>
          </a:p>
          <a:p>
            <a:pPr algn="just">
              <a:lnSpc>
                <a:spcPct val="150000"/>
              </a:lnSpc>
              <a:spcAft>
                <a:spcPts val="0"/>
              </a:spcAft>
            </a:pPr>
            <a:r>
              <a:rPr lang="en" sz="1400" dirty="0" smtClean="0">
                <a:effectLst/>
                <a:latin typeface="Times New Roman" panose="02020603050405020304" pitchFamily="18" charset="0"/>
                <a:ea typeface="Times New Roman" panose="02020603050405020304" pitchFamily="18" charset="0"/>
              </a:rPr>
              <a:t>Flight price Not important ________________________ Very important</a:t>
            </a:r>
            <a:endParaRPr lang="hr-HR" sz="14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xmlns="" val="213691948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38898" y="667265"/>
            <a:ext cx="8649730" cy="3644878"/>
          </a:xfrm>
        </p:spPr>
        <p:txBody>
          <a:bodyPr>
            <a:normAutofit lnSpcReduction="10000"/>
          </a:bodyPr>
          <a:lstStyle/>
          <a:p>
            <a:pPr algn="just"/>
            <a:r>
              <a:rPr lang="en" dirty="0" smtClean="0"/>
              <a:t>The picture shows a ladder scale showing the "ladder of life". The ladder has 11 bars numbered from 0 to 10. Suppose the top of the ladder, the highest bar shows the best possible life in your position while the bottom of the ladder, the lowest bar shows the worst possible life.</a:t>
            </a:r>
          </a:p>
          <a:p>
            <a:r>
              <a:rPr lang="en" dirty="0" smtClean="0"/>
              <a:t> </a:t>
            </a:r>
          </a:p>
          <a:p>
            <a:r>
              <a:rPr lang="en" dirty="0" smtClean="0"/>
              <a:t> </a:t>
            </a:r>
          </a:p>
          <a:p>
            <a:endParaRPr lang="hr-HR" dirty="0" smtClean="0"/>
          </a:p>
          <a:p>
            <a:endParaRPr lang="hr-HR" dirty="0" smtClean="0"/>
          </a:p>
          <a:p>
            <a:pPr algn="r"/>
            <a:r>
              <a:rPr lang="en" i="1" dirty="0" smtClean="0"/>
              <a:t>What obstacle do you feel your life is in at the moment?</a:t>
            </a:r>
          </a:p>
          <a:p>
            <a:r>
              <a:rPr lang="en" dirty="0" smtClean="0"/>
              <a:t> </a:t>
            </a:r>
          </a:p>
          <a:p>
            <a:endParaRPr lang="hr-HR" dirty="0"/>
          </a:p>
        </p:txBody>
      </p:sp>
      <p:pic>
        <p:nvPicPr>
          <p:cNvPr id="22532" name="Picture 4"/>
          <p:cNvPicPr>
            <a:picLocks noChangeAspect="1" noChangeArrowheads="1"/>
          </p:cNvPicPr>
          <p:nvPr/>
        </p:nvPicPr>
        <p:blipFill>
          <a:blip r:embed="rId2" cstate="print"/>
          <a:srcRect/>
          <a:stretch>
            <a:fillRect/>
          </a:stretch>
        </p:blipFill>
        <p:spPr bwMode="auto">
          <a:xfrm>
            <a:off x="9249032" y="238897"/>
            <a:ext cx="2590800" cy="5931244"/>
          </a:xfrm>
          <a:prstGeom prst="rect">
            <a:avLst/>
          </a:prstGeom>
          <a:noFill/>
          <a:ln w="9525">
            <a:noFill/>
            <a:miter lim="800000"/>
            <a:headEnd/>
            <a:tailEnd/>
          </a:ln>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554" name="Picture 2"/>
          <p:cNvPicPr>
            <a:picLocks noChangeAspect="1" noChangeArrowheads="1"/>
          </p:cNvPicPr>
          <p:nvPr/>
        </p:nvPicPr>
        <p:blipFill>
          <a:blip r:embed="rId2" cstate="print"/>
          <a:srcRect/>
          <a:stretch>
            <a:fillRect/>
          </a:stretch>
        </p:blipFill>
        <p:spPr bwMode="auto">
          <a:xfrm>
            <a:off x="2013637" y="1884148"/>
            <a:ext cx="8724900" cy="3600450"/>
          </a:xfrm>
          <a:prstGeom prst="rect">
            <a:avLst/>
          </a:prstGeom>
          <a:noFill/>
          <a:ln w="9525">
            <a:noFill/>
            <a:miter lim="800000"/>
            <a:headEnd/>
            <a:tailEnd/>
          </a:ln>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7280" y="286603"/>
            <a:ext cx="10058400" cy="718413"/>
          </a:xfrm>
        </p:spPr>
        <p:txBody>
          <a:bodyPr/>
          <a:lstStyle/>
          <a:p>
            <a:r>
              <a:rPr lang="en" dirty="0" smtClean="0"/>
              <a:t>Grading scales (7)</a:t>
            </a:r>
            <a:endParaRPr lang="hr-HR" dirty="0"/>
          </a:p>
        </p:txBody>
      </p:sp>
      <p:sp>
        <p:nvSpPr>
          <p:cNvPr id="3" name="Content Placeholder 2"/>
          <p:cNvSpPr>
            <a:spLocks noGrp="1"/>
          </p:cNvSpPr>
          <p:nvPr>
            <p:ph idx="1"/>
          </p:nvPr>
        </p:nvSpPr>
        <p:spPr>
          <a:xfrm>
            <a:off x="156519" y="947810"/>
            <a:ext cx="11730681" cy="4023360"/>
          </a:xfrm>
        </p:spPr>
        <p:txBody>
          <a:bodyPr/>
          <a:lstStyle/>
          <a:p>
            <a:r>
              <a:rPr lang="en" u="sng" dirty="0" err="1" smtClean="0"/>
              <a:t>Thurston </a:t>
            </a:r>
            <a:r>
              <a:rPr lang="en" u="sng" dirty="0" smtClean="0"/>
              <a:t>scale </a:t>
            </a:r>
            <a:r>
              <a:rPr lang="en" dirty="0" smtClean="0"/>
              <a:t>- two-phase complex phase. In the first phase, it consists of a ranking operation by judges who assign values to statements of views, ie rank statements. The second phase consists of questioning research participants to respond to statements.</a:t>
            </a:r>
            <a:endParaRPr lang="hr-HR" dirty="0"/>
          </a:p>
        </p:txBody>
      </p:sp>
      <p:graphicFrame>
        <p:nvGraphicFramePr>
          <p:cNvPr id="4" name="Table 3"/>
          <p:cNvGraphicFramePr>
            <a:graphicFrameLocks noGrp="1"/>
          </p:cNvGraphicFramePr>
          <p:nvPr>
            <p:extLst>
              <p:ext uri="{D42A27DB-BD31-4B8C-83A1-F6EECF244321}">
                <p14:modId xmlns:p14="http://schemas.microsoft.com/office/powerpoint/2010/main" xmlns="" val="244810092"/>
              </p:ext>
            </p:extLst>
          </p:nvPr>
        </p:nvGraphicFramePr>
        <p:xfrm>
          <a:off x="592921" y="1847635"/>
          <a:ext cx="10515601" cy="4514984"/>
        </p:xfrm>
        <a:graphic>
          <a:graphicData uri="http://schemas.openxmlformats.org/drawingml/2006/table">
            <a:tbl>
              <a:tblPr firstRow="1" firstCol="1" bandRow="1">
                <a:tableStyleId>{5C22544A-7EE6-4342-B048-85BDC9FD1C3A}</a:tableStyleId>
              </a:tblPr>
              <a:tblGrid>
                <a:gridCol w="2330499"/>
                <a:gridCol w="2310767"/>
                <a:gridCol w="3087600"/>
                <a:gridCol w="2786735"/>
              </a:tblGrid>
              <a:tr h="280731">
                <a:tc>
                  <a:txBody>
                    <a:bodyPr/>
                    <a:lstStyle/>
                    <a:p>
                      <a:pPr algn="ctr">
                        <a:lnSpc>
                          <a:spcPct val="150000"/>
                        </a:lnSpc>
                        <a:spcAft>
                          <a:spcPts val="0"/>
                        </a:spcAft>
                      </a:pPr>
                      <a:r>
                        <a:rPr lang="en" sz="1100" dirty="0">
                          <a:effectLst/>
                        </a:rPr>
                        <a:t>Evaluation measure</a:t>
                      </a:r>
                      <a:endParaRPr lang="hr-HR" sz="1100" dirty="0">
                        <a:effectLst/>
                        <a:latin typeface="Times New Roman" panose="02020603050405020304" pitchFamily="18" charset="0"/>
                        <a:ea typeface="Times New Roman" panose="02020603050405020304" pitchFamily="18" charset="0"/>
                      </a:endParaRPr>
                    </a:p>
                  </a:txBody>
                  <a:tcPr marL="35091" marR="35091" marT="0" marB="0"/>
                </a:tc>
                <a:tc>
                  <a:txBody>
                    <a:bodyPr/>
                    <a:lstStyle/>
                    <a:p>
                      <a:pPr algn="ctr">
                        <a:lnSpc>
                          <a:spcPct val="150000"/>
                        </a:lnSpc>
                        <a:spcAft>
                          <a:spcPts val="0"/>
                        </a:spcAft>
                      </a:pPr>
                      <a:r>
                        <a:rPr lang="en" sz="1100">
                          <a:effectLst/>
                        </a:rPr>
                        <a:t>Respondents must</a:t>
                      </a:r>
                      <a:endParaRPr lang="hr-HR" sz="1100">
                        <a:effectLst/>
                        <a:latin typeface="Times New Roman" panose="02020603050405020304" pitchFamily="18" charset="0"/>
                        <a:ea typeface="Times New Roman" panose="02020603050405020304" pitchFamily="18" charset="0"/>
                      </a:endParaRPr>
                    </a:p>
                  </a:txBody>
                  <a:tcPr marL="35091" marR="35091" marT="0" marB="0"/>
                </a:tc>
                <a:tc>
                  <a:txBody>
                    <a:bodyPr/>
                    <a:lstStyle/>
                    <a:p>
                      <a:pPr algn="ctr">
                        <a:lnSpc>
                          <a:spcPct val="150000"/>
                        </a:lnSpc>
                        <a:spcAft>
                          <a:spcPts val="0"/>
                        </a:spcAft>
                      </a:pPr>
                      <a:r>
                        <a:rPr lang="en" sz="1100">
                          <a:effectLst/>
                        </a:rPr>
                        <a:t>Benefits</a:t>
                      </a:r>
                      <a:endParaRPr lang="hr-HR" sz="1100">
                        <a:effectLst/>
                        <a:latin typeface="Times New Roman" panose="02020603050405020304" pitchFamily="18" charset="0"/>
                        <a:ea typeface="Times New Roman" panose="02020603050405020304" pitchFamily="18" charset="0"/>
                      </a:endParaRPr>
                    </a:p>
                  </a:txBody>
                  <a:tcPr marL="35091" marR="35091" marT="0" marB="0"/>
                </a:tc>
                <a:tc>
                  <a:txBody>
                    <a:bodyPr/>
                    <a:lstStyle/>
                    <a:p>
                      <a:pPr algn="ctr">
                        <a:lnSpc>
                          <a:spcPct val="150000"/>
                        </a:lnSpc>
                        <a:spcAft>
                          <a:spcPts val="0"/>
                        </a:spcAft>
                      </a:pPr>
                      <a:r>
                        <a:rPr lang="en" sz="1100">
                          <a:effectLst/>
                        </a:rPr>
                        <a:t>Disadvantages</a:t>
                      </a:r>
                      <a:endParaRPr lang="hr-HR" sz="1100">
                        <a:effectLst/>
                        <a:latin typeface="Times New Roman" panose="02020603050405020304" pitchFamily="18" charset="0"/>
                        <a:ea typeface="Times New Roman" panose="02020603050405020304" pitchFamily="18" charset="0"/>
                      </a:endParaRPr>
                    </a:p>
                  </a:txBody>
                  <a:tcPr marL="35091" marR="35091" marT="0" marB="0"/>
                </a:tc>
              </a:tr>
              <a:tr h="701829">
                <a:tc>
                  <a:txBody>
                    <a:bodyPr/>
                    <a:lstStyle/>
                    <a:p>
                      <a:pPr algn="just">
                        <a:lnSpc>
                          <a:spcPct val="150000"/>
                        </a:lnSpc>
                        <a:spcAft>
                          <a:spcPts val="0"/>
                        </a:spcAft>
                      </a:pPr>
                      <a:r>
                        <a:rPr lang="en" sz="1100">
                          <a:effectLst/>
                        </a:rPr>
                        <a:t>Category scale</a:t>
                      </a:r>
                      <a:endParaRPr lang="hr-HR" sz="1100">
                        <a:effectLst/>
                        <a:latin typeface="Times New Roman" panose="02020603050405020304" pitchFamily="18" charset="0"/>
                        <a:ea typeface="Times New Roman" panose="02020603050405020304" pitchFamily="18" charset="0"/>
                      </a:endParaRPr>
                    </a:p>
                  </a:txBody>
                  <a:tcPr marL="35091" marR="35091" marT="0" marB="0"/>
                </a:tc>
                <a:tc>
                  <a:txBody>
                    <a:bodyPr/>
                    <a:lstStyle/>
                    <a:p>
                      <a:pPr algn="just">
                        <a:lnSpc>
                          <a:spcPct val="150000"/>
                        </a:lnSpc>
                        <a:spcAft>
                          <a:spcPts val="0"/>
                        </a:spcAft>
                      </a:pPr>
                      <a:r>
                        <a:rPr lang="en" sz="1100" dirty="0">
                          <a:effectLst/>
                        </a:rPr>
                        <a:t>Determine the answer category</a:t>
                      </a:r>
                      <a:endParaRPr lang="hr-HR" sz="1100" dirty="0">
                        <a:effectLst/>
                        <a:latin typeface="Times New Roman" panose="02020603050405020304" pitchFamily="18" charset="0"/>
                        <a:ea typeface="Times New Roman" panose="02020603050405020304" pitchFamily="18" charset="0"/>
                      </a:endParaRPr>
                    </a:p>
                  </a:txBody>
                  <a:tcPr marL="35091" marR="35091" marT="0" marB="0"/>
                </a:tc>
                <a:tc>
                  <a:txBody>
                    <a:bodyPr/>
                    <a:lstStyle/>
                    <a:p>
                      <a:pPr algn="just">
                        <a:lnSpc>
                          <a:spcPct val="150000"/>
                        </a:lnSpc>
                        <a:spcAft>
                          <a:spcPts val="0"/>
                        </a:spcAft>
                      </a:pPr>
                      <a:r>
                        <a:rPr lang="en" sz="1100" dirty="0">
                          <a:effectLst/>
                        </a:rPr>
                        <a:t>Flexible, easy to answer</a:t>
                      </a:r>
                      <a:endParaRPr lang="hr-HR" sz="1100" dirty="0">
                        <a:effectLst/>
                        <a:latin typeface="Times New Roman" panose="02020603050405020304" pitchFamily="18" charset="0"/>
                        <a:ea typeface="Times New Roman" panose="02020603050405020304" pitchFamily="18" charset="0"/>
                      </a:endParaRPr>
                    </a:p>
                  </a:txBody>
                  <a:tcPr marL="35091" marR="35091" marT="0" marB="0"/>
                </a:tc>
                <a:tc>
                  <a:txBody>
                    <a:bodyPr/>
                    <a:lstStyle/>
                    <a:p>
                      <a:pPr algn="just">
                        <a:lnSpc>
                          <a:spcPct val="150000"/>
                        </a:lnSpc>
                        <a:spcAft>
                          <a:spcPts val="0"/>
                        </a:spcAft>
                      </a:pPr>
                      <a:r>
                        <a:rPr lang="en" sz="1100">
                          <a:effectLst/>
                        </a:rPr>
                        <a:t>Items can be ambiguous, few categories, only big differences can seem</a:t>
                      </a:r>
                      <a:endParaRPr lang="hr-HR" sz="1100">
                        <a:effectLst/>
                        <a:latin typeface="Times New Roman" panose="02020603050405020304" pitchFamily="18" charset="0"/>
                        <a:ea typeface="Times New Roman" panose="02020603050405020304" pitchFamily="18" charset="0"/>
                      </a:endParaRPr>
                    </a:p>
                  </a:txBody>
                  <a:tcPr marL="35091" marR="35091" marT="0" marB="0"/>
                </a:tc>
              </a:tr>
              <a:tr h="421097">
                <a:tc>
                  <a:txBody>
                    <a:bodyPr/>
                    <a:lstStyle/>
                    <a:p>
                      <a:pPr algn="just">
                        <a:lnSpc>
                          <a:spcPct val="150000"/>
                        </a:lnSpc>
                        <a:spcAft>
                          <a:spcPts val="0"/>
                        </a:spcAft>
                      </a:pPr>
                      <a:r>
                        <a:rPr lang="en" sz="1100">
                          <a:effectLst/>
                        </a:rPr>
                        <a:t>Likert scale</a:t>
                      </a:r>
                      <a:endParaRPr lang="hr-HR" sz="1100">
                        <a:effectLst/>
                        <a:latin typeface="Times New Roman" panose="02020603050405020304" pitchFamily="18" charset="0"/>
                        <a:ea typeface="Times New Roman" panose="02020603050405020304" pitchFamily="18" charset="0"/>
                      </a:endParaRPr>
                    </a:p>
                  </a:txBody>
                  <a:tcPr marL="35091" marR="35091" marT="0" marB="0"/>
                </a:tc>
                <a:tc>
                  <a:txBody>
                    <a:bodyPr/>
                    <a:lstStyle/>
                    <a:p>
                      <a:pPr algn="just">
                        <a:lnSpc>
                          <a:spcPct val="150000"/>
                        </a:lnSpc>
                        <a:spcAft>
                          <a:spcPts val="0"/>
                        </a:spcAft>
                      </a:pPr>
                      <a:r>
                        <a:rPr lang="en" sz="1100">
                          <a:effectLst/>
                        </a:rPr>
                        <a:t>Evaluate the statement on the agreement scale</a:t>
                      </a:r>
                      <a:endParaRPr lang="hr-HR" sz="1100">
                        <a:effectLst/>
                        <a:latin typeface="Times New Roman" panose="02020603050405020304" pitchFamily="18" charset="0"/>
                        <a:ea typeface="Times New Roman" panose="02020603050405020304" pitchFamily="18" charset="0"/>
                      </a:endParaRPr>
                    </a:p>
                  </a:txBody>
                  <a:tcPr marL="35091" marR="35091" marT="0" marB="0"/>
                </a:tc>
                <a:tc>
                  <a:txBody>
                    <a:bodyPr/>
                    <a:lstStyle/>
                    <a:p>
                      <a:pPr algn="just">
                        <a:lnSpc>
                          <a:spcPct val="150000"/>
                        </a:lnSpc>
                        <a:spcAft>
                          <a:spcPts val="0"/>
                        </a:spcAft>
                      </a:pPr>
                      <a:r>
                        <a:rPr lang="en" sz="1100">
                          <a:effectLst/>
                        </a:rPr>
                        <a:t>The simplest scale to construct</a:t>
                      </a:r>
                      <a:endParaRPr lang="hr-HR" sz="1100">
                        <a:effectLst/>
                        <a:latin typeface="Times New Roman" panose="02020603050405020304" pitchFamily="18" charset="0"/>
                        <a:ea typeface="Times New Roman" panose="02020603050405020304" pitchFamily="18" charset="0"/>
                      </a:endParaRPr>
                    </a:p>
                  </a:txBody>
                  <a:tcPr marL="35091" marR="35091" marT="0" marB="0"/>
                </a:tc>
                <a:tc>
                  <a:txBody>
                    <a:bodyPr/>
                    <a:lstStyle/>
                    <a:p>
                      <a:pPr algn="just">
                        <a:lnSpc>
                          <a:spcPct val="150000"/>
                        </a:lnSpc>
                        <a:spcAft>
                          <a:spcPts val="0"/>
                        </a:spcAft>
                      </a:pPr>
                      <a:r>
                        <a:rPr lang="en" sz="1100">
                          <a:effectLst/>
                        </a:rPr>
                        <a:t>It is difficult to assess what the final value means</a:t>
                      </a:r>
                      <a:endParaRPr lang="hr-HR" sz="1100">
                        <a:effectLst/>
                        <a:latin typeface="Times New Roman" panose="02020603050405020304" pitchFamily="18" charset="0"/>
                        <a:ea typeface="Times New Roman" panose="02020603050405020304" pitchFamily="18" charset="0"/>
                      </a:endParaRPr>
                    </a:p>
                  </a:txBody>
                  <a:tcPr marL="35091" marR="35091" marT="0" marB="0"/>
                </a:tc>
              </a:tr>
              <a:tr h="701829">
                <a:tc>
                  <a:txBody>
                    <a:bodyPr/>
                    <a:lstStyle/>
                    <a:p>
                      <a:pPr algn="just">
                        <a:lnSpc>
                          <a:spcPct val="150000"/>
                        </a:lnSpc>
                        <a:spcAft>
                          <a:spcPts val="0"/>
                        </a:spcAft>
                      </a:pPr>
                      <a:r>
                        <a:rPr lang="en" sz="1100">
                          <a:effectLst/>
                        </a:rPr>
                        <a:t>Semantic differential and numerical scales</a:t>
                      </a:r>
                      <a:endParaRPr lang="hr-HR" sz="1100">
                        <a:effectLst/>
                        <a:latin typeface="Times New Roman" panose="02020603050405020304" pitchFamily="18" charset="0"/>
                        <a:ea typeface="Times New Roman" panose="02020603050405020304" pitchFamily="18" charset="0"/>
                      </a:endParaRPr>
                    </a:p>
                  </a:txBody>
                  <a:tcPr marL="35091" marR="35091" marT="0" marB="0"/>
                </a:tc>
                <a:tc>
                  <a:txBody>
                    <a:bodyPr/>
                    <a:lstStyle/>
                    <a:p>
                      <a:pPr algn="just">
                        <a:lnSpc>
                          <a:spcPct val="150000"/>
                        </a:lnSpc>
                        <a:spcAft>
                          <a:spcPts val="0"/>
                        </a:spcAft>
                      </a:pPr>
                      <a:r>
                        <a:rPr lang="en" sz="1100">
                          <a:effectLst/>
                        </a:rPr>
                        <a:t>Determine the point between bipolar adjectives</a:t>
                      </a:r>
                      <a:endParaRPr lang="hr-HR" sz="1100">
                        <a:effectLst/>
                        <a:latin typeface="Times New Roman" panose="02020603050405020304" pitchFamily="18" charset="0"/>
                        <a:ea typeface="Times New Roman" panose="02020603050405020304" pitchFamily="18" charset="0"/>
                      </a:endParaRPr>
                    </a:p>
                  </a:txBody>
                  <a:tcPr marL="35091" marR="35091" marT="0" marB="0"/>
                </a:tc>
                <a:tc>
                  <a:txBody>
                    <a:bodyPr/>
                    <a:lstStyle/>
                    <a:p>
                      <a:pPr algn="just">
                        <a:lnSpc>
                          <a:spcPct val="150000"/>
                        </a:lnSpc>
                        <a:spcAft>
                          <a:spcPts val="0"/>
                        </a:spcAft>
                      </a:pPr>
                      <a:r>
                        <a:rPr lang="en" sz="1100">
                          <a:effectLst/>
                        </a:rPr>
                        <a:t>Easy to construct, there are standards to compare</a:t>
                      </a:r>
                      <a:endParaRPr lang="hr-HR" sz="1100">
                        <a:effectLst/>
                        <a:latin typeface="Times New Roman" panose="02020603050405020304" pitchFamily="18" charset="0"/>
                        <a:ea typeface="Times New Roman" panose="02020603050405020304" pitchFamily="18" charset="0"/>
                      </a:endParaRPr>
                    </a:p>
                  </a:txBody>
                  <a:tcPr marL="35091" marR="35091" marT="0" marB="0"/>
                </a:tc>
                <a:tc>
                  <a:txBody>
                    <a:bodyPr/>
                    <a:lstStyle/>
                    <a:p>
                      <a:pPr algn="just">
                        <a:lnSpc>
                          <a:spcPct val="150000"/>
                        </a:lnSpc>
                        <a:spcAft>
                          <a:spcPts val="0"/>
                        </a:spcAft>
                      </a:pPr>
                      <a:r>
                        <a:rPr lang="en" sz="1100" dirty="0">
                          <a:effectLst/>
                        </a:rPr>
                        <a:t>Bipolar adjectives need to be found, data can be </a:t>
                      </a:r>
                      <a:r>
                        <a:rPr lang="en" sz="1100" dirty="0" smtClean="0">
                          <a:effectLst/>
                        </a:rPr>
                        <a:t>ordinal </a:t>
                      </a:r>
                      <a:r>
                        <a:rPr lang="en" sz="1100" dirty="0">
                          <a:effectLst/>
                        </a:rPr>
                        <a:t>but not interval</a:t>
                      </a:r>
                      <a:endParaRPr lang="hr-HR" sz="1100" dirty="0">
                        <a:effectLst/>
                        <a:latin typeface="Times New Roman" panose="02020603050405020304" pitchFamily="18" charset="0"/>
                        <a:ea typeface="Times New Roman" panose="02020603050405020304" pitchFamily="18" charset="0"/>
                      </a:endParaRPr>
                    </a:p>
                  </a:txBody>
                  <a:tcPr marL="35091" marR="35091" marT="0" marB="0"/>
                </a:tc>
              </a:tr>
              <a:tr h="561463">
                <a:tc>
                  <a:txBody>
                    <a:bodyPr/>
                    <a:lstStyle/>
                    <a:p>
                      <a:pPr algn="just">
                        <a:lnSpc>
                          <a:spcPct val="150000"/>
                        </a:lnSpc>
                        <a:spcAft>
                          <a:spcPts val="0"/>
                        </a:spcAft>
                      </a:pPr>
                      <a:r>
                        <a:rPr lang="en" sz="1100">
                          <a:effectLst/>
                        </a:rPr>
                        <a:t>Stapel scale</a:t>
                      </a:r>
                      <a:endParaRPr lang="hr-HR" sz="1100">
                        <a:effectLst/>
                        <a:latin typeface="Times New Roman" panose="02020603050405020304" pitchFamily="18" charset="0"/>
                        <a:ea typeface="Times New Roman" panose="02020603050405020304" pitchFamily="18" charset="0"/>
                      </a:endParaRPr>
                    </a:p>
                  </a:txBody>
                  <a:tcPr marL="35091" marR="35091" marT="0" marB="0"/>
                </a:tc>
                <a:tc>
                  <a:txBody>
                    <a:bodyPr/>
                    <a:lstStyle/>
                    <a:p>
                      <a:pPr algn="just">
                        <a:lnSpc>
                          <a:spcPct val="150000"/>
                        </a:lnSpc>
                        <a:spcAft>
                          <a:spcPts val="0"/>
                        </a:spcAft>
                      </a:pPr>
                      <a:r>
                        <a:rPr lang="en" sz="1100">
                          <a:effectLst/>
                        </a:rPr>
                        <a:t>Determine a point on the scale with one adjective in the middle</a:t>
                      </a:r>
                      <a:endParaRPr lang="hr-HR" sz="1100">
                        <a:effectLst/>
                        <a:latin typeface="Times New Roman" panose="02020603050405020304" pitchFamily="18" charset="0"/>
                        <a:ea typeface="Times New Roman" panose="02020603050405020304" pitchFamily="18" charset="0"/>
                      </a:endParaRPr>
                    </a:p>
                  </a:txBody>
                  <a:tcPr marL="35091" marR="35091" marT="0" marB="0"/>
                </a:tc>
                <a:tc>
                  <a:txBody>
                    <a:bodyPr/>
                    <a:lstStyle/>
                    <a:p>
                      <a:pPr algn="just">
                        <a:lnSpc>
                          <a:spcPct val="150000"/>
                        </a:lnSpc>
                        <a:spcAft>
                          <a:spcPts val="0"/>
                        </a:spcAft>
                      </a:pPr>
                      <a:r>
                        <a:rPr lang="en" sz="1100">
                          <a:effectLst/>
                        </a:rPr>
                        <a:t>Easier to construct than semantic differential, easy to administer</a:t>
                      </a:r>
                      <a:endParaRPr lang="hr-HR" sz="1100">
                        <a:effectLst/>
                        <a:latin typeface="Times New Roman" panose="02020603050405020304" pitchFamily="18" charset="0"/>
                        <a:ea typeface="Times New Roman" panose="02020603050405020304" pitchFamily="18" charset="0"/>
                      </a:endParaRPr>
                    </a:p>
                  </a:txBody>
                  <a:tcPr marL="35091" marR="35091" marT="0" marB="0"/>
                </a:tc>
                <a:tc>
                  <a:txBody>
                    <a:bodyPr/>
                    <a:lstStyle/>
                    <a:p>
                      <a:pPr algn="just">
                        <a:lnSpc>
                          <a:spcPct val="150000"/>
                        </a:lnSpc>
                        <a:spcAft>
                          <a:spcPts val="0"/>
                        </a:spcAft>
                      </a:pPr>
                      <a:r>
                        <a:rPr lang="en" sz="1100">
                          <a:effectLst/>
                        </a:rPr>
                        <a:t>The end values are numerical, not verbal</a:t>
                      </a:r>
                      <a:endParaRPr lang="hr-HR" sz="1100">
                        <a:effectLst/>
                        <a:latin typeface="Times New Roman" panose="02020603050405020304" pitchFamily="18" charset="0"/>
                        <a:ea typeface="Times New Roman" panose="02020603050405020304" pitchFamily="18" charset="0"/>
                      </a:endParaRPr>
                    </a:p>
                  </a:txBody>
                  <a:tcPr marL="35091" marR="35091" marT="0" marB="0"/>
                </a:tc>
              </a:tr>
              <a:tr h="701829">
                <a:tc>
                  <a:txBody>
                    <a:bodyPr/>
                    <a:lstStyle/>
                    <a:p>
                      <a:pPr algn="just">
                        <a:lnSpc>
                          <a:spcPct val="150000"/>
                        </a:lnSpc>
                        <a:spcAft>
                          <a:spcPts val="0"/>
                        </a:spcAft>
                      </a:pPr>
                      <a:r>
                        <a:rPr lang="en" sz="1100">
                          <a:effectLst/>
                        </a:rPr>
                        <a:t>Constant sum scale</a:t>
                      </a:r>
                      <a:endParaRPr lang="hr-HR" sz="1100">
                        <a:effectLst/>
                        <a:latin typeface="Times New Roman" panose="02020603050405020304" pitchFamily="18" charset="0"/>
                        <a:ea typeface="Times New Roman" panose="02020603050405020304" pitchFamily="18" charset="0"/>
                      </a:endParaRPr>
                    </a:p>
                  </a:txBody>
                  <a:tcPr marL="35091" marR="35091" marT="0" marB="0"/>
                </a:tc>
                <a:tc>
                  <a:txBody>
                    <a:bodyPr/>
                    <a:lstStyle/>
                    <a:p>
                      <a:pPr algn="just">
                        <a:lnSpc>
                          <a:spcPct val="150000"/>
                        </a:lnSpc>
                        <a:spcAft>
                          <a:spcPts val="0"/>
                        </a:spcAft>
                      </a:pPr>
                      <a:r>
                        <a:rPr lang="en" sz="1100">
                          <a:effectLst/>
                        </a:rPr>
                        <a:t>Divide the constant sum between the answer alternatives</a:t>
                      </a:r>
                      <a:endParaRPr lang="hr-HR" sz="1100">
                        <a:effectLst/>
                        <a:latin typeface="Times New Roman" panose="02020603050405020304" pitchFamily="18" charset="0"/>
                        <a:ea typeface="Times New Roman" panose="02020603050405020304" pitchFamily="18" charset="0"/>
                      </a:endParaRPr>
                    </a:p>
                  </a:txBody>
                  <a:tcPr marL="35091" marR="35091" marT="0" marB="0"/>
                </a:tc>
                <a:tc>
                  <a:txBody>
                    <a:bodyPr/>
                    <a:lstStyle/>
                    <a:p>
                      <a:pPr algn="just">
                        <a:lnSpc>
                          <a:spcPct val="150000"/>
                        </a:lnSpc>
                        <a:spcAft>
                          <a:spcPts val="0"/>
                        </a:spcAft>
                      </a:pPr>
                      <a:r>
                        <a:rPr lang="en" sz="1100">
                          <a:effectLst/>
                        </a:rPr>
                        <a:t>Equal to the interval scale</a:t>
                      </a:r>
                      <a:endParaRPr lang="hr-HR" sz="1100">
                        <a:effectLst/>
                        <a:latin typeface="Times New Roman" panose="02020603050405020304" pitchFamily="18" charset="0"/>
                        <a:ea typeface="Times New Roman" panose="02020603050405020304" pitchFamily="18" charset="0"/>
                      </a:endParaRPr>
                    </a:p>
                  </a:txBody>
                  <a:tcPr marL="35091" marR="35091" marT="0" marB="0"/>
                </a:tc>
                <a:tc>
                  <a:txBody>
                    <a:bodyPr/>
                    <a:lstStyle/>
                    <a:p>
                      <a:pPr algn="just">
                        <a:lnSpc>
                          <a:spcPct val="150000"/>
                        </a:lnSpc>
                        <a:spcAft>
                          <a:spcPts val="0"/>
                        </a:spcAft>
                      </a:pPr>
                      <a:r>
                        <a:rPr lang="en" sz="1100">
                          <a:effectLst/>
                        </a:rPr>
                        <a:t>Difficult for respondents with a low level of education</a:t>
                      </a:r>
                      <a:endParaRPr lang="hr-HR" sz="1100">
                        <a:effectLst/>
                        <a:latin typeface="Times New Roman" panose="02020603050405020304" pitchFamily="18" charset="0"/>
                        <a:ea typeface="Times New Roman" panose="02020603050405020304" pitchFamily="18" charset="0"/>
                      </a:endParaRPr>
                    </a:p>
                  </a:txBody>
                  <a:tcPr marL="35091" marR="35091" marT="0" marB="0"/>
                </a:tc>
              </a:tr>
              <a:tr h="421097">
                <a:tc>
                  <a:txBody>
                    <a:bodyPr/>
                    <a:lstStyle/>
                    <a:p>
                      <a:pPr algn="just">
                        <a:lnSpc>
                          <a:spcPct val="150000"/>
                        </a:lnSpc>
                        <a:spcAft>
                          <a:spcPts val="0"/>
                        </a:spcAft>
                      </a:pPr>
                      <a:r>
                        <a:rPr lang="en" sz="1100">
                          <a:effectLst/>
                        </a:rPr>
                        <a:t>Graphic scale</a:t>
                      </a:r>
                      <a:endParaRPr lang="hr-HR" sz="1100">
                        <a:effectLst/>
                        <a:latin typeface="Times New Roman" panose="02020603050405020304" pitchFamily="18" charset="0"/>
                        <a:ea typeface="Times New Roman" panose="02020603050405020304" pitchFamily="18" charset="0"/>
                      </a:endParaRPr>
                    </a:p>
                  </a:txBody>
                  <a:tcPr marL="35091" marR="35091" marT="0" marB="0"/>
                </a:tc>
                <a:tc>
                  <a:txBody>
                    <a:bodyPr/>
                    <a:lstStyle/>
                    <a:p>
                      <a:pPr algn="just">
                        <a:lnSpc>
                          <a:spcPct val="150000"/>
                        </a:lnSpc>
                        <a:spcAft>
                          <a:spcPts val="0"/>
                        </a:spcAft>
                      </a:pPr>
                      <a:r>
                        <a:rPr lang="en" sz="1100">
                          <a:effectLst/>
                        </a:rPr>
                        <a:t>Determine the point on a given continuum</a:t>
                      </a:r>
                      <a:endParaRPr lang="hr-HR" sz="1100">
                        <a:effectLst/>
                        <a:latin typeface="Times New Roman" panose="02020603050405020304" pitchFamily="18" charset="0"/>
                        <a:ea typeface="Times New Roman" panose="02020603050405020304" pitchFamily="18" charset="0"/>
                      </a:endParaRPr>
                    </a:p>
                  </a:txBody>
                  <a:tcPr marL="35091" marR="35091" marT="0" marB="0"/>
                </a:tc>
                <a:tc>
                  <a:txBody>
                    <a:bodyPr/>
                    <a:lstStyle/>
                    <a:p>
                      <a:pPr algn="just">
                        <a:lnSpc>
                          <a:spcPct val="150000"/>
                        </a:lnSpc>
                        <a:spcAft>
                          <a:spcPts val="0"/>
                        </a:spcAft>
                      </a:pPr>
                      <a:r>
                        <a:rPr lang="en" sz="1100">
                          <a:effectLst/>
                        </a:rPr>
                        <a:t>Visual impact, unlimited response scale</a:t>
                      </a:r>
                      <a:endParaRPr lang="hr-HR" sz="1100">
                        <a:effectLst/>
                        <a:latin typeface="Times New Roman" panose="02020603050405020304" pitchFamily="18" charset="0"/>
                        <a:ea typeface="Times New Roman" panose="02020603050405020304" pitchFamily="18" charset="0"/>
                      </a:endParaRPr>
                    </a:p>
                  </a:txBody>
                  <a:tcPr marL="35091" marR="35091" marT="0" marB="0"/>
                </a:tc>
                <a:tc>
                  <a:txBody>
                    <a:bodyPr/>
                    <a:lstStyle/>
                    <a:p>
                      <a:pPr algn="just">
                        <a:lnSpc>
                          <a:spcPct val="150000"/>
                        </a:lnSpc>
                        <a:spcAft>
                          <a:spcPts val="0"/>
                        </a:spcAft>
                      </a:pPr>
                      <a:r>
                        <a:rPr lang="en" sz="1100">
                          <a:effectLst/>
                        </a:rPr>
                        <a:t>There are no standard answers</a:t>
                      </a:r>
                      <a:endParaRPr lang="hr-HR" sz="1100">
                        <a:effectLst/>
                        <a:latin typeface="Times New Roman" panose="02020603050405020304" pitchFamily="18" charset="0"/>
                        <a:ea typeface="Times New Roman" panose="02020603050405020304" pitchFamily="18" charset="0"/>
                      </a:endParaRPr>
                    </a:p>
                  </a:txBody>
                  <a:tcPr marL="35091" marR="35091" marT="0" marB="0"/>
                </a:tc>
              </a:tr>
              <a:tr h="561463">
                <a:tc>
                  <a:txBody>
                    <a:bodyPr/>
                    <a:lstStyle/>
                    <a:p>
                      <a:pPr algn="just">
                        <a:lnSpc>
                          <a:spcPct val="150000"/>
                        </a:lnSpc>
                        <a:spcAft>
                          <a:spcPts val="0"/>
                        </a:spcAft>
                      </a:pPr>
                      <a:r>
                        <a:rPr lang="en" sz="1100">
                          <a:effectLst/>
                        </a:rPr>
                        <a:t>Graphic scale with answer categories in pictures</a:t>
                      </a:r>
                      <a:endParaRPr lang="hr-HR" sz="1100">
                        <a:effectLst/>
                        <a:latin typeface="Times New Roman" panose="02020603050405020304" pitchFamily="18" charset="0"/>
                        <a:ea typeface="Times New Roman" panose="02020603050405020304" pitchFamily="18" charset="0"/>
                      </a:endParaRPr>
                    </a:p>
                  </a:txBody>
                  <a:tcPr marL="35091" marR="35091" marT="0" marB="0"/>
                </a:tc>
                <a:tc>
                  <a:txBody>
                    <a:bodyPr/>
                    <a:lstStyle/>
                    <a:p>
                      <a:pPr algn="just">
                        <a:lnSpc>
                          <a:spcPct val="150000"/>
                        </a:lnSpc>
                        <a:spcAft>
                          <a:spcPts val="0"/>
                        </a:spcAft>
                      </a:pPr>
                      <a:r>
                        <a:rPr lang="en" sz="1100">
                          <a:effectLst/>
                        </a:rPr>
                        <a:t>Choose a visual image</a:t>
                      </a:r>
                      <a:endParaRPr lang="hr-HR" sz="1100">
                        <a:effectLst/>
                        <a:latin typeface="Times New Roman" panose="02020603050405020304" pitchFamily="18" charset="0"/>
                        <a:ea typeface="Times New Roman" panose="02020603050405020304" pitchFamily="18" charset="0"/>
                      </a:endParaRPr>
                    </a:p>
                  </a:txBody>
                  <a:tcPr marL="35091" marR="35091" marT="0" marB="0"/>
                </a:tc>
                <a:tc>
                  <a:txBody>
                    <a:bodyPr/>
                    <a:lstStyle/>
                    <a:p>
                      <a:pPr algn="just">
                        <a:lnSpc>
                          <a:spcPct val="150000"/>
                        </a:lnSpc>
                        <a:spcAft>
                          <a:spcPts val="0"/>
                        </a:spcAft>
                      </a:pPr>
                      <a:r>
                        <a:rPr lang="en" sz="1100">
                          <a:effectLst/>
                        </a:rPr>
                        <a:t>Visual impact, easy for bad readers</a:t>
                      </a:r>
                      <a:endParaRPr lang="hr-HR" sz="1100">
                        <a:effectLst/>
                        <a:latin typeface="Times New Roman" panose="02020603050405020304" pitchFamily="18" charset="0"/>
                        <a:ea typeface="Times New Roman" panose="02020603050405020304" pitchFamily="18" charset="0"/>
                      </a:endParaRPr>
                    </a:p>
                  </a:txBody>
                  <a:tcPr marL="35091" marR="35091" marT="0" marB="0"/>
                </a:tc>
                <a:tc>
                  <a:txBody>
                    <a:bodyPr/>
                    <a:lstStyle/>
                    <a:p>
                      <a:pPr algn="just">
                        <a:lnSpc>
                          <a:spcPct val="150000"/>
                        </a:lnSpc>
                        <a:spcAft>
                          <a:spcPts val="0"/>
                        </a:spcAft>
                      </a:pPr>
                      <a:r>
                        <a:rPr lang="en" sz="1100" dirty="0">
                          <a:effectLst/>
                        </a:rPr>
                        <a:t>It is difficult to determine a verbal explanation for the answer</a:t>
                      </a:r>
                      <a:endParaRPr lang="hr-HR" sz="1100" dirty="0">
                        <a:effectLst/>
                        <a:latin typeface="Times New Roman" panose="02020603050405020304" pitchFamily="18" charset="0"/>
                        <a:ea typeface="Times New Roman" panose="02020603050405020304" pitchFamily="18" charset="0"/>
                      </a:endParaRPr>
                    </a:p>
                  </a:txBody>
                  <a:tcPr marL="35091" marR="35091" marT="0" marB="0"/>
                </a:tc>
              </a:tr>
            </a:tbl>
          </a:graphicData>
        </a:graphic>
      </p:graphicFrame>
    </p:spTree>
    <p:extLst>
      <p:ext uri="{BB962C8B-B14F-4D97-AF65-F5344CB8AC3E}">
        <p14:creationId xmlns:p14="http://schemas.microsoft.com/office/powerpoint/2010/main" xmlns="" val="3183122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05947" y="815546"/>
            <a:ext cx="11705968" cy="5321642"/>
          </a:xfrm>
        </p:spPr>
        <p:txBody>
          <a:bodyPr>
            <a:normAutofit fontScale="92500" lnSpcReduction="10000"/>
          </a:bodyPr>
          <a:lstStyle/>
          <a:p>
            <a:pPr algn="just"/>
            <a:r>
              <a:rPr lang="en" dirty="0" smtClean="0">
                <a:latin typeface="Calibri" pitchFamily="34" charset="0"/>
              </a:rPr>
              <a:t>The </a:t>
            </a:r>
            <a:r>
              <a:rPr lang="en" b="1" dirty="0" smtClean="0">
                <a:latin typeface="Calibri" pitchFamily="34" charset="0"/>
              </a:rPr>
              <a:t>rationalization of variables </a:t>
            </a:r>
            <a:r>
              <a:rPr lang="en" dirty="0" smtClean="0">
                <a:latin typeface="Calibri" pitchFamily="34" charset="0"/>
              </a:rPr>
              <a:t>consists of a logical process through which the concepts that are part of the investigation are decomposed with the intention of being less abstract and more useful for the investigative procedure. When each variable can be collected, evaluated, and observed, it becomes an indicator.</a:t>
            </a:r>
          </a:p>
          <a:p>
            <a:pPr algn="just"/>
            <a:r>
              <a:rPr lang="en" dirty="0" smtClean="0">
                <a:latin typeface="Calibri" pitchFamily="34" charset="0"/>
              </a:rPr>
              <a:t>The process of operationalization of variables is one in which some variables are replaced by more specific ones that represent the replaced ones. An example of this process can be school grades, which act as necessary indicators for calculating the academic success variable.</a:t>
            </a:r>
          </a:p>
          <a:p>
            <a:pPr algn="just"/>
            <a:endParaRPr lang="hr-HR" dirty="0" smtClean="0"/>
          </a:p>
          <a:p>
            <a:pPr algn="just"/>
            <a:r>
              <a:rPr lang="en" dirty="0" smtClean="0"/>
              <a:t>The </a:t>
            </a:r>
            <a:r>
              <a:rPr lang="en" dirty="0" smtClean="0">
                <a:latin typeface="Arial" pitchFamily="34" charset="0"/>
                <a:cs typeface="Arial" pitchFamily="34" charset="0"/>
              </a:rPr>
              <a:t>variable is operationalized with the aim of transforming the abstract concept into an empirical one through the application of the instrument. This process is important because it guides the researcher with little experimentation during the preparation of his work and protects him from frequent mistakes in investigative processes.</a:t>
            </a:r>
          </a:p>
          <a:p>
            <a:pPr algn="just"/>
            <a:r>
              <a:rPr lang="en" dirty="0" smtClean="0">
                <a:latin typeface="Arial" pitchFamily="34" charset="0"/>
                <a:cs typeface="Arial" pitchFamily="34" charset="0"/>
              </a:rPr>
              <a:t>Some variables are so specific that they do not require operationalization; for example, this is the case for those who determine the gender of individuals or the color of traffic lights as traffic signals. Nor do the variables that define </a:t>
            </a:r>
            <a:r>
              <a:rPr lang="en" dirty="0" err="1" smtClean="0">
                <a:latin typeface="Arial" pitchFamily="34" charset="0"/>
                <a:cs typeface="Arial" pitchFamily="34" charset="0"/>
              </a:rPr>
              <a:t>the </a:t>
            </a:r>
            <a:r>
              <a:rPr lang="en" dirty="0" smtClean="0">
                <a:latin typeface="Arial" pitchFamily="34" charset="0"/>
                <a:cs typeface="Arial" pitchFamily="34" charset="0"/>
              </a:rPr>
              <a:t>structure and position of organs in the human body require operationalization.</a:t>
            </a:r>
            <a:endParaRPr lang="hr-HR" dirty="0" smtClean="0">
              <a:latin typeface="Arial" pitchFamily="34" charset="0"/>
              <a:cs typeface="Arial" pitchFamily="34" charset="0"/>
            </a:endParaRPr>
          </a:p>
          <a:p>
            <a:pPr algn="just"/>
            <a:r>
              <a:rPr lang="en" dirty="0" smtClean="0">
                <a:latin typeface="Arial" pitchFamily="34" charset="0"/>
                <a:cs typeface="Arial" pitchFamily="34" charset="0"/>
              </a:rPr>
              <a:t>The scale of variables consists of a comparative table in which the basic characteristics of each variable are determined, such as the type to which it belongs, what the definition is and what the dimensions and unit of measurement are. This information makes it possible to determine which variables are crucial for conducting investigative work.</a:t>
            </a:r>
          </a:p>
          <a:p>
            <a:pPr>
              <a:buNone/>
            </a:pPr>
            <a:endParaRPr lang="hr-HR" dirty="0" smtClean="0"/>
          </a:p>
          <a:p>
            <a:endParaRPr lang="hr-H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 dirty="0" smtClean="0"/>
              <a:t>EXAMPLE FROM PRACTICE</a:t>
            </a:r>
            <a:endParaRPr lang="hr-HR" dirty="0"/>
          </a:p>
        </p:txBody>
      </p:sp>
      <p:sp>
        <p:nvSpPr>
          <p:cNvPr id="3" name="Content Placeholder 2"/>
          <p:cNvSpPr>
            <a:spLocks noGrp="1"/>
          </p:cNvSpPr>
          <p:nvPr>
            <p:ph idx="1"/>
          </p:nvPr>
        </p:nvSpPr>
        <p:spPr>
          <a:xfrm>
            <a:off x="436605" y="1845734"/>
            <a:ext cx="10719075" cy="4023360"/>
          </a:xfrm>
        </p:spPr>
        <p:txBody>
          <a:bodyPr/>
          <a:lstStyle/>
          <a:p>
            <a:r>
              <a:rPr lang="en" dirty="0" smtClean="0"/>
              <a:t>The general manager of a company that sells industrial products decides to rank his employees in order to reward the best and to see which 20% are the weakest employees.</a:t>
            </a:r>
          </a:p>
          <a:p>
            <a:r>
              <a:rPr lang="en" dirty="0" smtClean="0"/>
              <a:t>Employee rank?</a:t>
            </a:r>
          </a:p>
          <a:p>
            <a:r>
              <a:rPr lang="en" dirty="0" smtClean="0"/>
              <a:t>Meeting with all managers!</a:t>
            </a:r>
          </a:p>
          <a:p>
            <a:endParaRPr lang="hr-HR" dirty="0" smtClean="0"/>
          </a:p>
          <a:p>
            <a:endParaRPr lang="hr-HR" dirty="0" smtClean="0"/>
          </a:p>
          <a:p>
            <a:r>
              <a:rPr lang="en" dirty="0" smtClean="0"/>
              <a:t>OBJECTIVE: How to evaluate employees?</a:t>
            </a:r>
          </a:p>
          <a:p>
            <a:r>
              <a:rPr lang="en" b="1" i="1" dirty="0" smtClean="0"/>
              <a:t>Quantity of products sold? How pleasant is the collaboration? Loyalty to the company?</a:t>
            </a:r>
            <a:endParaRPr lang="hr-HR" b="1" i="1" dirty="0"/>
          </a:p>
        </p:txBody>
      </p:sp>
    </p:spTree>
    <p:extLst>
      <p:ext uri="{BB962C8B-B14F-4D97-AF65-F5344CB8AC3E}">
        <p14:creationId xmlns:p14="http://schemas.microsoft.com/office/powerpoint/2010/main" xmlns="" val="40470409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 dirty="0" smtClean="0"/>
              <a:t>MEASUREMENT</a:t>
            </a:r>
            <a:endParaRPr lang="hr-HR" dirty="0"/>
          </a:p>
        </p:txBody>
      </p:sp>
      <p:sp>
        <p:nvSpPr>
          <p:cNvPr id="3" name="Content Placeholder 2"/>
          <p:cNvSpPr>
            <a:spLocks noGrp="1"/>
          </p:cNvSpPr>
          <p:nvPr>
            <p:ph idx="1"/>
          </p:nvPr>
        </p:nvSpPr>
        <p:spPr/>
        <p:txBody>
          <a:bodyPr/>
          <a:lstStyle/>
          <a:p>
            <a:r>
              <a:rPr lang="en" dirty="0" smtClean="0"/>
              <a:t>What we want to measure and what is the purpose - necessary</a:t>
            </a:r>
          </a:p>
          <a:p>
            <a:endParaRPr lang="hr-HR" dirty="0" smtClean="0"/>
          </a:p>
          <a:p>
            <a:r>
              <a:rPr lang="en" b="1" dirty="0" smtClean="0"/>
              <a:t>Measurement - the process of describing the properties of a phenomenon that interests us most often by assigning numerical values in a reliable and valid way</a:t>
            </a:r>
          </a:p>
          <a:p>
            <a:endParaRPr lang="hr-HR" dirty="0" smtClean="0"/>
          </a:p>
          <a:p>
            <a:r>
              <a:rPr lang="en" b="1" dirty="0" smtClean="0"/>
              <a:t>Numbers - property information</a:t>
            </a:r>
          </a:p>
          <a:p>
            <a:r>
              <a:rPr lang="en" dirty="0" smtClean="0"/>
              <a:t>Example: student assessment</a:t>
            </a:r>
            <a:endParaRPr lang="hr-HR" dirty="0"/>
          </a:p>
        </p:txBody>
      </p:sp>
    </p:spTree>
    <p:extLst>
      <p:ext uri="{BB962C8B-B14F-4D97-AF65-F5344CB8AC3E}">
        <p14:creationId xmlns:p14="http://schemas.microsoft.com/office/powerpoint/2010/main" xmlns="" val="6881913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 dirty="0" smtClean="0"/>
              <a:t>EXAMPLE: STUDENT ASSESSMENT</a:t>
            </a:r>
            <a:endParaRPr lang="hr-HR" dirty="0"/>
          </a:p>
        </p:txBody>
      </p:sp>
      <p:graphicFrame>
        <p:nvGraphicFramePr>
          <p:cNvPr id="5" name="Object 4"/>
          <p:cNvGraphicFramePr>
            <a:graphicFrameLocks noChangeAspect="1"/>
          </p:cNvGraphicFramePr>
          <p:nvPr>
            <p:extLst>
              <p:ext uri="{D42A27DB-BD31-4B8C-83A1-F6EECF244321}">
                <p14:modId xmlns:p14="http://schemas.microsoft.com/office/powerpoint/2010/main" xmlns="" val="1073193243"/>
              </p:ext>
            </p:extLst>
          </p:nvPr>
        </p:nvGraphicFramePr>
        <p:xfrm>
          <a:off x="2803525" y="1836738"/>
          <a:ext cx="5219700" cy="4425950"/>
        </p:xfrm>
        <a:graphic>
          <a:graphicData uri="http://schemas.openxmlformats.org/presentationml/2006/ole">
            <p:oleObj spid="_x0000_s1038" name="Document" r:id="rId3" imgW="5285596" imgH="4484681" progId="Word.Document.12">
              <p:embed/>
            </p:oleObj>
          </a:graphicData>
        </a:graphic>
      </p:graphicFrame>
    </p:spTree>
    <p:extLst>
      <p:ext uri="{BB962C8B-B14F-4D97-AF65-F5344CB8AC3E}">
        <p14:creationId xmlns:p14="http://schemas.microsoft.com/office/powerpoint/2010/main" xmlns="" val="13464031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 dirty="0" smtClean="0"/>
              <a:t>MEASUREMENT</a:t>
            </a:r>
            <a:endParaRPr lang="hr-HR" dirty="0"/>
          </a:p>
        </p:txBody>
      </p:sp>
      <p:sp>
        <p:nvSpPr>
          <p:cNvPr id="3" name="Content Placeholder 2"/>
          <p:cNvSpPr>
            <a:spLocks noGrp="1"/>
          </p:cNvSpPr>
          <p:nvPr>
            <p:ph idx="1"/>
          </p:nvPr>
        </p:nvSpPr>
        <p:spPr/>
        <p:txBody>
          <a:bodyPr/>
          <a:lstStyle/>
          <a:p>
            <a:r>
              <a:rPr lang="en" b="1" dirty="0" smtClean="0"/>
              <a:t>Concept </a:t>
            </a:r>
            <a:r>
              <a:rPr lang="en" dirty="0" smtClean="0"/>
              <a:t>- a general idea that determines some of the meaning of a construct </a:t>
            </a:r>
            <a:r>
              <a:rPr lang="en" smtClean="0"/>
              <a:t>( </a:t>
            </a:r>
            <a:r>
              <a:rPr lang="en" b="1" dirty="0" smtClean="0"/>
              <a:t>variable </a:t>
            </a:r>
            <a:r>
              <a:rPr lang="en" dirty="0" smtClean="0"/>
              <a:t>)</a:t>
            </a:r>
          </a:p>
          <a:p>
            <a:r>
              <a:rPr lang="en" dirty="0" smtClean="0"/>
              <a:t>Age; Education; Number of children in the family; Family income; Success in sports….</a:t>
            </a:r>
            <a:endParaRPr lang="hr-HR" dirty="0" smtClean="0"/>
          </a:p>
          <a:p>
            <a:r>
              <a:rPr lang="en" dirty="0" smtClean="0"/>
              <a:t>Loyalty; Personality; Satisfaction; Values, Corporate Culture; Belief; Love….</a:t>
            </a:r>
            <a:endParaRPr lang="hr-HR" dirty="0" smtClean="0"/>
          </a:p>
          <a:p>
            <a:endParaRPr lang="hr-HR" dirty="0" smtClean="0"/>
          </a:p>
          <a:p>
            <a:r>
              <a:rPr lang="en" b="1" dirty="0" smtClean="0"/>
              <a:t>Operationalization </a:t>
            </a:r>
            <a:r>
              <a:rPr lang="en" dirty="0" smtClean="0"/>
              <a:t>- the process of measuring concepts, assigning values to SCALE</a:t>
            </a:r>
          </a:p>
          <a:p>
            <a:endParaRPr lang="hr-HR" dirty="0" smtClean="0"/>
          </a:p>
          <a:p>
            <a:r>
              <a:rPr lang="en" b="1" dirty="0" smtClean="0"/>
              <a:t>Scales </a:t>
            </a:r>
            <a:r>
              <a:rPr lang="en" dirty="0" smtClean="0"/>
              <a:t>- allow comparison, give a range of values depending on variance</a:t>
            </a:r>
          </a:p>
          <a:p>
            <a:endParaRPr lang="hr-HR" dirty="0" smtClean="0"/>
          </a:p>
        </p:txBody>
      </p:sp>
    </p:spTree>
    <p:extLst>
      <p:ext uri="{BB962C8B-B14F-4D97-AF65-F5344CB8AC3E}">
        <p14:creationId xmlns:p14="http://schemas.microsoft.com/office/powerpoint/2010/main" xmlns="" val="30067665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 dirty="0" smtClean="0"/>
              <a:t>Rocks</a:t>
            </a:r>
            <a:endParaRPr lang="hr-HR" dirty="0"/>
          </a:p>
        </p:txBody>
      </p:sp>
      <p:sp>
        <p:nvSpPr>
          <p:cNvPr id="3" name="Content Placeholder 2"/>
          <p:cNvSpPr>
            <a:spLocks noGrp="1"/>
          </p:cNvSpPr>
          <p:nvPr>
            <p:ph idx="1"/>
          </p:nvPr>
        </p:nvSpPr>
        <p:spPr/>
        <p:txBody>
          <a:bodyPr/>
          <a:lstStyle/>
          <a:p>
            <a:r>
              <a:rPr lang="en" dirty="0" smtClean="0"/>
              <a:t>Nominal - qualitative scale</a:t>
            </a:r>
          </a:p>
          <a:p>
            <a:r>
              <a:rPr lang="en" dirty="0" smtClean="0"/>
              <a:t>Ordinal - ranking scale</a:t>
            </a:r>
          </a:p>
          <a:p>
            <a:r>
              <a:rPr lang="en" dirty="0" smtClean="0"/>
              <a:t>Interval - information on quantitative characteristics, not a primordial scale</a:t>
            </a:r>
          </a:p>
          <a:p>
            <a:r>
              <a:rPr lang="en" dirty="0" smtClean="0"/>
              <a:t>Proportional - the absolute meaning of quantitative differences</a:t>
            </a:r>
            <a:endParaRPr lang="hr-HR" dirty="0"/>
          </a:p>
        </p:txBody>
      </p:sp>
    </p:spTree>
    <p:extLst>
      <p:ext uri="{BB962C8B-B14F-4D97-AF65-F5344CB8AC3E}">
        <p14:creationId xmlns:p14="http://schemas.microsoft.com/office/powerpoint/2010/main" xmlns="" val="14577429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31805" y="329515"/>
            <a:ext cx="11870725" cy="5782962"/>
          </a:xfrm>
        </p:spPr>
        <p:txBody>
          <a:bodyPr>
            <a:normAutofit lnSpcReduction="10000"/>
          </a:bodyPr>
          <a:lstStyle/>
          <a:p>
            <a:pPr algn="just"/>
            <a:r>
              <a:rPr lang="en" b="1" dirty="0" smtClean="0"/>
              <a:t>Nominal scale </a:t>
            </a:r>
            <a:r>
              <a:rPr lang="en" dirty="0" smtClean="0"/>
              <a:t>represents the most basic level of measurement and adds value to an object for the purpose of identification or classification. This value may or may not be a numerical value because quantities are not represented. In this sense, the nominal scale is a qualitative scale. For example, a researcher may investigate the efficiency of workers in Factory A, Factory B, and Factory C. We assign values to these factories to identify them. The assignment of values is arbitrary, so we can assign them the numbers 0,1,2 or 2,8,10 or the letters A, B, C. What to remember is that numbers do not represent the quantities or values of objects. The property of the nominal scale is that the number system represents </a:t>
            </a:r>
            <a:r>
              <a:rPr lang="en" dirty="0" err="1" smtClean="0"/>
              <a:t>ie </a:t>
            </a:r>
            <a:r>
              <a:rPr lang="en" dirty="0" smtClean="0"/>
              <a:t>. identifies the things we observe. Examples: student index number, answers YES and NO, gender (M, F), counties, countries.</a:t>
            </a:r>
          </a:p>
          <a:p>
            <a:pPr algn="just"/>
            <a:r>
              <a:rPr lang="en" b="1" dirty="0" smtClean="0"/>
              <a:t>The ordinal scale </a:t>
            </a:r>
            <a:r>
              <a:rPr lang="en" dirty="0" smtClean="0"/>
              <a:t>makes it possible to classify things according to the principle that the concept possesses. The ordinal scale is actually a ranking scale. Research participants are often asked to rank things according to preferences, such as grades 1 to 5. Examples: student rank, best film rank, 1 to 5 rating, with 1 being “completely dissatisfied” and 5 “completely satisfied” , education degree.</a:t>
            </a:r>
          </a:p>
          <a:p>
            <a:pPr algn="just"/>
            <a:r>
              <a:rPr lang="en" b="1" dirty="0" smtClean="0"/>
              <a:t>The interval scale </a:t>
            </a:r>
            <a:r>
              <a:rPr lang="en" dirty="0" smtClean="0"/>
              <a:t>has the properties of both nominal and </a:t>
            </a:r>
            <a:r>
              <a:rPr lang="en" dirty="0" err="1" smtClean="0"/>
              <a:t>ordinal </a:t>
            </a:r>
            <a:r>
              <a:rPr lang="en" dirty="0" smtClean="0"/>
              <a:t>scales, but it also contains information about the quantitative differences of the concept. For example, if a company manager wants to find out and quantify the efficiency of workers, he could rank workers from best to worst (ordinal scale), but in this case he would know the difference in efficiency between individual workers (interval scale). The interval scale has a relative meaning of quantitative differences, it is not a primordial scale, ie it does not completely represent a phenomenon. Examples: temperature.</a:t>
            </a:r>
          </a:p>
          <a:p>
            <a:pPr algn="just"/>
            <a:r>
              <a:rPr lang="en" b="1" dirty="0" smtClean="0"/>
              <a:t>The ratio scale </a:t>
            </a:r>
            <a:r>
              <a:rPr lang="en" dirty="0" smtClean="0"/>
              <a:t>represents the highest form of measurement and has the absolute meaning of quantitative differences, in relation to the interval scale. Example: amount of monthly consumption, annual family income, time spent in front of the TV.</a:t>
            </a:r>
          </a:p>
          <a:p>
            <a:pPr>
              <a:buNone/>
            </a:pPr>
            <a:endParaRPr lang="hr-HR" dirty="0" smtClean="0"/>
          </a:p>
          <a:p>
            <a:endParaRPr lang="hr-H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 dirty="0" smtClean="0"/>
              <a:t>Criteria for quality measurement</a:t>
            </a:r>
            <a:endParaRPr lang="hr-HR" dirty="0"/>
          </a:p>
        </p:txBody>
      </p:sp>
      <p:sp>
        <p:nvSpPr>
          <p:cNvPr id="3" name="Content Placeholder 2"/>
          <p:cNvSpPr>
            <a:spLocks noGrp="1"/>
          </p:cNvSpPr>
          <p:nvPr>
            <p:ph idx="1"/>
          </p:nvPr>
        </p:nvSpPr>
        <p:spPr>
          <a:xfrm>
            <a:off x="403653" y="1845733"/>
            <a:ext cx="11409405" cy="4283217"/>
          </a:xfrm>
        </p:spPr>
        <p:txBody>
          <a:bodyPr>
            <a:normAutofit lnSpcReduction="10000"/>
          </a:bodyPr>
          <a:lstStyle/>
          <a:p>
            <a:r>
              <a:rPr lang="en" dirty="0" smtClean="0"/>
              <a:t>Reliability - internal consistency of the measure</a:t>
            </a:r>
          </a:p>
          <a:p>
            <a:r>
              <a:rPr lang="en" dirty="0" smtClean="0"/>
              <a:t>Precision - how a measure evaluates a concept</a:t>
            </a:r>
          </a:p>
          <a:p>
            <a:endParaRPr lang="hr-HR" dirty="0" smtClean="0"/>
          </a:p>
          <a:p>
            <a:pPr algn="just"/>
            <a:r>
              <a:rPr lang="en" i="1" dirty="0" smtClean="0"/>
              <a:t>Reliability </a:t>
            </a:r>
            <a:r>
              <a:rPr lang="en" dirty="0" smtClean="0"/>
              <a:t>is an indicator of the internal consistency of a measure. Consistency is the key to understanding reliability. A measure is reliable when different measurement attempts lead to the same result. For example, a written exam can consist of three parts - the first part consists of 25 questions with answers to rounding, the second part of the exam is two essay-type questions and the third part of the exam is one case study question. If the student achieves 80% success in the first part of the exam, it can be expected that the student will achieve about 80% success in the second and third part of the exam if the test is consistent and if the student does not cheat. Internal consistency represents the homogeneity of the measure. For example, we can use several similar but different questions to examine one concept (brand loyalty). If the respondent answers the questions truthfully, we can expect that the answers will be similar on all questions or will converge with the same opinion. </a:t>
            </a:r>
            <a:r>
              <a:rPr lang="en" i="1" dirty="0" smtClean="0"/>
              <a:t>Accuracy </a:t>
            </a:r>
            <a:r>
              <a:rPr lang="en" dirty="0" smtClean="0"/>
              <a:t>refers to the fact that a measure evaluates a particular concept. Validity is the precision of a measure or the extent to which value truly represents a concept.</a:t>
            </a:r>
          </a:p>
          <a:p>
            <a:endParaRPr lang="hr-HR" dirty="0" smtClean="0"/>
          </a:p>
        </p:txBody>
      </p:sp>
    </p:spTree>
    <p:extLst>
      <p:ext uri="{BB962C8B-B14F-4D97-AF65-F5344CB8AC3E}">
        <p14:creationId xmlns:p14="http://schemas.microsoft.com/office/powerpoint/2010/main" xmlns="" val="4166794377"/>
      </p:ext>
    </p:extLst>
  </p:cSld>
  <p:clrMapOvr>
    <a:masterClrMapping/>
  </p:clrMapOvr>
</p:sld>
</file>

<file path=ppt/theme/theme1.xml><?xml version="1.0" encoding="utf-8"?>
<a:theme xmlns:a="http://schemas.openxmlformats.org/drawingml/2006/main" name="Retrospect">
  <a:themeElements>
    <a:clrScheme name="Retrospect">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ct">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xmlns=""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emplate>Retrospect</Template>
  <TotalTime>206</TotalTime>
  <Words>1881</Words>
  <Application>Microsoft Office PowerPoint</Application>
  <PresentationFormat>Custom</PresentationFormat>
  <Paragraphs>146</Paragraphs>
  <Slides>19</Slides>
  <Notes>0</Notes>
  <HiddenSlides>0</HiddenSlides>
  <MMClips>0</MMClips>
  <ScaleCrop>false</ScaleCrop>
  <HeadingPairs>
    <vt:vector size="6" baseType="variant">
      <vt:variant>
        <vt:lpstr>Theme</vt:lpstr>
      </vt:variant>
      <vt:variant>
        <vt:i4>1</vt:i4>
      </vt:variant>
      <vt:variant>
        <vt:lpstr>Embedded OLE Servers</vt:lpstr>
      </vt:variant>
      <vt:variant>
        <vt:i4>2</vt:i4>
      </vt:variant>
      <vt:variant>
        <vt:lpstr>Slide Titles</vt:lpstr>
      </vt:variant>
      <vt:variant>
        <vt:i4>19</vt:i4>
      </vt:variant>
    </vt:vector>
  </HeadingPairs>
  <TitlesOfParts>
    <vt:vector size="22" baseType="lpstr">
      <vt:lpstr>Retrospect</vt:lpstr>
      <vt:lpstr>Microsoft Office Word Document</vt:lpstr>
      <vt:lpstr>Document</vt:lpstr>
      <vt:lpstr>MEASUREMENT AND OPERATIONALIZATION</vt:lpstr>
      <vt:lpstr>Slide 2</vt:lpstr>
      <vt:lpstr>EXAMPLE FROM PRACTICE</vt:lpstr>
      <vt:lpstr>MEASUREMENT</vt:lpstr>
      <vt:lpstr>EXAMPLE: STUDENT ASSESSMENT</vt:lpstr>
      <vt:lpstr>MEASUREMENT</vt:lpstr>
      <vt:lpstr>Rocks</vt:lpstr>
      <vt:lpstr>Slide 8</vt:lpstr>
      <vt:lpstr>Criteria for quality measurement</vt:lpstr>
      <vt:lpstr>MEASUREMENT OF ATTITUDES</vt:lpstr>
      <vt:lpstr>Grading scales (1)</vt:lpstr>
      <vt:lpstr>Grading scales (2)</vt:lpstr>
      <vt:lpstr>Grading scales (3)</vt:lpstr>
      <vt:lpstr>Grading scales (4)</vt:lpstr>
      <vt:lpstr>Grading scales (5)</vt:lpstr>
      <vt:lpstr>Grading scales (6)</vt:lpstr>
      <vt:lpstr>Slide 17</vt:lpstr>
      <vt:lpstr>Slide 18</vt:lpstr>
      <vt:lpstr>Grading scales (7)</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MJERENJE I OPERACIONALIZACIJA</dc:title>
  <dc:creator>Sanja</dc:creator>
  <cp:lastModifiedBy>tomic</cp:lastModifiedBy>
  <cp:revision>23</cp:revision>
  <dcterms:created xsi:type="dcterms:W3CDTF">2015-01-09T09:06:09Z</dcterms:created>
  <dcterms:modified xsi:type="dcterms:W3CDTF">2022-04-09T18:08:33Z</dcterms:modified>
</cp:coreProperties>
</file>