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893328-73B9-42F8-8F5D-0C7E13BA7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E84BECC-FA50-4108-B71F-2984F277C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395BAD2-EF63-4E16-8C17-02CBCB26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70D2BBC-C5DF-4A0B-BBD9-3B7CC01FE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76CDFD-ED7B-49CA-9919-FDFB3A29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3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81C0ED-1456-4E83-A304-F254F323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EE21299-F402-4EAD-88DA-4CAF6E61D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D473A6B-31F9-44E5-B310-DF111FBBE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FFC7FD1-6818-4B67-9E18-66A308AD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654C9FE-141F-418C-B7C1-3314E065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5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509B601-D222-410A-A139-5E4EFBB6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3BD95FC-4576-442B-8829-C31562BC8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1241A40-4D50-4DDF-A98F-78562037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300D4E0-6025-4B1A-BFDC-D8EEF455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7073BCB-8CE5-435D-B8C5-104E646E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34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687875-36F6-4702-AC74-FDD17B36E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348B29-5DB8-4EAF-83C2-17E16340C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737B602-F672-4CFB-A315-930BA90C2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6CD3AD4-A944-44FA-8CE8-41B16D29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F3283BA-2A65-401C-B3EF-9FAD37F9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65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C7B516-5A60-4C40-B4A7-F7A2E5B3C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84D0406-42EF-40CE-9D22-3F3C1DF4B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EFA1F26-E639-436F-BB8F-02563E0F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367E235-80C7-4174-8F28-02143B41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05CABD7-6526-4E7F-A9EF-BD821E3A3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3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65DAD1-11C2-4CF7-88CB-EEC1F6480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98BC1C4-8286-4515-A03E-EE00494CF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126E79F-611E-4EF7-90B9-A664AF049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8411DC0-595A-49C9-A15D-E79F8CD01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C38FA18-E0B4-407C-BF78-7BE2A463F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F0035E6-2F44-4BB8-A530-D30FE857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6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B282E7-17D0-4293-BD49-119CE7394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927689C-D732-414D-A016-B02879096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BE639F5-2B03-4C1C-8318-4C98896DA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B531B39-665A-453D-99D2-B06986238E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F48B309-CEE7-4C19-973E-8BEE475C8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FA56BCDF-36DD-4890-BF63-8EE1B1B5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E875A3D-EA73-42A0-A5DF-7F577FC46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5E2C81A-C105-4802-8E70-30394879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94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98532E-7986-4692-A12B-7BD8C808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F7D9473-162F-469F-8B8B-DE5CDE67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2942AFD7-B978-4EAC-A9FB-3C102795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0A03E74-05F2-4524-9B62-77AE8B473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11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E27C3FC-AD6C-4427-868A-723234AFF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193908D-0542-4170-86FB-B2A2732C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C462BCB-3C65-4825-8BC2-3B2473A3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70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BAFB8A-749F-45FF-9EF1-C696788C5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0E9A8B-1F62-4DF6-B153-872EA7477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34DAAAC-3077-4C9E-811D-163CC6C6B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022487D-11F9-404A-8D57-D564BB7C4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643E164-61C1-4A5E-97D2-5FC13038C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4CBAEBA-8B4A-4458-9680-91B61A72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96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984FB7-7355-471B-A347-D984767F7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A97C37E-5B10-4453-82FE-73DFEBF0A5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C07EC30-F476-4915-9405-F2646C52F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E7F4E4F-FF36-4B20-A393-5181036D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E6D0436-4A4D-493D-88B5-86FAE1AA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1A0CC72-6475-4B0A-B562-82C2FF265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8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D4E964B4-1499-4576-9538-42AF8B1D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313E8F5-9C83-4827-923E-C2F149DF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94FBD44-4445-4625-8F42-60C595B70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313D-09D2-4BCD-B286-F2B84EFDA329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77E538A-E441-470C-834B-156BD01C4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5584C6A-971C-4992-9DB0-B2E82262D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B3781-42C3-466C-919A-794B78525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31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24E820D0-3847-446D-8AD4-FE486397E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odnaslov 4">
            <a:extLst>
              <a:ext uri="{FF2B5EF4-FFF2-40B4-BE49-F238E27FC236}">
                <a16:creationId xmlns:a16="http://schemas.microsoft.com/office/drawing/2014/main" id="{6C2C3AD9-FA24-45F4-8C8F-DD32F23733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Odnos carske vlasti prema religijskim skupinama u 4., 5. i 6. stoljeću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309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34DE89-ECF6-4A81-98EB-D7DE431FA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7B7396-B88C-4E61-B8CF-DC6D2E1A8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Justini</a:t>
            </a:r>
            <a:r>
              <a:rPr lang="hr-HR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an (527-565</a:t>
            </a:r>
            <a:r>
              <a:rPr lang="hr-HR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): </a:t>
            </a:r>
            <a:r>
              <a:rPr lang="hr-HR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car teolog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Samostalan vladar koji nije bio podložan utjecajima dvorjana ili biskupa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Uspjesi na početku vladanja: pobjeda nad Vandalima u Sjevernoj Africi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533/534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 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Poticaj da krene u osvajanje Italije – rekonkvista; Italija pod vlašću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ostrogotskih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kraljeva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Reforma zakonodavstva uz pomoć „ministra pravosuđa”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Tribonijana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quaestor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sacri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palatii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Sastavljanje najvažnijih dijelova zakonika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Corpus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Iuris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Civils (528-534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Kasnije su pridodane Novele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751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5BA29F-960F-4A99-B0FB-7512D6FE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F3D6D4-0A8D-4A5F-8B17-F3B61729B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 Novelama 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Nov.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105,2,4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se Justinijan predstavlja kao „živući zakon”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nómos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émpsychos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/ lex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animata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Odnosi s Crkvom – Justinijan smatra da crkveni zakoni trebaju imati zakonsku osnovu i formu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(Nov. 131,1).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Nakon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540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 Justinijan se sve više upliće u teološka pitanja i probleme Crkve; i sam postaje teolog – pokušaj da učvrsti vlastite teološke dogme u cijelome Carstvu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Pozadina Justinijanova interesa za vjerska pitanja: veliki broj katastrofa koje su pogodile Carstvo nakon 540. g. 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Napadi Perzijanaca na Antiohiju 540. g. 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Kuga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541/542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glad nakon kuge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Ratovi s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ostrogotskim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kraljem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541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Zavjere protiv cara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549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 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Potresi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551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557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Napadi Bugara sve do Konstantinopola 5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59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839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C18DB0-4E68-4E1B-B65E-ED56EDCD0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8317A3-8019-4234-BF91-49E7847B4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Car je izdao kodeks 529. g. u suradnji s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Tribonijanom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 suradnicima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Obnova zakona iz razdoblja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Teodozija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II. </a:t>
            </a:r>
          </a:p>
          <a:p>
            <a:pPr marL="0" indent="0">
              <a:buNone/>
            </a:pP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***Židovska je religija bila podvrgnuta uvredama – izvori iz zakonodavstva</a:t>
            </a:r>
          </a:p>
          <a:p>
            <a:pPr marL="0" indent="0">
              <a:buNone/>
            </a:pP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Latinske uvrede:</a:t>
            </a:r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Incredulitas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16,8,19),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impietatis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amentia (Th. 15,5,5),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impiissimus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16,9,5),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nefarius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16,8,1),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sacrilegus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16,8,7; 16,8,18c; C.J. 1,9,11),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turpitudo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16,8,6 and 19),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perversitas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16,8,24), contagium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16,7,3),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polluere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16,7,3), pestis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16,5,44),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execrandus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(C.J. 1,5,7), etc.</a:t>
            </a:r>
            <a:endParaRPr lang="en-GB" sz="1800" dirty="0"/>
          </a:p>
          <a:p>
            <a:endParaRPr lang="hr-H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72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7AC3C7-8F9B-4FE4-AB7D-015D47445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B7C0B5-E02F-407C-8A42-FC988EF73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Justinijan je sam postao teolog u namjeri da nametne vlastita uvjerenja o pravovjerju svom stanovništvu Carstva – kršćanima i nekršćanima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69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13AFD2-6DE1-463A-B786-2E936230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Izvori iz zakonodavstva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C02C3A0-601D-46B6-B362-A70FE856B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Najvažniji izvori koji sadržavaju odredbe o Židovima unutar kršćanskog Rimskog carstva: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Teodozijev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zakonik (</a:t>
            </a:r>
            <a:r>
              <a:rPr lang="hr-HR" sz="1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Codex</a:t>
            </a:r>
            <a:r>
              <a:rPr lang="hr-HR" sz="1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Theodosianus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službena zbirka carskih konstitucija iz 438. g., izdao ga je car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II.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(408-450)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sadrži zakone od Konstantina (313. g.) nadalje. Kodeks se primjenjivao u Istočnom carstvu sve do 529.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2) Justinijanov zakonik kojega je izdao Justinijan I.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(527-565) in 529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g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hr-H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Dodatni podaci o carskim dekretima o Židovima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mogu se naći i u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Constitutiones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Sirmondianae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oko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430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sadrže odredbe od Konstantina I do Valerija III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Justinijanove Novele (</a:t>
            </a:r>
            <a:r>
              <a:rPr lang="hr-HR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Novellae</a:t>
            </a:r>
            <a:r>
              <a:rPr lang="hr-HR" sz="18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novi zakoni iz 534. (sfera nasljednog i obiteljskog prava), nikada nisu objavljene kao službena zbirka; pravo nadopunjavanja i tumačenja spornih pravnih pitanja, a među ostalim sadrže zakone o Židovima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4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8575CB-9292-49D2-81A7-A02700E5A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4B6B517-7EDA-4687-9C0F-26D793958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Krajem rimskog carskog razdoblja za vrijeme progona kršćana od strane careva Dioklecijana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(284-305) Gale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rija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(305-311),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su odnosi između Židova i carske vlasti bili tolerantni 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Židovi očito nisu predstavljali prijetnju Carstvu za vrijeme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tetrarhije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Kršćanstvo je zabranjivano, a židovska je religija dopuštena -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religio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licita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Konstantin I – carska politika i kršćanstvo se isprepliću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Za vrijeme Carstva prije Konstantina je rimski car bio </a:t>
            </a:r>
            <a:r>
              <a:rPr lang="hr-HR" sz="1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pontifex</a:t>
            </a:r>
            <a:r>
              <a:rPr lang="hr-HR" sz="1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maximus</a:t>
            </a:r>
            <a:r>
              <a:rPr lang="hr-HR" sz="1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predstavlja staru rimsku državnu religiju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Od Konstantina 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rimski carevi u kršćanstvu prepoznaju oslonac u kršćanstvu – zaštita integriteta i moći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75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1B2867-F5C0-4C4E-8F52-24363D73A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BB576A-6495-41CF-8406-5B6C7D903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Vjerske rasprave postaju politička pitanja</a:t>
            </a:r>
          </a:p>
          <a:p>
            <a:r>
              <a:rPr lang="hr-HR" dirty="0"/>
              <a:t>Carevi rješavaju odnose s hereticima, Židovima, poganima i njihovim vjerskim uređenjem</a:t>
            </a:r>
          </a:p>
          <a:p>
            <a:r>
              <a:rPr lang="hr-HR" dirty="0"/>
              <a:t>Židovi su promatrani kao posebna skupina heretika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421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09BF36-1EC9-43AB-9325-4A8225A57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0685BD-F846-4FF9-A167-38FC64405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</a:t>
            </a:r>
            <a:r>
              <a:rPr lang="hr-HR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 Veliki 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(379-395) </a:t>
            </a:r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Važna uloga u razvoju carske politike prema Židovima i poganima; kršćanstvo postaja državna religija Carstva 380. g. 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Konflikt s biskupom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Ambrozijem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iz Milana odražava odnose između careva i biskupa</a:t>
            </a:r>
          </a:p>
          <a:p>
            <a:pPr marL="0" indent="0">
              <a:buNone/>
            </a:pP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Teodozijev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odnos prema Židovima: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Zabranjuje Židovima da kupuju kršćanske robove i da ih preobraćaju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3,1,5; 384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Zabrana brakova između Židova i kršćana – smrtna kazna kao i za brakolomstvo; prekršaj je mogao prijaviti bilo tko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3,7,2; 9,7,5; 388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= C.J. 1,9,6)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Mogući utjecaj biskupa Ambrozi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ja koji se otvoreno borio protiv miješanih brakova 385. g. (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Ep. 19)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prihvaćanje takvih odredbi i od strane Židova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34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1D1123-4F19-4DBC-A357-960F9D0EB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E38D30-7261-4DEE-B862-CB38C882A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I. objavio je i nekoliko dekreta u korist Židova: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Omogućio im je da samostalno odlučuju o vjerskim pitanjima (na primjer ekskomunikacija)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16,8,8; 392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Dekretima im je potvrđena sudska autonomija u vjerskim pitanjima – židovski sudovi s patrijarhom na čelu</a:t>
            </a:r>
          </a:p>
          <a:p>
            <a:pPr marL="0" indent="0">
              <a:buNone/>
            </a:pP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nije zakonom zabranio židovsku religiju!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nulla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lege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prohibita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Zabranio je uništavanje sinagoga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16,8,9; 393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Otpor biskupa Ambrozija iz Milana (protestna pisma) – zlouporaba duhovne moći naspram svjetovnih vlasti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Narušavanje pravnog poretka u državi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Ambrozije je učvrstio svoj položaj – jedan od vodećih ličnosti - biskupa Zapada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Narušavanja ugleda i javnog autoriteta cara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323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C0891D-CEF6-48BB-A319-EFC93326E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E07FFD-B433-4210-83DE-59AA1ADEB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Vladavina 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Honorija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na Zapadu i Arkadija na Istoku – različita vjerska politika</a:t>
            </a:r>
          </a:p>
          <a:p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Honorije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je provodio uglavnom antižidovsku vjersku politiku do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Arkadijeve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smrti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Arkadije – antiklerikalna politika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, zaštita židovskih trgovaca, zaštita židovskog patrijarha od uvreda ne-Židova; zaštita Židova i sinagoga od napada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16,8,12; 397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408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 – umire Arkadije, nasljeđuje ga sin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II., koji promiče nove zakone protiv Židova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Agresivna retorika kod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Honorija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16,5,44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408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prema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donatistima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, hereticima i Židovima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pestis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Heretici i Židovi svrstani su u istu kategoriju zakona po prvi puta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16,8,19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408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judaizam se prikazuje kao onečišćivač kršćanstva - nevjerovanje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incredulitate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Iudaica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polluatur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Ubrzo nakon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Arkadijeve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smrti mijenjaju se carski zakoni na Zapadu: dekret iz 412. g štiti sinagoge i židovske blagdane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16,8,20; 2,8,26; 8,8,8; = C.J. 1,9,13).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415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 Židovima je dopušteno imati kršćanske robove uz uvjet da smiju prakticirati kršćansku vjeru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16,9,3)!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34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087BDE-C57B-4FFE-B48E-834696717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B10CE3-BD10-4A53-808A-65D453C8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hr-HR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eodozije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II</a:t>
            </a:r>
            <a:r>
              <a:rPr lang="hr-HR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(408-450</a:t>
            </a:r>
            <a:r>
              <a:rPr lang="hr-HR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</a:t>
            </a:r>
            <a:r>
              <a:rPr lang="en-GB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 pravnoj povijesti – važnost izdanja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Teodozijeva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kodeksa (zakonika</a:t>
            </a:r>
            <a:r>
              <a:rPr lang="hr-HR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Codex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Theodosianus</a:t>
            </a:r>
            <a:r>
              <a:rPr lang="hr-HR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438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g. 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Pravna podloga Justinijanovom kodeksu oko devedeset godina kasnije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Najstariji poznati rimski pravni kodeks – poznati detalji; </a:t>
            </a:r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Teodozijev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kodeks sadrži prikupljene stare dekrete od 312. g. i donosi nove zakone </a:t>
            </a: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 kraju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Teodozijeve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vladavine se položaj Židova značajno pogoršao 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Sinagoge i židovske kuće su zaštićene ali samo kako bi se spriječili društveni neredi i pobune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16,8,21; 420 CE = C.J. 1,9,14).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</a:t>
            </a: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II. je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423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g. zabranio gradnju novih sinagoga i odredio da stare ostanu u zatečenom stanju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C.Th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16,8,25).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r-HR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93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73C6BC-7848-478D-BCC7-A754CDFA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07213E-9DCB-4ED6-A686-2C67D246A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Posljednji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Teodozijev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zakon izdan je 438. g.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Theod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Nov. 3)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Židovima je zabranjena služba u carskoj administraciji; zabranjen im je pristup obnašanju dužnosti u gradskim upravama i administraciji, na primjer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defensor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civitatis</a:t>
            </a:r>
            <a:endParaRPr lang="hr-HR" sz="1800" b="0" i="1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Rezultati </a:t>
            </a:r>
            <a:r>
              <a:rPr lang="hr-HR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Teodozijeve</a:t>
            </a:r>
            <a:r>
              <a:rPr lang="hr-H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vladavine: Židovi su izjednačeni s hereticima i poganima </a:t>
            </a: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Isključeni su iz službenih dužnosti; gube patrijarhat kao duhovno i organizacijsko središte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hr-H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Zabrana širenja židovske religije putem propovijedi se kažnjavala smrtnom kaznom</a:t>
            </a:r>
          </a:p>
          <a:p>
            <a:pPr marL="0" indent="0">
              <a:buNone/>
            </a:pP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Strogim zakonima se potvrđivala pobjeda kršćanstva u društvu – nepravedna borba između religija???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780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1334</Words>
  <Application>Microsoft Office PowerPoint</Application>
  <PresentationFormat>Široki zaslon</PresentationFormat>
  <Paragraphs>77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Tema sustava Office</vt:lpstr>
      <vt:lpstr>PowerPoint prezentacija</vt:lpstr>
      <vt:lpstr>Izvori iz zakonodavstva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Marina</dc:creator>
  <cp:lastModifiedBy>Marina</cp:lastModifiedBy>
  <cp:revision>22</cp:revision>
  <dcterms:created xsi:type="dcterms:W3CDTF">2021-01-27T10:48:35Z</dcterms:created>
  <dcterms:modified xsi:type="dcterms:W3CDTF">2021-01-29T12:59:54Z</dcterms:modified>
</cp:coreProperties>
</file>