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5" r:id="rId1"/>
  </p:sldMasterIdLst>
  <p:notesMasterIdLst>
    <p:notesMasterId r:id="rId27"/>
  </p:notesMasterIdLst>
  <p:sldIdLst>
    <p:sldId id="256" r:id="rId2"/>
    <p:sldId id="257" r:id="rId3"/>
    <p:sldId id="258" r:id="rId4"/>
    <p:sldId id="259" r:id="rId5"/>
    <p:sldId id="260" r:id="rId6"/>
    <p:sldId id="261" r:id="rId7"/>
    <p:sldId id="262" r:id="rId8"/>
    <p:sldId id="263" r:id="rId9"/>
    <p:sldId id="285" r:id="rId10"/>
    <p:sldId id="279" r:id="rId11"/>
    <p:sldId id="277" r:id="rId12"/>
    <p:sldId id="273" r:id="rId13"/>
    <p:sldId id="274" r:id="rId14"/>
    <p:sldId id="275" r:id="rId15"/>
    <p:sldId id="276" r:id="rId16"/>
    <p:sldId id="280" r:id="rId17"/>
    <p:sldId id="264" r:id="rId18"/>
    <p:sldId id="271" r:id="rId19"/>
    <p:sldId id="265" r:id="rId20"/>
    <p:sldId id="266" r:id="rId21"/>
    <p:sldId id="267" r:id="rId22"/>
    <p:sldId id="268" r:id="rId23"/>
    <p:sldId id="269" r:id="rId24"/>
    <p:sldId id="283" r:id="rId25"/>
    <p:sldId id="284" r:id="rId26"/>
  </p:sldIdLst>
  <p:sldSz cx="9144000" cy="6858000" type="screen4x3"/>
  <p:notesSz cx="6858000" cy="9144000"/>
  <p:defaultTextStyle>
    <a:defPPr>
      <a:defRPr lang="en"/>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3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rial" panose="020B0604020202020204" pitchFamily="34" charset="0"/>
              </a:defRPr>
            </a:lvl1pPr>
          </a:lstStyle>
          <a:p>
            <a:pPr>
              <a:defRPr/>
            </a:pPr>
            <a:endParaRPr lang="hr-H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Arial" panose="020B0604020202020204" pitchFamily="34" charset="0"/>
              </a:defRPr>
            </a:lvl1pPr>
          </a:lstStyle>
          <a:p>
            <a:pPr>
              <a:defRPr/>
            </a:pPr>
            <a:fld id="{05DC2FA1-F0E8-4552-A007-DF627587B2EE}" type="datetimeFigureOut">
              <a:rPr lang="hr-HR"/>
              <a:pPr>
                <a:defRPr/>
              </a:pPr>
              <a:t>9.4.2022.</a:t>
            </a:fld>
            <a:endParaRPr lang="hr-HR"/>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hr-HR" noProof="0" smtClean="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xmlns:a="http://schemas.openxmlformats.org/drawingml/2006/main" lvl="0"/>
            <a:r xmlns:a="http://schemas.openxmlformats.org/drawingml/2006/main">
              <a:rPr lang="en" noProof="0" smtClean="0"/>
              <a:t>Click to edit Master text styles</a:t>
            </a:r>
          </a:p>
          <a:p>
            <a:pPr xmlns:a="http://schemas.openxmlformats.org/drawingml/2006/main" lvl="1"/>
            <a:r xmlns:a="http://schemas.openxmlformats.org/drawingml/2006/main">
              <a:rPr lang="en" noProof="0" smtClean="0"/>
              <a:t>Second level</a:t>
            </a:r>
          </a:p>
          <a:p>
            <a:pPr xmlns:a="http://schemas.openxmlformats.org/drawingml/2006/main" lvl="2"/>
            <a:r xmlns:a="http://schemas.openxmlformats.org/drawingml/2006/main">
              <a:rPr lang="en" noProof="0" smtClean="0"/>
              <a:t>Third level</a:t>
            </a:r>
          </a:p>
          <a:p>
            <a:pPr xmlns:a="http://schemas.openxmlformats.org/drawingml/2006/main" lvl="3"/>
            <a:r xmlns:a="http://schemas.openxmlformats.org/drawingml/2006/main">
              <a:rPr lang="en" noProof="0" smtClean="0"/>
              <a:t>Fourth level</a:t>
            </a:r>
          </a:p>
          <a:p>
            <a:pPr xmlns:a="http://schemas.openxmlformats.org/drawingml/2006/main" lvl="4"/>
            <a:r xmlns:a="http://schemas.openxmlformats.org/drawingml/2006/main">
              <a:rPr lang="en" noProof="0" smtClean="0"/>
              <a:t>Fifth level</a:t>
            </a:r>
            <a:endParaRPr xmlns:a="http://schemas.openxmlformats.org/drawingml/2006/main" lang="hr-HR" noProof="0" smtClean="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Arial" panose="020B0604020202020204" pitchFamily="34" charset="0"/>
              </a:defRPr>
            </a:lvl1pPr>
          </a:lstStyle>
          <a:p>
            <a:pPr>
              <a:defRPr/>
            </a:pPr>
            <a:endParaRPr lang="hr-H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6B55BE38-5D8B-4472-A999-CAACE7C6F9D0}" type="slidenum">
              <a:rPr lang="hr-HR"/>
              <a:pPr>
                <a:defRPr/>
              </a:pPr>
              <a:t>‹#›</a:t>
            </a:fld>
            <a:endParaRPr lang="hr-H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Rectangle 1"/>
          <p:cNvSpPr>
            <a:spLocks noChangeArrowheads="1" noTextEdit="1"/>
          </p:cNvSpPr>
          <p:nvPr>
            <p:ph type="sldImg"/>
          </p:nvPr>
        </p:nvSpPr>
        <p:spPr bwMode="auto">
          <a:xfrm>
            <a:off x="1143000" y="695325"/>
            <a:ext cx="4572000" cy="3429000"/>
          </a:xfrm>
          <a:solidFill>
            <a:srgbClr val="FFFFFF"/>
          </a:solidFill>
          <a:ln>
            <a:solidFill>
              <a:srgbClr val="000000"/>
            </a:solidFill>
            <a:miter lim="800000"/>
            <a:headEnd/>
            <a:tailEnd/>
          </a:ln>
        </p:spPr>
      </p:sp>
      <p:sp>
        <p:nvSpPr>
          <p:cNvPr id="31747" name="Rectangle 2"/>
          <p:cNvSpPr>
            <a:spLocks noChangeArrowheads="1"/>
          </p:cNvSpPr>
          <p:nvPr>
            <p:ph type="body" idx="1"/>
          </p:nvPr>
        </p:nvSpPr>
        <p:spPr bwMode="auto">
          <a:xfrm>
            <a:off x="685800" y="4343400"/>
            <a:ext cx="5486400" cy="4114800"/>
          </a:xfrm>
          <a:noFill/>
        </p:spPr>
        <p:txBody>
          <a:bodyPr wrap="none" numCol="1" anchor="ctr" anchorCtr="0" compatLnSpc="1">
            <a:prstTxWarp prst="textNoShape">
              <a:avLst/>
            </a:prstTxWarp>
          </a:bodyPr>
          <a:lstStyle/>
          <a:p>
            <a:pPr eaLnBrk="1" hangingPunct="1">
              <a:spcBef>
                <a:spcPct val="0"/>
              </a:spcBef>
            </a:pPr>
            <a:endParaRPr lang="sr-Latn-C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1"/>
          <p:cNvSpPr>
            <a:spLocks noChangeArrowheads="1" noTextEdit="1"/>
          </p:cNvSpPr>
          <p:nvPr>
            <p:ph type="sldImg"/>
          </p:nvPr>
        </p:nvSpPr>
        <p:spPr bwMode="auto">
          <a:xfrm>
            <a:off x="1143000" y="695325"/>
            <a:ext cx="4572000" cy="3429000"/>
          </a:xfrm>
          <a:solidFill>
            <a:srgbClr val="FFFFFF"/>
          </a:solidFill>
          <a:ln>
            <a:solidFill>
              <a:srgbClr val="000000"/>
            </a:solidFill>
            <a:miter lim="800000"/>
            <a:headEnd/>
            <a:tailEnd/>
          </a:ln>
        </p:spPr>
      </p:sp>
      <p:sp>
        <p:nvSpPr>
          <p:cNvPr id="32771" name="Rectangle 2"/>
          <p:cNvSpPr>
            <a:spLocks noChangeArrowheads="1"/>
          </p:cNvSpPr>
          <p:nvPr>
            <p:ph type="body" idx="1"/>
          </p:nvPr>
        </p:nvSpPr>
        <p:spPr bwMode="auto">
          <a:xfrm>
            <a:off x="685800" y="4343400"/>
            <a:ext cx="5486400" cy="4114800"/>
          </a:xfrm>
          <a:noFill/>
        </p:spPr>
        <p:txBody>
          <a:bodyPr wrap="none" numCol="1" anchor="ctr" anchorCtr="0" compatLnSpc="1">
            <a:prstTxWarp prst="textNoShape">
              <a:avLst/>
            </a:prstTxWarp>
          </a:bodyPr>
          <a:lstStyle/>
          <a:p>
            <a:pPr eaLnBrk="1" hangingPunct="1">
              <a:spcBef>
                <a:spcPct val="0"/>
              </a:spcBef>
            </a:pPr>
            <a:endParaRPr lang="sr-Latn-C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1"/>
          <p:cNvSpPr>
            <a:spLocks noChangeArrowheads="1" noTextEdit="1"/>
          </p:cNvSpPr>
          <p:nvPr>
            <p:ph type="sldImg"/>
          </p:nvPr>
        </p:nvSpPr>
        <p:spPr bwMode="auto">
          <a:xfrm>
            <a:off x="1143000" y="695325"/>
            <a:ext cx="4572000" cy="3429000"/>
          </a:xfrm>
          <a:solidFill>
            <a:srgbClr val="FFFFFF"/>
          </a:solidFill>
          <a:ln>
            <a:solidFill>
              <a:srgbClr val="000000"/>
            </a:solidFill>
            <a:miter lim="800000"/>
            <a:headEnd/>
            <a:tailEnd/>
          </a:ln>
        </p:spPr>
      </p:sp>
      <p:sp>
        <p:nvSpPr>
          <p:cNvPr id="33795" name="Rectangle 2"/>
          <p:cNvSpPr>
            <a:spLocks noChangeArrowheads="1"/>
          </p:cNvSpPr>
          <p:nvPr>
            <p:ph type="body" idx="1"/>
          </p:nvPr>
        </p:nvSpPr>
        <p:spPr bwMode="auto">
          <a:xfrm>
            <a:off x="685800" y="4343400"/>
            <a:ext cx="5486400" cy="4114800"/>
          </a:xfrm>
          <a:noFill/>
        </p:spPr>
        <p:txBody>
          <a:bodyPr wrap="none" numCol="1" anchor="ctr" anchorCtr="0" compatLnSpc="1">
            <a:prstTxWarp prst="textNoShape">
              <a:avLst/>
            </a:prstTxWarp>
          </a:bodyPr>
          <a:lstStyle/>
          <a:p>
            <a:pPr eaLnBrk="1" hangingPunct="1">
              <a:spcBef>
                <a:spcPct val="0"/>
              </a:spcBef>
            </a:pPr>
            <a:endParaRPr lang="sr-Latn-C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1"/>
          <p:cNvSpPr>
            <a:spLocks noChangeArrowheads="1" noTextEdit="1"/>
          </p:cNvSpPr>
          <p:nvPr>
            <p:ph type="sldImg"/>
          </p:nvPr>
        </p:nvSpPr>
        <p:spPr bwMode="auto">
          <a:xfrm>
            <a:off x="1143000" y="695325"/>
            <a:ext cx="4572000" cy="3429000"/>
          </a:xfrm>
          <a:solidFill>
            <a:srgbClr val="FFFFFF"/>
          </a:solidFill>
          <a:ln>
            <a:solidFill>
              <a:srgbClr val="000000"/>
            </a:solidFill>
            <a:miter lim="800000"/>
            <a:headEnd/>
            <a:tailEnd/>
          </a:ln>
        </p:spPr>
      </p:sp>
      <p:sp>
        <p:nvSpPr>
          <p:cNvPr id="34819" name="Rectangle 2"/>
          <p:cNvSpPr>
            <a:spLocks noChangeArrowheads="1"/>
          </p:cNvSpPr>
          <p:nvPr>
            <p:ph type="body" idx="1"/>
          </p:nvPr>
        </p:nvSpPr>
        <p:spPr bwMode="auto">
          <a:xfrm>
            <a:off x="685800" y="4343400"/>
            <a:ext cx="5486400" cy="4114800"/>
          </a:xfrm>
          <a:noFill/>
        </p:spPr>
        <p:txBody>
          <a:bodyPr wrap="none" numCol="1" anchor="ctr" anchorCtr="0" compatLnSpc="1">
            <a:prstTxWarp prst="textNoShape">
              <a:avLst/>
            </a:prstTxWarp>
          </a:bodyPr>
          <a:lstStyle/>
          <a:p>
            <a:pPr eaLnBrk="1" hangingPunct="1">
              <a:spcBef>
                <a:spcPct val="0"/>
              </a:spcBef>
            </a:pPr>
            <a:endParaRPr lang="sr-Latn-C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ltLang="en-US" smtClean="0"/>
          </a:p>
        </p:txBody>
      </p:sp>
      <p:sp>
        <p:nvSpPr>
          <p:cNvPr id="35844" name="Slide Number Placeholder 3"/>
          <p:cNvSpPr>
            <a:spLocks noGrp="1"/>
          </p:cNvSpPr>
          <p:nvPr>
            <p:ph type="sldNum" sz="quarter" idx="5"/>
          </p:nvPr>
        </p:nvSpPr>
        <p:spPr bwMode="auto">
          <a:noFill/>
          <a:ln>
            <a:miter lim="800000"/>
            <a:headEnd/>
            <a:tailEnd/>
          </a:ln>
        </p:spPr>
        <p:txBody>
          <a:bodyPr/>
          <a:lstStyle/>
          <a:p>
            <a:fld id="{12BB8765-C24A-474E-BAEB-D0539D319F3A}" type="slidenum">
              <a:rPr lang="hr-HR" altLang="en-US" smtClean="0">
                <a:latin typeface="Arial" pitchFamily="34" charset="0"/>
              </a:rPr>
              <a:pPr/>
              <a:t>19</a:t>
            </a:fld>
            <a:endParaRPr lang="hr-HR" altLang="en-US"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1"/>
          <p:cNvSpPr>
            <a:spLocks noGrp="1" noRot="1" noChangeAspect="1" noChangeArrowheads="1" noTextEdit="1"/>
          </p:cNvSpPr>
          <p:nvPr>
            <p:ph type="sldImg"/>
          </p:nvPr>
        </p:nvSpPr>
        <p:spPr bwMode="auto">
          <a:xfrm>
            <a:off x="1143000" y="695325"/>
            <a:ext cx="4572000" cy="3429000"/>
          </a:xfrm>
          <a:solidFill>
            <a:srgbClr val="FFFFFF"/>
          </a:solidFill>
          <a:ln>
            <a:solidFill>
              <a:srgbClr val="000000"/>
            </a:solidFill>
            <a:miter lim="800000"/>
            <a:headEnd/>
            <a:tailEnd/>
          </a:ln>
        </p:spPr>
      </p:sp>
      <p:sp>
        <p:nvSpPr>
          <p:cNvPr id="36867" name="Rectangle 2"/>
          <p:cNvSpPr>
            <a:spLocks noGrp="1" noChangeArrowheads="1"/>
          </p:cNvSpPr>
          <p:nvPr>
            <p:ph type="body" idx="1"/>
          </p:nvPr>
        </p:nvSpPr>
        <p:spPr bwMode="auto">
          <a:xfrm>
            <a:off x="685800" y="4343400"/>
            <a:ext cx="5486400" cy="4114800"/>
          </a:xfrm>
          <a:noFill/>
        </p:spPr>
        <p:txBody>
          <a:bodyPr wrap="none" numCol="1" anchor="ctr" anchorCtr="0" compatLnSpc="1">
            <a:prstTxWarp prst="textNoShape">
              <a:avLst/>
            </a:prstTxWarp>
          </a:bodyPr>
          <a:lstStyle/>
          <a:p>
            <a:endParaRPr lang="sr-Latn-C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1"/>
          <p:cNvSpPr>
            <a:spLocks noGrp="1" noRot="1" noChangeAspect="1" noChangeArrowheads="1" noTextEdit="1"/>
          </p:cNvSpPr>
          <p:nvPr>
            <p:ph type="sldImg"/>
          </p:nvPr>
        </p:nvSpPr>
        <p:spPr bwMode="auto">
          <a:xfrm>
            <a:off x="1143000" y="695325"/>
            <a:ext cx="4572000" cy="3429000"/>
          </a:xfrm>
          <a:solidFill>
            <a:srgbClr val="FFFFFF"/>
          </a:solidFill>
          <a:ln>
            <a:solidFill>
              <a:srgbClr val="000000"/>
            </a:solidFill>
            <a:miter lim="800000"/>
            <a:headEnd/>
            <a:tailEnd/>
          </a:ln>
        </p:spPr>
      </p:sp>
      <p:sp>
        <p:nvSpPr>
          <p:cNvPr id="37891" name="Rectangle 2"/>
          <p:cNvSpPr>
            <a:spLocks noGrp="1" noChangeArrowheads="1"/>
          </p:cNvSpPr>
          <p:nvPr>
            <p:ph type="body" idx="1"/>
          </p:nvPr>
        </p:nvSpPr>
        <p:spPr bwMode="auto">
          <a:xfrm>
            <a:off x="685800" y="4343400"/>
            <a:ext cx="5486400" cy="4114800"/>
          </a:xfrm>
          <a:noFill/>
        </p:spPr>
        <p:txBody>
          <a:bodyPr wrap="none" numCol="1" anchor="ctr" anchorCtr="0" compatLnSpc="1">
            <a:prstTxWarp prst="textNoShape">
              <a:avLst/>
            </a:prstTxWarp>
          </a:bodyPr>
          <a:lstStyle/>
          <a:p>
            <a:endParaRPr lang="sr-Latn-C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7"/>
          <p:cNvGrpSpPr>
            <a:grpSpLocks/>
          </p:cNvGrpSpPr>
          <p:nvPr/>
        </p:nvGrpSpPr>
        <p:grpSpPr bwMode="auto">
          <a:xfrm>
            <a:off x="-7938" y="-7938"/>
            <a:ext cx="9169401" cy="6873876"/>
            <a:chOff x="-8466" y="-8468"/>
            <a:chExt cx="9169804" cy="6874935"/>
          </a:xfrm>
        </p:grpSpPr>
        <p:cxnSp>
          <p:nvCxnSpPr>
            <p:cNvPr id="5" name="Straight Connector 4"/>
            <p:cNvCxnSpPr/>
            <p:nvPr/>
          </p:nvCxnSpPr>
          <p:spPr>
            <a:xfrm flipV="1">
              <a:off x="5130498"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7" name="Freeform 6"/>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Freeform 7"/>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Freeform 8"/>
            <p:cNvSpPr/>
            <p:nvPr/>
          </p:nvSpPr>
          <p:spPr>
            <a:xfrm>
              <a:off x="6638689" y="3919613"/>
              <a:ext cx="2513123"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8059565"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466" y="-8468"/>
              <a:ext cx="863639" cy="5698416"/>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5" name="Date Placeholder 3"/>
          <p:cNvSpPr>
            <a:spLocks noGrp="1"/>
          </p:cNvSpPr>
          <p:nvPr>
            <p:ph type="dt" sz="half" idx="10"/>
          </p:nvPr>
        </p:nvSpPr>
        <p:spPr/>
        <p:txBody>
          <a:bodyPr/>
          <a:lstStyle>
            <a:lvl1pPr>
              <a:defRPr/>
            </a:lvl1pPr>
          </a:lstStyle>
          <a:p>
            <a:pPr>
              <a:defRPr/>
            </a:pPr>
            <a:endParaRPr lang="en-US" altLang="sr-Latn-RS"/>
          </a:p>
        </p:txBody>
      </p:sp>
      <p:sp>
        <p:nvSpPr>
          <p:cNvPr id="16" name="Footer Placeholder 4"/>
          <p:cNvSpPr>
            <a:spLocks noGrp="1"/>
          </p:cNvSpPr>
          <p:nvPr>
            <p:ph type="ftr" sz="quarter" idx="11"/>
          </p:nvPr>
        </p:nvSpPr>
        <p:spPr/>
        <p:txBody>
          <a:bodyPr/>
          <a:lstStyle>
            <a:lvl1pPr>
              <a:defRPr/>
            </a:lvl1pPr>
          </a:lstStyle>
          <a:p>
            <a:pPr>
              <a:defRPr/>
            </a:pPr>
            <a:endParaRPr lang="en-US" altLang="sr-Latn-RS"/>
          </a:p>
        </p:txBody>
      </p:sp>
      <p:sp>
        <p:nvSpPr>
          <p:cNvPr id="17" name="Slide Number Placeholder 5"/>
          <p:cNvSpPr>
            <a:spLocks noGrp="1"/>
          </p:cNvSpPr>
          <p:nvPr>
            <p:ph type="sldNum" sz="quarter" idx="12"/>
          </p:nvPr>
        </p:nvSpPr>
        <p:spPr/>
        <p:txBody>
          <a:bodyPr/>
          <a:lstStyle>
            <a:lvl1pPr>
              <a:defRPr/>
            </a:lvl1pPr>
          </a:lstStyle>
          <a:p>
            <a:pPr>
              <a:defRPr/>
            </a:pPr>
            <a:fld id="{8574388B-AB0D-44D1-90C0-2E3974A7DD0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ltLang="sr-Latn-RS"/>
          </a:p>
        </p:txBody>
      </p:sp>
      <p:sp>
        <p:nvSpPr>
          <p:cNvPr id="5" name="Footer Placeholder 4"/>
          <p:cNvSpPr>
            <a:spLocks noGrp="1"/>
          </p:cNvSpPr>
          <p:nvPr>
            <p:ph type="ftr" sz="quarter" idx="11"/>
          </p:nvPr>
        </p:nvSpPr>
        <p:spPr/>
        <p:txBody>
          <a:bodyPr/>
          <a:lstStyle>
            <a:lvl1pPr>
              <a:defRPr/>
            </a:lvl1pPr>
          </a:lstStyle>
          <a:p>
            <a:pPr>
              <a:defRPr/>
            </a:pPr>
            <a:endParaRPr lang="en-US" altLang="sr-Latn-RS"/>
          </a:p>
        </p:txBody>
      </p:sp>
      <p:sp>
        <p:nvSpPr>
          <p:cNvPr id="6" name="Slide Number Placeholder 5"/>
          <p:cNvSpPr>
            <a:spLocks noGrp="1"/>
          </p:cNvSpPr>
          <p:nvPr>
            <p:ph type="sldNum" sz="quarter" idx="12"/>
          </p:nvPr>
        </p:nvSpPr>
        <p:spPr/>
        <p:txBody>
          <a:bodyPr/>
          <a:lstStyle>
            <a:lvl1pPr>
              <a:defRPr/>
            </a:lvl1pPr>
          </a:lstStyle>
          <a:p>
            <a:pPr>
              <a:defRPr/>
            </a:pPr>
            <a:fld id="{B2932B37-C5D1-4701-9B86-E81010CE08A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482600" y="790575"/>
            <a:ext cx="457200" cy="584200"/>
          </a:xfrm>
          <a:prstGeom prst="rect">
            <a:avLst/>
          </a:prstGeom>
          <a:noFill/>
          <a:ln>
            <a:noFill/>
          </a:ln>
          <a:extLst>
            <a:ext uri="{909E8E84-426E-40DD-AFC4-6F175D3DCCD1}"/>
            <a:ext uri="{91240B29-F687-4F45-9708-019B960494DF}"/>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r>
              <a:rPr lang="en-US" altLang="en-US" sz="8000" smtClean="0">
                <a:solidFill>
                  <a:srgbClr val="F1947A"/>
                </a:solidFill>
              </a:rPr>
              <a:t>“</a:t>
            </a:r>
          </a:p>
        </p:txBody>
      </p:sp>
      <p:sp>
        <p:nvSpPr>
          <p:cNvPr id="6" name="TextBox 5"/>
          <p:cNvSpPr txBox="1">
            <a:spLocks noChangeArrowheads="1"/>
          </p:cNvSpPr>
          <p:nvPr/>
        </p:nvSpPr>
        <p:spPr bwMode="auto">
          <a:xfrm>
            <a:off x="6748463" y="2886075"/>
            <a:ext cx="457200" cy="585788"/>
          </a:xfrm>
          <a:prstGeom prst="rect">
            <a:avLst/>
          </a:prstGeom>
          <a:noFill/>
          <a:ln>
            <a:noFill/>
          </a:ln>
          <a:extLst>
            <a:ext uri="{909E8E84-426E-40DD-AFC4-6F175D3DCCD1}"/>
            <a:ext uri="{91240B29-F687-4F45-9708-019B960494DF}"/>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r>
              <a:rPr lang="en-US" altLang="en-US" sz="8000" smtClean="0">
                <a:solidFill>
                  <a:srgbClr val="F1947A"/>
                </a:solidFill>
              </a:rPr>
              <a:t>”</a:t>
            </a:r>
          </a:p>
        </p:txBody>
      </p:sp>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4"/>
          </p:nvPr>
        </p:nvSpPr>
        <p:spPr/>
        <p:txBody>
          <a:bodyPr/>
          <a:lstStyle>
            <a:lvl1pPr>
              <a:defRPr/>
            </a:lvl1pPr>
          </a:lstStyle>
          <a:p>
            <a:pPr>
              <a:defRPr/>
            </a:pPr>
            <a:endParaRPr lang="en-US" altLang="sr-Latn-RS"/>
          </a:p>
        </p:txBody>
      </p:sp>
      <p:sp>
        <p:nvSpPr>
          <p:cNvPr id="8" name="Footer Placeholder 4"/>
          <p:cNvSpPr>
            <a:spLocks noGrp="1"/>
          </p:cNvSpPr>
          <p:nvPr>
            <p:ph type="ftr" sz="quarter" idx="15"/>
          </p:nvPr>
        </p:nvSpPr>
        <p:spPr/>
        <p:txBody>
          <a:bodyPr/>
          <a:lstStyle>
            <a:lvl1pPr>
              <a:defRPr/>
            </a:lvl1pPr>
          </a:lstStyle>
          <a:p>
            <a:pPr>
              <a:defRPr/>
            </a:pPr>
            <a:endParaRPr lang="en-US" altLang="sr-Latn-RS"/>
          </a:p>
        </p:txBody>
      </p:sp>
      <p:sp>
        <p:nvSpPr>
          <p:cNvPr id="9" name="Slide Number Placeholder 5"/>
          <p:cNvSpPr>
            <a:spLocks noGrp="1"/>
          </p:cNvSpPr>
          <p:nvPr>
            <p:ph type="sldNum" sz="quarter" idx="16"/>
          </p:nvPr>
        </p:nvSpPr>
        <p:spPr/>
        <p:txBody>
          <a:bodyPr/>
          <a:lstStyle>
            <a:lvl1pPr>
              <a:defRPr/>
            </a:lvl1pPr>
          </a:lstStyle>
          <a:p>
            <a:pPr>
              <a:defRPr/>
            </a:pPr>
            <a:fld id="{67816C83-9040-487F-86F7-0AA6273EB8CF}"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ltLang="sr-Latn-RS"/>
          </a:p>
        </p:txBody>
      </p:sp>
      <p:sp>
        <p:nvSpPr>
          <p:cNvPr id="5" name="Footer Placeholder 4"/>
          <p:cNvSpPr>
            <a:spLocks noGrp="1"/>
          </p:cNvSpPr>
          <p:nvPr>
            <p:ph type="ftr" sz="quarter" idx="11"/>
          </p:nvPr>
        </p:nvSpPr>
        <p:spPr/>
        <p:txBody>
          <a:bodyPr/>
          <a:lstStyle>
            <a:lvl1pPr>
              <a:defRPr/>
            </a:lvl1pPr>
          </a:lstStyle>
          <a:p>
            <a:pPr>
              <a:defRPr/>
            </a:pPr>
            <a:endParaRPr lang="en-US" altLang="sr-Latn-RS"/>
          </a:p>
        </p:txBody>
      </p:sp>
      <p:sp>
        <p:nvSpPr>
          <p:cNvPr id="6" name="Slide Number Placeholder 5"/>
          <p:cNvSpPr>
            <a:spLocks noGrp="1"/>
          </p:cNvSpPr>
          <p:nvPr>
            <p:ph type="sldNum" sz="quarter" idx="12"/>
          </p:nvPr>
        </p:nvSpPr>
        <p:spPr/>
        <p:txBody>
          <a:bodyPr/>
          <a:lstStyle>
            <a:lvl1pPr>
              <a:defRPr/>
            </a:lvl1pPr>
          </a:lstStyle>
          <a:p>
            <a:pPr>
              <a:defRPr/>
            </a:pPr>
            <a:fld id="{07893C86-86BC-4BF2-BACC-AF2FE9063DD1}"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482600" y="790575"/>
            <a:ext cx="457200" cy="584200"/>
          </a:xfrm>
          <a:prstGeom prst="rect">
            <a:avLst/>
          </a:prstGeom>
          <a:noFill/>
          <a:ln>
            <a:noFill/>
          </a:ln>
          <a:extLst>
            <a:ext uri="{909E8E84-426E-40DD-AFC4-6F175D3DCCD1}"/>
            <a:ext uri="{91240B29-F687-4F45-9708-019B960494DF}"/>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r>
              <a:rPr lang="en-US" altLang="en-US" sz="8000" smtClean="0">
                <a:solidFill>
                  <a:srgbClr val="F1947A"/>
                </a:solidFill>
              </a:rPr>
              <a:t>“</a:t>
            </a:r>
          </a:p>
        </p:txBody>
      </p:sp>
      <p:sp>
        <p:nvSpPr>
          <p:cNvPr id="6" name="TextBox 5"/>
          <p:cNvSpPr txBox="1">
            <a:spLocks noChangeArrowheads="1"/>
          </p:cNvSpPr>
          <p:nvPr/>
        </p:nvSpPr>
        <p:spPr bwMode="auto">
          <a:xfrm>
            <a:off x="6748463" y="2886075"/>
            <a:ext cx="457200" cy="585788"/>
          </a:xfrm>
          <a:prstGeom prst="rect">
            <a:avLst/>
          </a:prstGeom>
          <a:noFill/>
          <a:ln>
            <a:noFill/>
          </a:ln>
          <a:extLst>
            <a:ext uri="{909E8E84-426E-40DD-AFC4-6F175D3DCCD1}"/>
            <a:ext uri="{91240B29-F687-4F45-9708-019B960494DF}"/>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r>
              <a:rPr lang="en-US" altLang="en-US" sz="8000" smtClean="0">
                <a:solidFill>
                  <a:srgbClr val="F1947A"/>
                </a:solidFill>
              </a:rPr>
              <a:t>”</a:t>
            </a:r>
          </a:p>
        </p:txBody>
      </p:sp>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4"/>
          </p:nvPr>
        </p:nvSpPr>
        <p:spPr/>
        <p:txBody>
          <a:bodyPr/>
          <a:lstStyle>
            <a:lvl1pPr>
              <a:defRPr/>
            </a:lvl1pPr>
          </a:lstStyle>
          <a:p>
            <a:pPr>
              <a:defRPr/>
            </a:pPr>
            <a:endParaRPr lang="en-US" altLang="sr-Latn-RS"/>
          </a:p>
        </p:txBody>
      </p:sp>
      <p:sp>
        <p:nvSpPr>
          <p:cNvPr id="8" name="Footer Placeholder 4"/>
          <p:cNvSpPr>
            <a:spLocks noGrp="1"/>
          </p:cNvSpPr>
          <p:nvPr>
            <p:ph type="ftr" sz="quarter" idx="15"/>
          </p:nvPr>
        </p:nvSpPr>
        <p:spPr/>
        <p:txBody>
          <a:bodyPr/>
          <a:lstStyle>
            <a:lvl1pPr>
              <a:defRPr/>
            </a:lvl1pPr>
          </a:lstStyle>
          <a:p>
            <a:pPr>
              <a:defRPr/>
            </a:pPr>
            <a:endParaRPr lang="en-US" altLang="sr-Latn-RS"/>
          </a:p>
        </p:txBody>
      </p:sp>
      <p:sp>
        <p:nvSpPr>
          <p:cNvPr id="9" name="Slide Number Placeholder 5"/>
          <p:cNvSpPr>
            <a:spLocks noGrp="1"/>
          </p:cNvSpPr>
          <p:nvPr>
            <p:ph type="sldNum" sz="quarter" idx="16"/>
          </p:nvPr>
        </p:nvSpPr>
        <p:spPr/>
        <p:txBody>
          <a:bodyPr/>
          <a:lstStyle>
            <a:lvl1pPr>
              <a:defRPr/>
            </a:lvl1pPr>
          </a:lstStyle>
          <a:p>
            <a:pPr>
              <a:defRPr/>
            </a:pPr>
            <a:fld id="{D08B84D8-827D-4AB4-A410-276B879D9DA7}"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4"/>
          </p:nvPr>
        </p:nvSpPr>
        <p:spPr/>
        <p:txBody>
          <a:bodyPr/>
          <a:lstStyle>
            <a:lvl1pPr>
              <a:defRPr/>
            </a:lvl1pPr>
          </a:lstStyle>
          <a:p>
            <a:pPr>
              <a:defRPr/>
            </a:pPr>
            <a:endParaRPr lang="en-US" altLang="sr-Latn-RS"/>
          </a:p>
        </p:txBody>
      </p:sp>
      <p:sp>
        <p:nvSpPr>
          <p:cNvPr id="6" name="Footer Placeholder 4"/>
          <p:cNvSpPr>
            <a:spLocks noGrp="1"/>
          </p:cNvSpPr>
          <p:nvPr>
            <p:ph type="ftr" sz="quarter" idx="15"/>
          </p:nvPr>
        </p:nvSpPr>
        <p:spPr/>
        <p:txBody>
          <a:bodyPr/>
          <a:lstStyle>
            <a:lvl1pPr>
              <a:defRPr/>
            </a:lvl1pPr>
          </a:lstStyle>
          <a:p>
            <a:pPr>
              <a:defRPr/>
            </a:pPr>
            <a:endParaRPr lang="en-US" altLang="sr-Latn-RS"/>
          </a:p>
        </p:txBody>
      </p:sp>
      <p:sp>
        <p:nvSpPr>
          <p:cNvPr id="7" name="Slide Number Placeholder 5"/>
          <p:cNvSpPr>
            <a:spLocks noGrp="1"/>
          </p:cNvSpPr>
          <p:nvPr>
            <p:ph type="sldNum" sz="quarter" idx="16"/>
          </p:nvPr>
        </p:nvSpPr>
        <p:spPr/>
        <p:txBody>
          <a:bodyPr/>
          <a:lstStyle>
            <a:lvl1pPr>
              <a:defRPr/>
            </a:lvl1pPr>
          </a:lstStyle>
          <a:p>
            <a:pPr>
              <a:defRPr/>
            </a:pPr>
            <a:fld id="{4E1861BE-2F9F-43F0-9320-1220105047DB}"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ltLang="sr-Latn-RS"/>
          </a:p>
        </p:txBody>
      </p:sp>
      <p:sp>
        <p:nvSpPr>
          <p:cNvPr id="5" name="Footer Placeholder 4"/>
          <p:cNvSpPr>
            <a:spLocks noGrp="1"/>
          </p:cNvSpPr>
          <p:nvPr>
            <p:ph type="ftr" sz="quarter" idx="11"/>
          </p:nvPr>
        </p:nvSpPr>
        <p:spPr/>
        <p:txBody>
          <a:bodyPr/>
          <a:lstStyle>
            <a:lvl1pPr>
              <a:defRPr/>
            </a:lvl1pPr>
          </a:lstStyle>
          <a:p>
            <a:pPr>
              <a:defRPr/>
            </a:pPr>
            <a:endParaRPr lang="en-US" altLang="sr-Latn-RS"/>
          </a:p>
        </p:txBody>
      </p:sp>
      <p:sp>
        <p:nvSpPr>
          <p:cNvPr id="6" name="Slide Number Placeholder 5"/>
          <p:cNvSpPr>
            <a:spLocks noGrp="1"/>
          </p:cNvSpPr>
          <p:nvPr>
            <p:ph type="sldNum" sz="quarter" idx="12"/>
          </p:nvPr>
        </p:nvSpPr>
        <p:spPr/>
        <p:txBody>
          <a:bodyPr/>
          <a:lstStyle>
            <a:lvl1pPr>
              <a:defRPr/>
            </a:lvl1pPr>
          </a:lstStyle>
          <a:p>
            <a:pPr>
              <a:defRPr/>
            </a:pPr>
            <a:fld id="{AF251415-CE59-4EE1-A28E-1291489DAD59}"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ltLang="sr-Latn-RS"/>
          </a:p>
        </p:txBody>
      </p:sp>
      <p:sp>
        <p:nvSpPr>
          <p:cNvPr id="5" name="Footer Placeholder 4"/>
          <p:cNvSpPr>
            <a:spLocks noGrp="1"/>
          </p:cNvSpPr>
          <p:nvPr>
            <p:ph type="ftr" sz="quarter" idx="11"/>
          </p:nvPr>
        </p:nvSpPr>
        <p:spPr/>
        <p:txBody>
          <a:bodyPr/>
          <a:lstStyle>
            <a:lvl1pPr>
              <a:defRPr/>
            </a:lvl1pPr>
          </a:lstStyle>
          <a:p>
            <a:pPr>
              <a:defRPr/>
            </a:pPr>
            <a:endParaRPr lang="en-US" altLang="sr-Latn-RS"/>
          </a:p>
        </p:txBody>
      </p:sp>
      <p:sp>
        <p:nvSpPr>
          <p:cNvPr id="6" name="Slide Number Placeholder 5"/>
          <p:cNvSpPr>
            <a:spLocks noGrp="1"/>
          </p:cNvSpPr>
          <p:nvPr>
            <p:ph type="sldNum" sz="quarter" idx="12"/>
          </p:nvPr>
        </p:nvSpPr>
        <p:spPr/>
        <p:txBody>
          <a:bodyPr/>
          <a:lstStyle>
            <a:lvl1pPr>
              <a:defRPr/>
            </a:lvl1pPr>
          </a:lstStyle>
          <a:p>
            <a:pPr>
              <a:defRPr/>
            </a:pPr>
            <a:fld id="{5FD5C6B9-5885-44A5-A85C-ED40F0E052B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ltLang="sr-Latn-RS"/>
          </a:p>
        </p:txBody>
      </p:sp>
      <p:sp>
        <p:nvSpPr>
          <p:cNvPr id="5" name="Footer Placeholder 4"/>
          <p:cNvSpPr>
            <a:spLocks noGrp="1"/>
          </p:cNvSpPr>
          <p:nvPr>
            <p:ph type="ftr" sz="quarter" idx="11"/>
          </p:nvPr>
        </p:nvSpPr>
        <p:spPr/>
        <p:txBody>
          <a:bodyPr/>
          <a:lstStyle>
            <a:lvl1pPr>
              <a:defRPr/>
            </a:lvl1pPr>
          </a:lstStyle>
          <a:p>
            <a:pPr>
              <a:defRPr/>
            </a:pPr>
            <a:endParaRPr lang="en-US" altLang="sr-Latn-RS"/>
          </a:p>
        </p:txBody>
      </p:sp>
      <p:sp>
        <p:nvSpPr>
          <p:cNvPr id="6" name="Slide Number Placeholder 5"/>
          <p:cNvSpPr>
            <a:spLocks noGrp="1"/>
          </p:cNvSpPr>
          <p:nvPr>
            <p:ph type="sldNum" sz="quarter" idx="12"/>
          </p:nvPr>
        </p:nvSpPr>
        <p:spPr/>
        <p:txBody>
          <a:bodyPr/>
          <a:lstStyle>
            <a:lvl1pPr>
              <a:defRPr/>
            </a:lvl1pPr>
          </a:lstStyle>
          <a:p>
            <a:pPr>
              <a:defRPr/>
            </a:pPr>
            <a:fld id="{1B3DB503-5F22-4379-90DE-F6E49E05D9A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ltLang="sr-Latn-RS"/>
          </a:p>
        </p:txBody>
      </p:sp>
      <p:sp>
        <p:nvSpPr>
          <p:cNvPr id="5" name="Footer Placeholder 4"/>
          <p:cNvSpPr>
            <a:spLocks noGrp="1"/>
          </p:cNvSpPr>
          <p:nvPr>
            <p:ph type="ftr" sz="quarter" idx="11"/>
          </p:nvPr>
        </p:nvSpPr>
        <p:spPr/>
        <p:txBody>
          <a:bodyPr/>
          <a:lstStyle>
            <a:lvl1pPr>
              <a:defRPr/>
            </a:lvl1pPr>
          </a:lstStyle>
          <a:p>
            <a:pPr>
              <a:defRPr/>
            </a:pPr>
            <a:endParaRPr lang="en-US" altLang="sr-Latn-RS"/>
          </a:p>
        </p:txBody>
      </p:sp>
      <p:sp>
        <p:nvSpPr>
          <p:cNvPr id="6" name="Slide Number Placeholder 5"/>
          <p:cNvSpPr>
            <a:spLocks noGrp="1"/>
          </p:cNvSpPr>
          <p:nvPr>
            <p:ph type="sldNum" sz="quarter" idx="12"/>
          </p:nvPr>
        </p:nvSpPr>
        <p:spPr/>
        <p:txBody>
          <a:bodyPr/>
          <a:lstStyle>
            <a:lvl1pPr>
              <a:defRPr/>
            </a:lvl1pPr>
          </a:lstStyle>
          <a:p>
            <a:pPr>
              <a:defRPr/>
            </a:pPr>
            <a:fld id="{84B4F02D-D07C-43FA-A2CE-C3636F4FD0B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ltLang="sr-Latn-RS"/>
          </a:p>
        </p:txBody>
      </p:sp>
      <p:sp>
        <p:nvSpPr>
          <p:cNvPr id="6" name="Footer Placeholder 4"/>
          <p:cNvSpPr>
            <a:spLocks noGrp="1"/>
          </p:cNvSpPr>
          <p:nvPr>
            <p:ph type="ftr" sz="quarter" idx="11"/>
          </p:nvPr>
        </p:nvSpPr>
        <p:spPr/>
        <p:txBody>
          <a:bodyPr/>
          <a:lstStyle>
            <a:lvl1pPr>
              <a:defRPr/>
            </a:lvl1pPr>
          </a:lstStyle>
          <a:p>
            <a:pPr>
              <a:defRPr/>
            </a:pPr>
            <a:endParaRPr lang="en-US" altLang="sr-Latn-RS"/>
          </a:p>
        </p:txBody>
      </p:sp>
      <p:sp>
        <p:nvSpPr>
          <p:cNvPr id="7" name="Slide Number Placeholder 5"/>
          <p:cNvSpPr>
            <a:spLocks noGrp="1"/>
          </p:cNvSpPr>
          <p:nvPr>
            <p:ph type="sldNum" sz="quarter" idx="12"/>
          </p:nvPr>
        </p:nvSpPr>
        <p:spPr/>
        <p:txBody>
          <a:bodyPr/>
          <a:lstStyle>
            <a:lvl1pPr>
              <a:defRPr/>
            </a:lvl1pPr>
          </a:lstStyle>
          <a:p>
            <a:pPr>
              <a:defRPr/>
            </a:pPr>
            <a:fld id="{B3D325D0-405A-41DE-95BE-4429B96E4D5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endParaRPr lang="en-US" altLang="sr-Latn-RS"/>
          </a:p>
        </p:txBody>
      </p:sp>
      <p:sp>
        <p:nvSpPr>
          <p:cNvPr id="8" name="Footer Placeholder 4"/>
          <p:cNvSpPr>
            <a:spLocks noGrp="1"/>
          </p:cNvSpPr>
          <p:nvPr>
            <p:ph type="ftr" sz="quarter" idx="11"/>
          </p:nvPr>
        </p:nvSpPr>
        <p:spPr/>
        <p:txBody>
          <a:bodyPr/>
          <a:lstStyle>
            <a:lvl1pPr>
              <a:defRPr/>
            </a:lvl1pPr>
          </a:lstStyle>
          <a:p>
            <a:pPr>
              <a:defRPr/>
            </a:pPr>
            <a:endParaRPr lang="en-US" altLang="sr-Latn-RS"/>
          </a:p>
        </p:txBody>
      </p:sp>
      <p:sp>
        <p:nvSpPr>
          <p:cNvPr id="9" name="Slide Number Placeholder 5"/>
          <p:cNvSpPr>
            <a:spLocks noGrp="1"/>
          </p:cNvSpPr>
          <p:nvPr>
            <p:ph type="sldNum" sz="quarter" idx="12"/>
          </p:nvPr>
        </p:nvSpPr>
        <p:spPr/>
        <p:txBody>
          <a:bodyPr/>
          <a:lstStyle>
            <a:lvl1pPr>
              <a:defRPr/>
            </a:lvl1pPr>
          </a:lstStyle>
          <a:p>
            <a:pPr>
              <a:defRPr/>
            </a:pPr>
            <a:fld id="{2BE421D6-7667-4BD2-A370-67C2C5C73DC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endParaRPr lang="en-US" altLang="sr-Latn-RS"/>
          </a:p>
        </p:txBody>
      </p:sp>
      <p:sp>
        <p:nvSpPr>
          <p:cNvPr id="4" name="Footer Placeholder 4"/>
          <p:cNvSpPr>
            <a:spLocks noGrp="1"/>
          </p:cNvSpPr>
          <p:nvPr>
            <p:ph type="ftr" sz="quarter" idx="11"/>
          </p:nvPr>
        </p:nvSpPr>
        <p:spPr/>
        <p:txBody>
          <a:bodyPr/>
          <a:lstStyle>
            <a:lvl1pPr>
              <a:defRPr/>
            </a:lvl1pPr>
          </a:lstStyle>
          <a:p>
            <a:pPr>
              <a:defRPr/>
            </a:pPr>
            <a:endParaRPr lang="en-US" altLang="sr-Latn-RS"/>
          </a:p>
        </p:txBody>
      </p:sp>
      <p:sp>
        <p:nvSpPr>
          <p:cNvPr id="5" name="Slide Number Placeholder 5"/>
          <p:cNvSpPr>
            <a:spLocks noGrp="1"/>
          </p:cNvSpPr>
          <p:nvPr>
            <p:ph type="sldNum" sz="quarter" idx="12"/>
          </p:nvPr>
        </p:nvSpPr>
        <p:spPr/>
        <p:txBody>
          <a:bodyPr/>
          <a:lstStyle>
            <a:lvl1pPr>
              <a:defRPr/>
            </a:lvl1pPr>
          </a:lstStyle>
          <a:p>
            <a:pPr>
              <a:defRPr/>
            </a:pPr>
            <a:fld id="{2A98AF1B-094B-408E-BAE8-ABB6D14AB02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ltLang="sr-Latn-RS"/>
          </a:p>
        </p:txBody>
      </p:sp>
      <p:sp>
        <p:nvSpPr>
          <p:cNvPr id="3" name="Footer Placeholder 4"/>
          <p:cNvSpPr>
            <a:spLocks noGrp="1"/>
          </p:cNvSpPr>
          <p:nvPr>
            <p:ph type="ftr" sz="quarter" idx="11"/>
          </p:nvPr>
        </p:nvSpPr>
        <p:spPr/>
        <p:txBody>
          <a:bodyPr/>
          <a:lstStyle>
            <a:lvl1pPr>
              <a:defRPr/>
            </a:lvl1pPr>
          </a:lstStyle>
          <a:p>
            <a:pPr>
              <a:defRPr/>
            </a:pPr>
            <a:endParaRPr lang="en-US" altLang="sr-Latn-RS"/>
          </a:p>
        </p:txBody>
      </p:sp>
      <p:sp>
        <p:nvSpPr>
          <p:cNvPr id="4" name="Slide Number Placeholder 5"/>
          <p:cNvSpPr>
            <a:spLocks noGrp="1"/>
          </p:cNvSpPr>
          <p:nvPr>
            <p:ph type="sldNum" sz="quarter" idx="12"/>
          </p:nvPr>
        </p:nvSpPr>
        <p:spPr/>
        <p:txBody>
          <a:bodyPr/>
          <a:lstStyle>
            <a:lvl1pPr>
              <a:defRPr/>
            </a:lvl1pPr>
          </a:lstStyle>
          <a:p>
            <a:pPr>
              <a:defRPr/>
            </a:pPr>
            <a:fld id="{F809E9AA-8832-43C8-8415-571C80033E1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ltLang="sr-Latn-RS"/>
          </a:p>
        </p:txBody>
      </p:sp>
      <p:sp>
        <p:nvSpPr>
          <p:cNvPr id="6" name="Footer Placeholder 4"/>
          <p:cNvSpPr>
            <a:spLocks noGrp="1"/>
          </p:cNvSpPr>
          <p:nvPr>
            <p:ph type="ftr" sz="quarter" idx="11"/>
          </p:nvPr>
        </p:nvSpPr>
        <p:spPr/>
        <p:txBody>
          <a:bodyPr/>
          <a:lstStyle>
            <a:lvl1pPr>
              <a:defRPr/>
            </a:lvl1pPr>
          </a:lstStyle>
          <a:p>
            <a:pPr>
              <a:defRPr/>
            </a:pPr>
            <a:endParaRPr lang="en-US" altLang="sr-Latn-RS"/>
          </a:p>
        </p:txBody>
      </p:sp>
      <p:sp>
        <p:nvSpPr>
          <p:cNvPr id="7" name="Slide Number Placeholder 5"/>
          <p:cNvSpPr>
            <a:spLocks noGrp="1"/>
          </p:cNvSpPr>
          <p:nvPr>
            <p:ph type="sldNum" sz="quarter" idx="12"/>
          </p:nvPr>
        </p:nvSpPr>
        <p:spPr/>
        <p:txBody>
          <a:bodyPr/>
          <a:lstStyle>
            <a:lvl1pPr>
              <a:defRPr/>
            </a:lvl1pPr>
          </a:lstStyle>
          <a:p>
            <a:pPr>
              <a:defRPr/>
            </a:pPr>
            <a:fld id="{F890A784-C131-4CF6-9402-B4DCEC20FED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ltLang="sr-Latn-RS"/>
          </a:p>
        </p:txBody>
      </p:sp>
      <p:sp>
        <p:nvSpPr>
          <p:cNvPr id="6" name="Footer Placeholder 4"/>
          <p:cNvSpPr>
            <a:spLocks noGrp="1"/>
          </p:cNvSpPr>
          <p:nvPr>
            <p:ph type="ftr" sz="quarter" idx="11"/>
          </p:nvPr>
        </p:nvSpPr>
        <p:spPr/>
        <p:txBody>
          <a:bodyPr/>
          <a:lstStyle>
            <a:lvl1pPr>
              <a:defRPr/>
            </a:lvl1pPr>
          </a:lstStyle>
          <a:p>
            <a:pPr>
              <a:defRPr/>
            </a:pPr>
            <a:endParaRPr lang="en-US" altLang="sr-Latn-RS"/>
          </a:p>
        </p:txBody>
      </p:sp>
      <p:sp>
        <p:nvSpPr>
          <p:cNvPr id="7" name="Slide Number Placeholder 5"/>
          <p:cNvSpPr>
            <a:spLocks noGrp="1"/>
          </p:cNvSpPr>
          <p:nvPr>
            <p:ph type="sldNum" sz="quarter" idx="12"/>
          </p:nvPr>
        </p:nvSpPr>
        <p:spPr/>
        <p:txBody>
          <a:bodyPr/>
          <a:lstStyle>
            <a:lvl1pPr>
              <a:defRPr/>
            </a:lvl1pPr>
          </a:lstStyle>
          <a:p>
            <a:pPr>
              <a:defRPr/>
            </a:pPr>
            <a:fld id="{D96D308B-E65E-425A-96BE-23DBC5B6814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6"/>
          <p:cNvGrpSpPr>
            <a:grpSpLocks/>
          </p:cNvGrpSpPr>
          <p:nvPr/>
        </p:nvGrpSpPr>
        <p:grpSpPr bwMode="auto">
          <a:xfrm>
            <a:off x="-7938" y="-7938"/>
            <a:ext cx="9169401" cy="6873876"/>
            <a:chOff x="-8467" y="-8468"/>
            <a:chExt cx="9169805" cy="6874935"/>
          </a:xfrm>
        </p:grpSpPr>
        <p:sp>
          <p:nvSpPr>
            <p:cNvPr id="7" name="Freeform 6"/>
            <p:cNvSpPr/>
            <p:nvPr/>
          </p:nvSpPr>
          <p:spPr>
            <a:xfrm>
              <a:off x="-8467" y="4013290"/>
              <a:ext cx="457221" cy="285317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497"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8689" y="3919613"/>
              <a:ext cx="2513124"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59564"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p:cNvSpPr>
            <a:spLocks noGrp="1"/>
          </p:cNvSpPr>
          <p:nvPr>
            <p:ph type="title"/>
          </p:nvPr>
        </p:nvSpPr>
        <p:spPr bwMode="auto">
          <a:xfrm>
            <a:off x="609600" y="609600"/>
            <a:ext cx="6348413" cy="1320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xmlns:a="http://schemas.openxmlformats.org/drawingml/2006/main" lvl="0"/>
            <a:r xmlns:a="http://schemas.openxmlformats.org/drawingml/2006/main">
              <a:rPr lang="en" altLang="en-US" smtClean="0"/>
              <a:t>Click to edit Master title style</a:t>
            </a:r>
          </a:p>
        </p:txBody>
      </p:sp>
      <p:sp>
        <p:nvSpPr>
          <p:cNvPr id="1028" name="Text Placeholder 2"/>
          <p:cNvSpPr>
            <a:spLocks noGrp="1"/>
          </p:cNvSpPr>
          <p:nvPr>
            <p:ph type="body" idx="1"/>
          </p:nvPr>
        </p:nvSpPr>
        <p:spPr bwMode="auto">
          <a:xfrm>
            <a:off x="609600" y="2160588"/>
            <a:ext cx="6348413" cy="3881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xmlns:a="http://schemas.openxmlformats.org/drawingml/2006/main" lvl="0"/>
            <a:r xmlns:a="http://schemas.openxmlformats.org/drawingml/2006/main">
              <a:rPr lang="en" altLang="en-US" smtClean="0"/>
              <a:t>Click to edit Master text styles</a:t>
            </a:r>
          </a:p>
          <a:p>
            <a:pPr xmlns:a="http://schemas.openxmlformats.org/drawingml/2006/main" lvl="1"/>
            <a:r xmlns:a="http://schemas.openxmlformats.org/drawingml/2006/main">
              <a:rPr lang="en" altLang="en-US" smtClean="0"/>
              <a:t>Second level</a:t>
            </a:r>
          </a:p>
          <a:p>
            <a:pPr xmlns:a="http://schemas.openxmlformats.org/drawingml/2006/main" lvl="2"/>
            <a:r xmlns:a="http://schemas.openxmlformats.org/drawingml/2006/main">
              <a:rPr lang="en" altLang="en-US" smtClean="0"/>
              <a:t>Third level</a:t>
            </a:r>
          </a:p>
          <a:p>
            <a:pPr xmlns:a="http://schemas.openxmlformats.org/drawingml/2006/main" lvl="3"/>
            <a:r xmlns:a="http://schemas.openxmlformats.org/drawingml/2006/main">
              <a:rPr lang="en" altLang="en-US" smtClean="0"/>
              <a:t>Fourth level</a:t>
            </a:r>
          </a:p>
          <a:p>
            <a:pPr xmlns:a="http://schemas.openxmlformats.org/drawingml/2006/main" lvl="4"/>
            <a:r xmlns:a="http://schemas.openxmlformats.org/drawingml/2006/main">
              <a:rPr lang="en" altLang="en-US" smtClean="0"/>
              <a:t>Fifth level</a:t>
            </a:r>
          </a:p>
        </p:txBody>
      </p:sp>
      <p:sp>
        <p:nvSpPr>
          <p:cNvPr id="4" name="Date Placeholder 3"/>
          <p:cNvSpPr>
            <a:spLocks noGrp="1"/>
          </p:cNvSpPr>
          <p:nvPr>
            <p:ph type="dt" sz="half" idx="2"/>
          </p:nvPr>
        </p:nvSpPr>
        <p:spPr>
          <a:xfrm>
            <a:off x="5405438" y="6042025"/>
            <a:ext cx="684212" cy="365125"/>
          </a:xfrm>
          <a:prstGeom prst="rect">
            <a:avLst/>
          </a:prstGeom>
        </p:spPr>
        <p:txBody>
          <a:bodyPr vert="horz" lIns="91440" tIns="45720" rIns="91440" bIns="45720" rtlCol="0" anchor="ctr"/>
          <a:lstStyle>
            <a:lvl1pPr algn="r">
              <a:defRPr sz="900">
                <a:solidFill>
                  <a:schemeClr val="tx1">
                    <a:tint val="75000"/>
                  </a:schemeClr>
                </a:solidFill>
                <a:latin typeface="Arial" panose="020B0604020202020204" pitchFamily="34" charset="0"/>
              </a:defRPr>
            </a:lvl1pPr>
          </a:lstStyle>
          <a:p>
            <a:pPr>
              <a:defRPr/>
            </a:pPr>
            <a:endParaRPr lang="en-US" altLang="sr-Latn-RS"/>
          </a:p>
        </p:txBody>
      </p:sp>
      <p:sp>
        <p:nvSpPr>
          <p:cNvPr id="5" name="Footer Placeholder 4"/>
          <p:cNvSpPr>
            <a:spLocks noGrp="1"/>
          </p:cNvSpPr>
          <p:nvPr>
            <p:ph type="ftr" sz="quarter" idx="3"/>
          </p:nvPr>
        </p:nvSpPr>
        <p:spPr>
          <a:xfrm>
            <a:off x="609600" y="6042025"/>
            <a:ext cx="4622800" cy="365125"/>
          </a:xfrm>
          <a:prstGeom prst="rect">
            <a:avLst/>
          </a:prstGeom>
        </p:spPr>
        <p:txBody>
          <a:bodyPr vert="horz" lIns="91440" tIns="45720" rIns="91440" bIns="45720" rtlCol="0" anchor="ctr"/>
          <a:lstStyle>
            <a:lvl1pPr algn="l">
              <a:defRPr sz="900">
                <a:solidFill>
                  <a:schemeClr val="tx1">
                    <a:tint val="75000"/>
                  </a:schemeClr>
                </a:solidFill>
                <a:latin typeface="Arial" panose="020B0604020202020204" pitchFamily="34" charset="0"/>
              </a:defRPr>
            </a:lvl1pPr>
          </a:lstStyle>
          <a:p>
            <a:pPr>
              <a:defRPr/>
            </a:pPr>
            <a:endParaRPr lang="en-US" altLang="sr-Latn-RS"/>
          </a:p>
        </p:txBody>
      </p:sp>
      <p:sp>
        <p:nvSpPr>
          <p:cNvPr id="6" name="Slide Number Placeholder 5"/>
          <p:cNvSpPr>
            <a:spLocks noGrp="1"/>
          </p:cNvSpPr>
          <p:nvPr>
            <p:ph type="sldNum" sz="quarter" idx="4"/>
          </p:nvPr>
        </p:nvSpPr>
        <p:spPr>
          <a:xfrm>
            <a:off x="6445250" y="6042025"/>
            <a:ext cx="512763" cy="365125"/>
          </a:xfrm>
          <a:prstGeom prst="rect">
            <a:avLst/>
          </a:prstGeom>
        </p:spPr>
        <p:txBody>
          <a:bodyPr vert="horz" wrap="square" lIns="91440" tIns="45720" rIns="91440" bIns="45720" numCol="1" anchor="ctr" anchorCtr="0" compatLnSpc="1">
            <a:prstTxWarp prst="textNoShape">
              <a:avLst/>
            </a:prstTxWarp>
          </a:bodyPr>
          <a:lstStyle>
            <a:lvl1pPr algn="r">
              <a:defRPr sz="900">
                <a:solidFill>
                  <a:schemeClr val="accent1"/>
                </a:solidFill>
                <a:latin typeface="Arial" charset="0"/>
              </a:defRPr>
            </a:lvl1pPr>
          </a:lstStyle>
          <a:p>
            <a:pPr>
              <a:defRPr/>
            </a:pPr>
            <a:fld id="{3BC11CEB-063A-47D5-8E89-07338B244A4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92" r:id="rId1"/>
    <p:sldLayoutId id="2147483879" r:id="rId2"/>
    <p:sldLayoutId id="2147483880" r:id="rId3"/>
    <p:sldLayoutId id="2147483881" r:id="rId4"/>
    <p:sldLayoutId id="2147483882" r:id="rId5"/>
    <p:sldLayoutId id="2147483883" r:id="rId6"/>
    <p:sldLayoutId id="2147483884" r:id="rId7"/>
    <p:sldLayoutId id="2147483885" r:id="rId8"/>
    <p:sldLayoutId id="2147483886" r:id="rId9"/>
    <p:sldLayoutId id="2147483887" r:id="rId10"/>
    <p:sldLayoutId id="2147483893" r:id="rId11"/>
    <p:sldLayoutId id="2147483888" r:id="rId12"/>
    <p:sldLayoutId id="2147483894" r:id="rId13"/>
    <p:sldLayoutId id="2147483889" r:id="rId14"/>
    <p:sldLayoutId id="2147483890" r:id="rId15"/>
    <p:sldLayoutId id="2147483891" r:id="rId16"/>
  </p:sldLayoutIdLst>
  <p:txStyles>
    <p:titleStyle>
      <a:lvl1pPr algn="l" defTabSz="457200" rtl="0" eaLnBrk="0" fontAlgn="base" hangingPunct="0">
        <a:spcBef>
          <a:spcPct val="0"/>
        </a:spcBef>
        <a:spcAft>
          <a:spcPct val="0"/>
        </a:spcAft>
        <a:defRPr sz="3600" kern="1200">
          <a:solidFill>
            <a:schemeClr val="accent1"/>
          </a:solidFill>
          <a:latin typeface="+mj-lt"/>
          <a:ea typeface="+mj-ea"/>
          <a:cs typeface="+mj-cs"/>
        </a:defRPr>
      </a:lvl1pPr>
      <a:lvl2pPr algn="l" defTabSz="457200" rtl="0" eaLnBrk="0" fontAlgn="base" hangingPunct="0">
        <a:spcBef>
          <a:spcPct val="0"/>
        </a:spcBef>
        <a:spcAft>
          <a:spcPct val="0"/>
        </a:spcAft>
        <a:defRPr sz="3600">
          <a:solidFill>
            <a:schemeClr val="accent1"/>
          </a:solidFill>
          <a:latin typeface="Trebuchet MS" panose="020B0603020202020204" pitchFamily="34" charset="0"/>
        </a:defRPr>
      </a:lvl2pPr>
      <a:lvl3pPr algn="l" defTabSz="457200" rtl="0" eaLnBrk="0" fontAlgn="base" hangingPunct="0">
        <a:spcBef>
          <a:spcPct val="0"/>
        </a:spcBef>
        <a:spcAft>
          <a:spcPct val="0"/>
        </a:spcAft>
        <a:defRPr sz="3600">
          <a:solidFill>
            <a:schemeClr val="accent1"/>
          </a:solidFill>
          <a:latin typeface="Trebuchet MS" panose="020B0603020202020204" pitchFamily="34" charset="0"/>
        </a:defRPr>
      </a:lvl3pPr>
      <a:lvl4pPr algn="l" defTabSz="457200" rtl="0" eaLnBrk="0" fontAlgn="base" hangingPunct="0">
        <a:spcBef>
          <a:spcPct val="0"/>
        </a:spcBef>
        <a:spcAft>
          <a:spcPct val="0"/>
        </a:spcAft>
        <a:defRPr sz="3600">
          <a:solidFill>
            <a:schemeClr val="accent1"/>
          </a:solidFill>
          <a:latin typeface="Trebuchet MS" panose="020B0603020202020204" pitchFamily="34" charset="0"/>
        </a:defRPr>
      </a:lvl4pPr>
      <a:lvl5pPr algn="l" defTabSz="457200" rtl="0" eaLnBrk="0" fontAlgn="base" hangingPunct="0">
        <a:spcBef>
          <a:spcPct val="0"/>
        </a:spcBef>
        <a:spcAft>
          <a:spcPct val="0"/>
        </a:spcAft>
        <a:defRPr sz="36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fet.unipu.hr/fet/knjiznica"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http://baze.nsk.hr/"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www.econbiz.de/" TargetMode="External"/><Relationship Id="rId13" Type="http://schemas.openxmlformats.org/officeDocument/2006/relationships/hyperlink" Target="https://sci-hub.se/" TargetMode="External"/><Relationship Id="rId3" Type="http://schemas.openxmlformats.org/officeDocument/2006/relationships/hyperlink" Target="https://scholar.google.com/" TargetMode="External"/><Relationship Id="rId7" Type="http://schemas.openxmlformats.org/officeDocument/2006/relationships/hyperlink" Target="https://ideas.repec.org/" TargetMode="External"/><Relationship Id="rId12" Type="http://schemas.openxmlformats.org/officeDocument/2006/relationships/hyperlink" Target="http://unpaywall.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hyperlink" Target="https://academic.microsoft.com/home" TargetMode="External"/><Relationship Id="rId11" Type="http://schemas.openxmlformats.org/officeDocument/2006/relationships/hyperlink" Target="http://www.smartscholar.com/economics-guide/" TargetMode="External"/><Relationship Id="rId5" Type="http://schemas.openxmlformats.org/officeDocument/2006/relationships/hyperlink" Target="http://virtuallrc.com/" TargetMode="External"/><Relationship Id="rId10" Type="http://schemas.openxmlformats.org/officeDocument/2006/relationships/hyperlink" Target="https://www.econstor.eu/?locale=en" TargetMode="External"/><Relationship Id="rId4" Type="http://schemas.openxmlformats.org/officeDocument/2006/relationships/hyperlink" Target="https://eric.ed.gov/" TargetMode="External"/><Relationship Id="rId9" Type="http://schemas.openxmlformats.org/officeDocument/2006/relationships/hyperlink" Target="https://econpapers.repec.org/" TargetMode="External"/><Relationship Id="rId14" Type="http://schemas.openxmlformats.org/officeDocument/2006/relationships/hyperlink" Target="http://gen.lib.rus.ec/"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www.undp.org/content/undp/en/home/librarypage.html" TargetMode="External"/><Relationship Id="rId13" Type="http://schemas.openxmlformats.org/officeDocument/2006/relationships/hyperlink" Target="https://www.cia.gov/library/publications/the-world-factbook/" TargetMode="External"/><Relationship Id="rId18" Type="http://schemas.openxmlformats.org/officeDocument/2006/relationships/hyperlink" Target="https://data.wto.org/" TargetMode="External"/><Relationship Id="rId3" Type="http://schemas.openxmlformats.org/officeDocument/2006/relationships/hyperlink" Target="https://www.hnb.hr/statistika" TargetMode="External"/><Relationship Id="rId21" Type="http://schemas.openxmlformats.org/officeDocument/2006/relationships/hyperlink" Target="https://data.un.org/" TargetMode="External"/><Relationship Id="rId7" Type="http://schemas.openxmlformats.org/officeDocument/2006/relationships/hyperlink" Target="https://www.undp.org/content/undp/en/home/sustainable-development-goals.html" TargetMode="External"/><Relationship Id="rId12" Type="http://schemas.openxmlformats.org/officeDocument/2006/relationships/hyperlink" Target="https://www.imf.org/en/Data" TargetMode="External"/><Relationship Id="rId17" Type="http://schemas.openxmlformats.org/officeDocument/2006/relationships/hyperlink" Target="https://www.wto.org/english/res_e/res_e.htm" TargetMode="External"/><Relationship Id="rId2" Type="http://schemas.openxmlformats.org/officeDocument/2006/relationships/hyperlink" Target="https://www.dzs.hr/" TargetMode="External"/><Relationship Id="rId16" Type="http://schemas.openxmlformats.org/officeDocument/2006/relationships/hyperlink" Target="https://data.unicef.org/" TargetMode="External"/><Relationship Id="rId20" Type="http://schemas.openxmlformats.org/officeDocument/2006/relationships/hyperlink" Target="https://www.e-unwto.org/toc/unwtotfb/current" TargetMode="External"/><Relationship Id="rId1" Type="http://schemas.openxmlformats.org/officeDocument/2006/relationships/slideLayout" Target="../slideLayouts/slideLayout2.xml"/><Relationship Id="rId6" Type="http://schemas.openxmlformats.org/officeDocument/2006/relationships/hyperlink" Target="https://www.ilo.org/global/statistics-and-databases/lang--en/index.htm" TargetMode="External"/><Relationship Id="rId11" Type="http://schemas.openxmlformats.org/officeDocument/2006/relationships/hyperlink" Target="https://data.worldbank.org/" TargetMode="External"/><Relationship Id="rId5" Type="http://schemas.openxmlformats.org/officeDocument/2006/relationships/hyperlink" Target="https://ec.europa.eu/eurostat/data/database" TargetMode="External"/><Relationship Id="rId15" Type="http://schemas.openxmlformats.org/officeDocument/2006/relationships/hyperlink" Target="https://fred.stlouisfed.org/" TargetMode="External"/><Relationship Id="rId10" Type="http://schemas.openxmlformats.org/officeDocument/2006/relationships/hyperlink" Target="https://data.oecd.org/" TargetMode="External"/><Relationship Id="rId19" Type="http://schemas.openxmlformats.org/officeDocument/2006/relationships/hyperlink" Target="https://www.who.int/data/gho/data/countries" TargetMode="External"/><Relationship Id="rId4" Type="http://schemas.openxmlformats.org/officeDocument/2006/relationships/hyperlink" Target="http://www.hzz.hr/statistika/" TargetMode="External"/><Relationship Id="rId9" Type="http://schemas.openxmlformats.org/officeDocument/2006/relationships/hyperlink" Target="https://www.rug.nl/ggdc/productivity/pwt/" TargetMode="External"/><Relationship Id="rId14" Type="http://schemas.openxmlformats.org/officeDocument/2006/relationships/hyperlink" Target="http://www.economagic.com/"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hyperlink" Target="https://fet.unipu.hr/fet/knjiznica" TargetMode="External"/><Relationship Id="rId3" Type="http://schemas.openxmlformats.org/officeDocument/2006/relationships/hyperlink" Target="https://hrcak.srce.hr/" TargetMode="External"/><Relationship Id="rId7" Type="http://schemas.openxmlformats.org/officeDocument/2006/relationships/hyperlink" Target="https://skpu.unipu.hr/pretrazivanje/gradje"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hyperlink" Target="http://lib.irb.hr/utility/pero/" TargetMode="External"/><Relationship Id="rId5" Type="http://schemas.openxmlformats.org/officeDocument/2006/relationships/hyperlink" Target="https://dabar.srce.hr/" TargetMode="External"/><Relationship Id="rId4" Type="http://schemas.openxmlformats.org/officeDocument/2006/relationships/hyperlink" Target="http://bib.irb.h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130300" y="2405063"/>
            <a:ext cx="5827713" cy="1646237"/>
          </a:xfrm>
        </p:spPr>
        <p:txBody>
          <a:bodyPr/>
          <a:lstStyle/>
          <a:p>
            <a:pPr xmlns:a="http://schemas.openxmlformats.org/drawingml/2006/main" eaLnBrk="1" hangingPunct="1"/>
            <a:r xmlns:a="http://schemas.openxmlformats.org/drawingml/2006/main">
              <a:rPr lang="en" sz="2400" b="1" smtClean="0"/>
              <a:t>LITERATURE SEARCH AND ANALYSIS WITH UNDERSTANDING AND CRITICAL REVIEW</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1"/>
          <p:cNvSpPr txBox="1">
            <a:spLocks noChangeArrowheads="1"/>
          </p:cNvSpPr>
          <p:nvPr/>
        </p:nvSpPr>
        <p:spPr bwMode="auto">
          <a:xfrm>
            <a:off x="500063" y="731838"/>
            <a:ext cx="8229600" cy="1139825"/>
          </a:xfrm>
          <a:prstGeom prst="rect">
            <a:avLst/>
          </a:prstGeom>
          <a:noFill/>
          <a:ln w="9525">
            <a:noFill/>
            <a:round/>
            <a:headEnd/>
            <a:tailEnd/>
          </a:ln>
        </p:spPr>
        <p:txBody>
          <a:bodyPr/>
          <a:lstStyle/>
          <a:p>
            <a:pPr xmlns:a="http://schemas.openxmlformats.org/drawingml/2006/main"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xmlns:a="http://schemas.openxmlformats.org/drawingml/2006/main">
              <a:rPr lang="en" sz="4200">
                <a:solidFill>
                  <a:srgbClr val="003399"/>
                </a:solidFill>
                <a:latin typeface="Garamond" pitchFamily="18" charset="0"/>
                <a:ea typeface="Droid Sans Fallback" charset="0"/>
                <a:cs typeface="Droid Sans Fallback" charset="0"/>
              </a:rPr>
              <a:t>QUOTATION BASES</a:t>
            </a:r>
          </a:p>
        </p:txBody>
      </p:sp>
      <p:sp>
        <p:nvSpPr>
          <p:cNvPr id="14339" name="Text Box 2"/>
          <p:cNvSpPr txBox="1">
            <a:spLocks noChangeArrowheads="1"/>
          </p:cNvSpPr>
          <p:nvPr/>
        </p:nvSpPr>
        <p:spPr bwMode="auto">
          <a:xfrm>
            <a:off x="533400" y="1905000"/>
            <a:ext cx="8229600" cy="4530725"/>
          </a:xfrm>
          <a:prstGeom prst="rect">
            <a:avLst/>
          </a:prstGeom>
          <a:noFill/>
          <a:ln w="9525">
            <a:noFill/>
            <a:round/>
            <a:headEnd/>
            <a:tailEnd/>
          </a:ln>
        </p:spPr>
        <p:txBody>
          <a:bodyPr/>
          <a:lstStyle/>
          <a:p>
            <a:pPr xmlns:a="http://schemas.openxmlformats.org/drawingml/2006/main" marL="341313" indent="-341313" eaLnBrk="1" hangingPunct="1">
              <a:lnSpc>
                <a:spcPct val="80000"/>
              </a:lnSpc>
              <a:spcBef>
                <a:spcPts val="650"/>
              </a:spcBef>
              <a:buClr>
                <a:srgbClr val="009999"/>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xmlns:a="http://schemas.openxmlformats.org/drawingml/2006/main">
              <a:rPr lang="en" sz="2600">
                <a:solidFill>
                  <a:srgbClr val="000000"/>
                </a:solidFill>
                <a:ea typeface="Droid Sans Fallback" charset="0"/>
                <a:cs typeface="Droid Sans Fallback" charset="0"/>
              </a:rPr>
              <a:t>ISI - Web of Science</a:t>
            </a:r>
          </a:p>
          <a:p>
            <a:pPr xmlns:a="http://schemas.openxmlformats.org/drawingml/2006/main" marL="341313" indent="-341313" eaLnBrk="1" hangingPunct="1">
              <a:lnSpc>
                <a:spcPct val="80000"/>
              </a:lnSpc>
              <a:spcBef>
                <a:spcPts val="650"/>
              </a:spcBef>
              <a:buClr>
                <a:srgbClr val="009999"/>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xmlns:a="http://schemas.openxmlformats.org/drawingml/2006/main">
              <a:rPr lang="en" sz="2600">
                <a:solidFill>
                  <a:srgbClr val="000000"/>
                </a:solidFill>
                <a:ea typeface="Droid Sans Fallback" charset="0"/>
                <a:cs typeface="Droid Sans Fallback" charset="0"/>
              </a:rPr>
              <a:t>Science Direct</a:t>
            </a:r>
          </a:p>
          <a:p>
            <a:pPr xmlns:a="http://schemas.openxmlformats.org/drawingml/2006/main" marL="341313" indent="-341313" eaLnBrk="1" hangingPunct="1">
              <a:lnSpc>
                <a:spcPct val="80000"/>
              </a:lnSpc>
              <a:spcBef>
                <a:spcPts val="650"/>
              </a:spcBef>
              <a:buClr>
                <a:srgbClr val="009999"/>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xmlns:a="http://schemas.openxmlformats.org/drawingml/2006/main">
              <a:rPr lang="en" sz="2600">
                <a:solidFill>
                  <a:srgbClr val="000000"/>
                </a:solidFill>
                <a:ea typeface="Droid Sans Fallback" charset="0"/>
                <a:cs typeface="Droid Sans Fallback" charset="0"/>
              </a:rPr>
              <a:t>EBSCO</a:t>
            </a:r>
          </a:p>
          <a:p>
            <a:pPr xmlns:a="http://schemas.openxmlformats.org/drawingml/2006/main" marL="341313" indent="-341313" eaLnBrk="1" hangingPunct="1">
              <a:lnSpc>
                <a:spcPct val="80000"/>
              </a:lnSpc>
              <a:spcBef>
                <a:spcPts val="650"/>
              </a:spcBef>
              <a:buClr>
                <a:srgbClr val="009999"/>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xmlns:a="http://schemas.openxmlformats.org/drawingml/2006/main">
              <a:rPr lang="en" sz="2600">
                <a:solidFill>
                  <a:srgbClr val="000000"/>
                </a:solidFill>
                <a:ea typeface="Droid Sans Fallback" charset="0"/>
                <a:cs typeface="Droid Sans Fallback" charset="0"/>
              </a:rPr>
              <a:t>Emerald</a:t>
            </a:r>
          </a:p>
          <a:p>
            <a:pPr xmlns:a="http://schemas.openxmlformats.org/drawingml/2006/main" marL="341313" indent="-341313" eaLnBrk="1" hangingPunct="1">
              <a:lnSpc>
                <a:spcPct val="80000"/>
              </a:lnSpc>
              <a:spcBef>
                <a:spcPts val="650"/>
              </a:spcBef>
              <a:buClr>
                <a:srgbClr val="009999"/>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xmlns:a="http://schemas.openxmlformats.org/drawingml/2006/main">
              <a:rPr lang="en" sz="2600">
                <a:solidFill>
                  <a:srgbClr val="000000"/>
                </a:solidFill>
                <a:ea typeface="Droid Sans Fallback" charset="0"/>
                <a:cs typeface="Droid Sans Fallback" charset="0"/>
              </a:rPr>
              <a:t>Current Contents</a:t>
            </a:r>
          </a:p>
          <a:p>
            <a:pPr marL="341313" indent="-341313" eaLnBrk="1" hangingPunct="1">
              <a:lnSpc>
                <a:spcPct val="80000"/>
              </a:lnSpc>
              <a:spcBef>
                <a:spcPts val="650"/>
              </a:spcBef>
              <a:buClr>
                <a:srgbClr val="009999"/>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r-Latn-CS" sz="2600">
              <a:solidFill>
                <a:srgbClr val="000000"/>
              </a:solidFill>
              <a:ea typeface="Droid Sans Fallback" charset="0"/>
              <a:cs typeface="Droid Sans Fallback" charset="0"/>
            </a:endParaRPr>
          </a:p>
          <a:p>
            <a:pPr marL="341313" indent="-341313" eaLnBrk="1" hangingPunct="1">
              <a:lnSpc>
                <a:spcPct val="80000"/>
              </a:lnSpc>
              <a:spcBef>
                <a:spcPts val="650"/>
              </a:spcBef>
              <a:buClr>
                <a:srgbClr val="009999"/>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r-Latn-CS" sz="2600">
              <a:solidFill>
                <a:srgbClr val="000000"/>
              </a:solidFill>
              <a:ea typeface="Droid Sans Fallback" charset="0"/>
              <a:cs typeface="Droid Sans Fallback" charset="0"/>
            </a:endParaRPr>
          </a:p>
          <a:p>
            <a:pPr marL="341313" indent="-341313" eaLnBrk="1" hangingPunct="1">
              <a:lnSpc>
                <a:spcPct val="80000"/>
              </a:lnSpc>
              <a:spcBef>
                <a:spcPts val="650"/>
              </a:spcBef>
              <a:buClr>
                <a:srgbClr val="009999"/>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r-Latn-CS" sz="2600">
              <a:solidFill>
                <a:srgbClr val="000000"/>
              </a:solidFill>
              <a:ea typeface="Droid Sans Fallback" charset="0"/>
              <a:cs typeface="Droid Sans Fallback" charset="0"/>
            </a:endParaRPr>
          </a:p>
          <a:p>
            <a:pPr xmlns:a="http://schemas.openxmlformats.org/drawingml/2006/main" marL="341313" indent="-341313" eaLnBrk="1" hangingPunct="1">
              <a:lnSpc>
                <a:spcPct val="80000"/>
              </a:lnSpc>
              <a:spcBef>
                <a:spcPts val="650"/>
              </a:spcBef>
              <a:buClr>
                <a:srgbClr val="009999"/>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xmlns:a="http://schemas.openxmlformats.org/drawingml/2006/main">
              <a:rPr lang="en" sz="2600">
                <a:solidFill>
                  <a:srgbClr val="000000"/>
                </a:solidFill>
                <a:ea typeface="Droid Sans Fallback" charset="0"/>
                <a:cs typeface="Droid Sans Fallback" charset="0"/>
              </a:rPr>
              <a:t>FET library, </a:t>
            </a:r>
            <a:r xmlns:a="http://schemas.openxmlformats.org/drawingml/2006/main" xmlns:r="http://schemas.openxmlformats.org/officeDocument/2006/relationships">
              <a:rPr lang="en" sz="2600">
                <a:solidFill>
                  <a:srgbClr val="000000"/>
                </a:solidFill>
                <a:latin typeface="Trebuchet MS" pitchFamily="34" charset="0"/>
                <a:ea typeface="Droid Sans Fallback" charset="0"/>
                <a:cs typeface="Droid Sans Fallback" charset="0"/>
                <a:hlinkClick r:id="rId3"/>
              </a:rPr>
              <a:t>https://fet.unipu.hr/fet/knjiznica</a:t>
            </a:r>
            <a:endParaRPr xmlns:a="http://schemas.openxmlformats.org/drawingml/2006/main" lang="sr-Latn-CS" sz="2600">
              <a:solidFill>
                <a:srgbClr val="000000"/>
              </a:solidFill>
              <a:latin typeface="Trebuchet MS" pitchFamily="34" charset="0"/>
              <a:ea typeface="Droid Sans Fallback" charset="0"/>
              <a:cs typeface="Droid Sans Fallback" charset="0"/>
            </a:endParaRPr>
          </a:p>
          <a:p>
            <a:pPr xmlns:a="http://schemas.openxmlformats.org/drawingml/2006/main" marL="341313" indent="-341313" eaLnBrk="1" hangingPunct="1">
              <a:lnSpc>
                <a:spcPct val="80000"/>
              </a:lnSpc>
              <a:spcBef>
                <a:spcPts val="650"/>
              </a:spcBef>
              <a:buClr>
                <a:srgbClr val="009999"/>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xmlns:a="http://schemas.openxmlformats.org/drawingml/2006/main">
              <a:rPr lang="en" sz="2600">
                <a:solidFill>
                  <a:srgbClr val="000000"/>
                </a:solidFill>
                <a:latin typeface="Trebuchet MS" pitchFamily="34" charset="0"/>
                <a:ea typeface="Droid Sans Fallback" charset="0"/>
                <a:cs typeface="Droid Sans Fallback" charset="0"/>
              </a:rPr>
              <a:t>Entrance to the bases paid by the Ministry of Science, Education and Sports, </a:t>
            </a:r>
            <a:r xmlns:a="http://schemas.openxmlformats.org/drawingml/2006/main" xmlns:r="http://schemas.openxmlformats.org/officeDocument/2006/relationships">
              <a:rPr lang="en" altLang="en-US" sz="1400" b="1" u="sng">
                <a:solidFill>
                  <a:srgbClr val="404040"/>
                </a:solidFill>
                <a:latin typeface="Trebuchet MS" pitchFamily="34" charset="0"/>
                <a:hlinkClick r:id="rId4"/>
              </a:rPr>
              <a:t>http://baze.nsk.hr </a:t>
            </a:r>
            <a:r xmlns:a="http://schemas.openxmlformats.org/drawingml/2006/main" xmlns:r="http://schemas.openxmlformats.org/officeDocument/2006/relationships">
              <a:rPr lang="en" altLang="en-US" sz="1400" b="1">
                <a:solidFill>
                  <a:srgbClr val="404040"/>
                </a:solidFill>
                <a:latin typeface="Trebuchet MS" pitchFamily="34" charset="0"/>
                <a:hlinkClick r:id="rId4"/>
              </a:rPr>
              <a:t>/</a:t>
            </a:r>
            <a:endParaRPr xmlns:a="http://schemas.openxmlformats.org/drawingml/2006/main" lang="hr-HR" altLang="en-US" sz="1400" b="1">
              <a:solidFill>
                <a:srgbClr val="404040"/>
              </a:solidFill>
              <a:latin typeface="Trebuchet MS" pitchFamily="34" charset="0"/>
            </a:endParaRPr>
          </a:p>
          <a:p>
            <a:pPr xmlns:a="http://schemas.openxmlformats.org/drawingml/2006/main" marL="341313" indent="-341313" eaLnBrk="1" hangingPunct="1">
              <a:lnSpc>
                <a:spcPct val="80000"/>
              </a:lnSpc>
              <a:spcBef>
                <a:spcPts val="650"/>
              </a:spcBef>
              <a:buClr>
                <a:srgbClr val="009999"/>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xmlns:a="http://schemas.openxmlformats.org/drawingml/2006/main">
              <a:rPr lang="en" altLang="en-US" sz="1400">
                <a:solidFill>
                  <a:srgbClr val="404040"/>
                </a:solidFill>
                <a:latin typeface="Trebuchet MS" pitchFamily="34" charset="0"/>
              </a:rPr>
              <a:t>Access by logging in the AAI @ EduHr tag on the Carnet Proxy server, right below the image - </a:t>
            </a:r>
            <a:r xmlns:a="http://schemas.openxmlformats.org/drawingml/2006/main">
              <a:rPr lang="en" altLang="en-US" sz="1400" b="1" u="sng">
                <a:solidFill>
                  <a:srgbClr val="404040"/>
                </a:solidFill>
                <a:latin typeface="Trebuchet MS" pitchFamily="34" charset="0"/>
              </a:rPr>
              <a:t>https://login.aaiedu.hr/sso/module.php/core/loginuserpass.php </a:t>
            </a:r>
            <a:r xmlns:a="http://schemas.openxmlformats.org/drawingml/2006/main">
              <a:rPr lang="en" altLang="en-US" sz="1400" b="1">
                <a:solidFill>
                  <a:srgbClr val="404040"/>
                </a:solidFill>
                <a:latin typeface="Trebuchet MS" pitchFamily="34" charset="0"/>
              </a:rPr>
              <a:t>?</a:t>
            </a:r>
          </a:p>
          <a:p>
            <a:pPr marL="341313" indent="-341313" eaLnBrk="1" hangingPunct="1">
              <a:lnSpc>
                <a:spcPct val="80000"/>
              </a:lnSpc>
              <a:spcBef>
                <a:spcPts val="650"/>
              </a:spcBef>
              <a:buClr>
                <a:srgbClr val="009999"/>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r-Latn-CS" sz="2600">
              <a:solidFill>
                <a:srgbClr val="000000"/>
              </a:solidFill>
              <a:latin typeface="Trebuchet MS" pitchFamily="34" charset="0"/>
              <a:ea typeface="Droid Sans Fallback" charset="0"/>
              <a:cs typeface="Droid Sans Fallback" charset="0"/>
            </a:endParaRPr>
          </a:p>
          <a:p>
            <a:pPr marL="341313" indent="-341313" eaLnBrk="1" hangingPunct="1">
              <a:lnSpc>
                <a:spcPct val="80000"/>
              </a:lnSpc>
              <a:spcBef>
                <a:spcPts val="650"/>
              </a:spcBef>
              <a:buClr>
                <a:srgbClr val="009999"/>
              </a:buClr>
              <a:buSzPct val="65000"/>
              <a:buFont typeface="Wingdings 3" pitchFamily="18"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r-Latn-CS" sz="2600">
              <a:solidFill>
                <a:srgbClr val="000000"/>
              </a:solidFill>
              <a:ea typeface="Droid Sans Fallback" charset="0"/>
              <a:cs typeface="Droid Sans Fallback" charset="0"/>
            </a:endParaRPr>
          </a:p>
          <a:p>
            <a:pPr marL="341313" indent="-341313" eaLnBrk="1" hangingPunct="1">
              <a:lnSpc>
                <a:spcPct val="80000"/>
              </a:lnSpc>
              <a:spcBef>
                <a:spcPts val="650"/>
              </a:spcBef>
              <a:buClr>
                <a:srgbClr val="009999"/>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r-Latn-CS" sz="2600">
              <a:solidFill>
                <a:srgbClr val="000000"/>
              </a:solidFill>
              <a:ea typeface="Droid Sans Fallback" charset="0"/>
              <a:cs typeface="Droid Sans Fallback" charset="0"/>
            </a:endParaRPr>
          </a:p>
          <a:p>
            <a:pPr marL="341313" indent="-341313" eaLnBrk="1" hangingPunct="1">
              <a:lnSpc>
                <a:spcPct val="80000"/>
              </a:lnSpc>
              <a:spcBef>
                <a:spcPts val="650"/>
              </a:spcBef>
              <a:buSzPct val="6500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r-Latn-CS" sz="2600">
              <a:solidFill>
                <a:srgbClr val="000000"/>
              </a:solidFill>
              <a:ea typeface="Droid Sans Fallback" charset="0"/>
              <a:cs typeface="Droid Sans Fallback" charset="0"/>
            </a:endParaRP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1"/>
          <p:cNvSpPr txBox="1">
            <a:spLocks noChangeArrowheads="1"/>
          </p:cNvSpPr>
          <p:nvPr/>
        </p:nvSpPr>
        <p:spPr bwMode="auto">
          <a:xfrm>
            <a:off x="901700" y="460375"/>
            <a:ext cx="8229600" cy="1139825"/>
          </a:xfrm>
          <a:prstGeom prst="rect">
            <a:avLst/>
          </a:prstGeom>
          <a:noFill/>
          <a:ln w="9525">
            <a:noFill/>
            <a:round/>
            <a:headEnd/>
            <a:tailEnd/>
          </a:ln>
        </p:spPr>
        <p:txBody>
          <a:bodyPr/>
          <a:lstStyle/>
          <a:p>
            <a:pPr xmlns:a="http://schemas.openxmlformats.org/drawingml/2006/main"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xmlns:a="http://schemas.openxmlformats.org/drawingml/2006/main">
              <a:rPr lang="en" sz="4200">
                <a:solidFill>
                  <a:srgbClr val="003399"/>
                </a:solidFill>
                <a:latin typeface="Garamond" pitchFamily="18" charset="0"/>
                <a:ea typeface="Droid Sans Fallback" charset="0"/>
                <a:cs typeface="Droid Sans Fallback" charset="0"/>
              </a:rPr>
              <a:t>SOURCES FOR FINDING LITERATURE</a:t>
            </a:r>
          </a:p>
        </p:txBody>
      </p:sp>
      <p:sp>
        <p:nvSpPr>
          <p:cNvPr id="15363" name="Text Box 2"/>
          <p:cNvSpPr txBox="1">
            <a:spLocks noChangeArrowheads="1"/>
          </p:cNvSpPr>
          <p:nvPr/>
        </p:nvSpPr>
        <p:spPr bwMode="auto">
          <a:xfrm>
            <a:off x="533400" y="1981200"/>
            <a:ext cx="8229600" cy="4530725"/>
          </a:xfrm>
          <a:prstGeom prst="rect">
            <a:avLst/>
          </a:prstGeom>
          <a:noFill/>
          <a:ln w="9525">
            <a:noFill/>
            <a:round/>
            <a:headEnd/>
            <a:tailEnd/>
          </a:ln>
        </p:spPr>
        <p:txBody>
          <a:bodyPr/>
          <a:lstStyle/>
          <a:p>
            <a:pPr xmlns:a="http://schemas.openxmlformats.org/drawingml/2006/main" marL="341313" indent="-341313" eaLnBrk="1" hangingPunct="1">
              <a:lnSpc>
                <a:spcPct val="80000"/>
              </a:lnSpc>
              <a:spcBef>
                <a:spcPts val="650"/>
              </a:spcBef>
              <a:buClr>
                <a:srgbClr val="009999"/>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xmlns:a="http://schemas.openxmlformats.org/drawingml/2006/main">
              <a:rPr lang="en" sz="1400">
                <a:solidFill>
                  <a:srgbClr val="000000"/>
                </a:solidFill>
                <a:ea typeface="Droid Sans Fallback" charset="0"/>
                <a:cs typeface="Droid Sans Fallback" charset="0"/>
              </a:rPr>
              <a:t>Google Scholar, </a:t>
            </a:r>
            <a:r xmlns:a="http://schemas.openxmlformats.org/drawingml/2006/main" xmlns:r="http://schemas.openxmlformats.org/officeDocument/2006/relationships">
              <a:rPr lang="en" sz="1400">
                <a:solidFill>
                  <a:srgbClr val="000000"/>
                </a:solidFill>
                <a:ea typeface="Droid Sans Fallback" charset="0"/>
                <a:cs typeface="Droid Sans Fallback" charset="0"/>
                <a:hlinkClick r:id="rId3"/>
              </a:rPr>
              <a:t>https://scholar.google.com/</a:t>
            </a:r>
            <a:endParaRPr xmlns:a="http://schemas.openxmlformats.org/drawingml/2006/main" lang="sr-Latn-CS" sz="1400">
              <a:solidFill>
                <a:srgbClr val="000000"/>
              </a:solidFill>
              <a:ea typeface="Droid Sans Fallback" charset="0"/>
              <a:cs typeface="Droid Sans Fallback" charset="0"/>
            </a:endParaRPr>
          </a:p>
          <a:p>
            <a:pPr xmlns:a="http://schemas.openxmlformats.org/drawingml/2006/main" marL="341313" indent="-341313" eaLnBrk="1" hangingPunct="1">
              <a:lnSpc>
                <a:spcPct val="80000"/>
              </a:lnSpc>
              <a:spcBef>
                <a:spcPts val="650"/>
              </a:spcBef>
              <a:buClr>
                <a:srgbClr val="009999"/>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xmlns:a="http://schemas.openxmlformats.org/drawingml/2006/main">
              <a:rPr lang="en" sz="1400">
                <a:solidFill>
                  <a:srgbClr val="000000"/>
                </a:solidFill>
                <a:ea typeface="Droid Sans Fallback" charset="0"/>
                <a:cs typeface="Droid Sans Fallback" charset="0"/>
              </a:rPr>
              <a:t>ERIC, </a:t>
            </a:r>
            <a:r xmlns:a="http://schemas.openxmlformats.org/drawingml/2006/main" xmlns:r="http://schemas.openxmlformats.org/officeDocument/2006/relationships">
              <a:rPr lang="en" sz="1400">
                <a:solidFill>
                  <a:srgbClr val="000000"/>
                </a:solidFill>
                <a:ea typeface="Droid Sans Fallback" charset="0"/>
                <a:cs typeface="Droid Sans Fallback" charset="0"/>
                <a:hlinkClick r:id="rId4"/>
              </a:rPr>
              <a:t>https://eric.ed.gov/</a:t>
            </a:r>
            <a:endParaRPr xmlns:a="http://schemas.openxmlformats.org/drawingml/2006/main" lang="sr-Latn-CS" sz="1400">
              <a:solidFill>
                <a:srgbClr val="000000"/>
              </a:solidFill>
              <a:ea typeface="Droid Sans Fallback" charset="0"/>
              <a:cs typeface="Droid Sans Fallback" charset="0"/>
            </a:endParaRPr>
          </a:p>
          <a:p>
            <a:pPr xmlns:a="http://schemas.openxmlformats.org/drawingml/2006/main" marL="341313" indent="-341313" eaLnBrk="1" hangingPunct="1">
              <a:lnSpc>
                <a:spcPct val="80000"/>
              </a:lnSpc>
              <a:spcBef>
                <a:spcPts val="650"/>
              </a:spcBef>
              <a:buClr>
                <a:srgbClr val="009999"/>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xmlns:a="http://schemas.openxmlformats.org/drawingml/2006/main">
              <a:rPr lang="en" sz="1400">
                <a:solidFill>
                  <a:srgbClr val="000000"/>
                </a:solidFill>
                <a:ea typeface="Droid Sans Fallback" charset="0"/>
                <a:cs typeface="Droid Sans Fallback" charset="0"/>
              </a:rPr>
              <a:t>Virtual LRC, </a:t>
            </a:r>
            <a:r xmlns:a="http://schemas.openxmlformats.org/drawingml/2006/main" xmlns:r="http://schemas.openxmlformats.org/officeDocument/2006/relationships">
              <a:rPr lang="en" sz="1400">
                <a:solidFill>
                  <a:srgbClr val="000000"/>
                </a:solidFill>
                <a:ea typeface="Droid Sans Fallback" charset="0"/>
                <a:cs typeface="Droid Sans Fallback" charset="0"/>
                <a:hlinkClick r:id="rId5"/>
              </a:rPr>
              <a:t>http://virtuallrc.com/</a:t>
            </a:r>
            <a:r xmlns:a="http://schemas.openxmlformats.org/drawingml/2006/main">
              <a:rPr lang="en" sz="1400">
                <a:solidFill>
                  <a:srgbClr val="000000"/>
                </a:solidFill>
                <a:ea typeface="Droid Sans Fallback" charset="0"/>
                <a:cs typeface="Droid Sans Fallback" charset="0"/>
              </a:rPr>
              <a:t> </a:t>
            </a:r>
          </a:p>
          <a:p>
            <a:pPr xmlns:a="http://schemas.openxmlformats.org/drawingml/2006/main" marL="341313" indent="-341313" eaLnBrk="1" hangingPunct="1">
              <a:lnSpc>
                <a:spcPct val="80000"/>
              </a:lnSpc>
              <a:spcBef>
                <a:spcPts val="650"/>
              </a:spcBef>
              <a:buClr>
                <a:srgbClr val="009999"/>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xmlns:a="http://schemas.openxmlformats.org/drawingml/2006/main">
              <a:rPr lang="en" sz="1400">
                <a:solidFill>
                  <a:srgbClr val="000000"/>
                </a:solidFill>
                <a:ea typeface="Droid Sans Fallback" charset="0"/>
                <a:cs typeface="Droid Sans Fallback" charset="0"/>
              </a:rPr>
              <a:t>JURN, </a:t>
            </a:r>
            <a:r xmlns:a="http://schemas.openxmlformats.org/drawingml/2006/main" xmlns:r="http://schemas.openxmlformats.org/officeDocument/2006/relationships">
              <a:rPr lang="en" sz="1400">
                <a:solidFill>
                  <a:srgbClr val="000000"/>
                </a:solidFill>
                <a:ea typeface="Droid Sans Fallback" charset="0"/>
                <a:cs typeface="Droid Sans Fallback" charset="0"/>
                <a:hlinkClick r:id="rId5"/>
              </a:rPr>
              <a:t>http://virtuallrc.com/</a:t>
            </a:r>
            <a:r xmlns:a="http://schemas.openxmlformats.org/drawingml/2006/main">
              <a:rPr lang="en" sz="1400">
                <a:solidFill>
                  <a:srgbClr val="000000"/>
                </a:solidFill>
                <a:ea typeface="Droid Sans Fallback" charset="0"/>
                <a:cs typeface="Droid Sans Fallback" charset="0"/>
              </a:rPr>
              <a:t> </a:t>
            </a:r>
          </a:p>
          <a:p>
            <a:pPr xmlns:a="http://schemas.openxmlformats.org/drawingml/2006/main" marL="341313" indent="-341313" eaLnBrk="1" hangingPunct="1">
              <a:lnSpc>
                <a:spcPct val="80000"/>
              </a:lnSpc>
              <a:spcBef>
                <a:spcPts val="650"/>
              </a:spcBef>
              <a:buClr>
                <a:srgbClr val="009999"/>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xmlns:a="http://schemas.openxmlformats.org/drawingml/2006/main">
              <a:rPr lang="en" sz="1400">
                <a:solidFill>
                  <a:srgbClr val="000000"/>
                </a:solidFill>
                <a:ea typeface="Droid Sans Fallback" charset="0"/>
                <a:cs typeface="Droid Sans Fallback" charset="0"/>
              </a:rPr>
              <a:t>Microsoft Academic, </a:t>
            </a:r>
            <a:r xmlns:a="http://schemas.openxmlformats.org/drawingml/2006/main" xmlns:r="http://schemas.openxmlformats.org/officeDocument/2006/relationships">
              <a:rPr lang="en" sz="1400">
                <a:solidFill>
                  <a:srgbClr val="000000"/>
                </a:solidFill>
                <a:ea typeface="Droid Sans Fallback" charset="0"/>
                <a:cs typeface="Droid Sans Fallback" charset="0"/>
                <a:hlinkClick r:id="rId6"/>
              </a:rPr>
              <a:t>https://academic.microsoft.com/home</a:t>
            </a:r>
            <a:endParaRPr xmlns:a="http://schemas.openxmlformats.org/drawingml/2006/main" lang="sr-Latn-CS" sz="1400">
              <a:solidFill>
                <a:srgbClr val="000000"/>
              </a:solidFill>
              <a:ea typeface="Droid Sans Fallback" charset="0"/>
              <a:cs typeface="Droid Sans Fallback" charset="0"/>
            </a:endParaRPr>
          </a:p>
          <a:p>
            <a:pPr xmlns:a="http://schemas.openxmlformats.org/drawingml/2006/main" marL="341313" indent="-341313" eaLnBrk="1" hangingPunct="1">
              <a:lnSpc>
                <a:spcPct val="80000"/>
              </a:lnSpc>
              <a:spcBef>
                <a:spcPts val="650"/>
              </a:spcBef>
              <a:buClr>
                <a:srgbClr val="009999"/>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xmlns:a="http://schemas.openxmlformats.org/drawingml/2006/main">
              <a:rPr lang="en" sz="1400">
                <a:solidFill>
                  <a:srgbClr val="000000"/>
                </a:solidFill>
                <a:ea typeface="Droid Sans Fallback" charset="0"/>
                <a:cs typeface="Droid Sans Fallback" charset="0"/>
              </a:rPr>
              <a:t>IDEAS, </a:t>
            </a:r>
            <a:r xmlns:a="http://schemas.openxmlformats.org/drawingml/2006/main" xmlns:r="http://schemas.openxmlformats.org/officeDocument/2006/relationships">
              <a:rPr lang="en" sz="1400">
                <a:solidFill>
                  <a:srgbClr val="000000"/>
                </a:solidFill>
                <a:ea typeface="Droid Sans Fallback" charset="0"/>
                <a:cs typeface="Droid Sans Fallback" charset="0"/>
                <a:hlinkClick r:id="rId7"/>
              </a:rPr>
              <a:t>https://ideas.repec.org/</a:t>
            </a:r>
            <a:r xmlns:a="http://schemas.openxmlformats.org/drawingml/2006/main">
              <a:rPr lang="en" sz="1400">
                <a:solidFill>
                  <a:srgbClr val="000000"/>
                </a:solidFill>
                <a:ea typeface="Droid Sans Fallback" charset="0"/>
                <a:cs typeface="Droid Sans Fallback" charset="0"/>
              </a:rPr>
              <a:t> </a:t>
            </a:r>
          </a:p>
          <a:p>
            <a:pPr xmlns:a="http://schemas.openxmlformats.org/drawingml/2006/main" marL="341313" indent="-341313" eaLnBrk="1" hangingPunct="1">
              <a:lnSpc>
                <a:spcPct val="80000"/>
              </a:lnSpc>
              <a:spcBef>
                <a:spcPts val="650"/>
              </a:spcBef>
              <a:buClr>
                <a:srgbClr val="009999"/>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xmlns:a="http://schemas.openxmlformats.org/drawingml/2006/main">
              <a:rPr lang="en" sz="1400">
                <a:solidFill>
                  <a:srgbClr val="000000"/>
                </a:solidFill>
                <a:ea typeface="Droid Sans Fallback" charset="0"/>
                <a:cs typeface="Droid Sans Fallback" charset="0"/>
              </a:rPr>
              <a:t>EconBiz, </a:t>
            </a:r>
            <a:r xmlns:a="http://schemas.openxmlformats.org/drawingml/2006/main" xmlns:r="http://schemas.openxmlformats.org/officeDocument/2006/relationships">
              <a:rPr lang="en" sz="1400">
                <a:solidFill>
                  <a:srgbClr val="000000"/>
                </a:solidFill>
                <a:ea typeface="Droid Sans Fallback" charset="0"/>
                <a:cs typeface="Droid Sans Fallback" charset="0"/>
                <a:hlinkClick r:id="rId8"/>
              </a:rPr>
              <a:t>https://www.econbiz.de/</a:t>
            </a:r>
            <a:r xmlns:a="http://schemas.openxmlformats.org/drawingml/2006/main">
              <a:rPr lang="en" sz="1400">
                <a:solidFill>
                  <a:srgbClr val="000000"/>
                </a:solidFill>
                <a:ea typeface="Droid Sans Fallback" charset="0"/>
                <a:cs typeface="Droid Sans Fallback" charset="0"/>
              </a:rPr>
              <a:t> </a:t>
            </a:r>
          </a:p>
          <a:p>
            <a:pPr xmlns:a="http://schemas.openxmlformats.org/drawingml/2006/main" marL="341313" indent="-341313" eaLnBrk="1" hangingPunct="1">
              <a:lnSpc>
                <a:spcPct val="80000"/>
              </a:lnSpc>
              <a:spcBef>
                <a:spcPts val="650"/>
              </a:spcBef>
              <a:buClr>
                <a:srgbClr val="009999"/>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xmlns:a="http://schemas.openxmlformats.org/drawingml/2006/main">
              <a:rPr lang="en" sz="1400">
                <a:solidFill>
                  <a:srgbClr val="000000"/>
                </a:solidFill>
                <a:ea typeface="Droid Sans Fallback" charset="0"/>
                <a:cs typeface="Droid Sans Fallback" charset="0"/>
              </a:rPr>
              <a:t>EconPapers, </a:t>
            </a:r>
            <a:r xmlns:a="http://schemas.openxmlformats.org/drawingml/2006/main" xmlns:r="http://schemas.openxmlformats.org/officeDocument/2006/relationships">
              <a:rPr lang="en" sz="1400">
                <a:solidFill>
                  <a:srgbClr val="000000"/>
                </a:solidFill>
                <a:ea typeface="Droid Sans Fallback" charset="0"/>
                <a:cs typeface="Droid Sans Fallback" charset="0"/>
                <a:hlinkClick r:id="rId9"/>
              </a:rPr>
              <a:t>https://econpapers.repec.org/</a:t>
            </a:r>
            <a:r xmlns:a="http://schemas.openxmlformats.org/drawingml/2006/main">
              <a:rPr lang="en" sz="1400">
                <a:solidFill>
                  <a:srgbClr val="000000"/>
                </a:solidFill>
                <a:ea typeface="Droid Sans Fallback" charset="0"/>
                <a:cs typeface="Droid Sans Fallback" charset="0"/>
              </a:rPr>
              <a:t> </a:t>
            </a:r>
          </a:p>
          <a:p>
            <a:pPr xmlns:a="http://schemas.openxmlformats.org/drawingml/2006/main" marL="341313" indent="-341313" eaLnBrk="1" hangingPunct="1">
              <a:lnSpc>
                <a:spcPct val="80000"/>
              </a:lnSpc>
              <a:spcBef>
                <a:spcPts val="650"/>
              </a:spcBef>
              <a:buClr>
                <a:srgbClr val="009999"/>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xmlns:a="http://schemas.openxmlformats.org/drawingml/2006/main">
              <a:rPr lang="en" sz="1400">
                <a:solidFill>
                  <a:srgbClr val="000000"/>
                </a:solidFill>
                <a:ea typeface="Droid Sans Fallback" charset="0"/>
                <a:cs typeface="Droid Sans Fallback" charset="0"/>
              </a:rPr>
              <a:t>EconStor, </a:t>
            </a:r>
            <a:r xmlns:a="http://schemas.openxmlformats.org/drawingml/2006/main" xmlns:r="http://schemas.openxmlformats.org/officeDocument/2006/relationships">
              <a:rPr lang="en" sz="1400">
                <a:solidFill>
                  <a:srgbClr val="000000"/>
                </a:solidFill>
                <a:ea typeface="Droid Sans Fallback" charset="0"/>
                <a:cs typeface="Droid Sans Fallback" charset="0"/>
                <a:hlinkClick r:id="rId10"/>
              </a:rPr>
              <a:t>https://www.econstor.eu/?locale=en</a:t>
            </a:r>
            <a:endParaRPr xmlns:a="http://schemas.openxmlformats.org/drawingml/2006/main" lang="sr-Latn-CS" sz="1400">
              <a:solidFill>
                <a:srgbClr val="000000"/>
              </a:solidFill>
              <a:ea typeface="Droid Sans Fallback" charset="0"/>
              <a:cs typeface="Droid Sans Fallback" charset="0"/>
            </a:endParaRPr>
          </a:p>
          <a:p>
            <a:pPr xmlns:a="http://schemas.openxmlformats.org/drawingml/2006/main" marL="341313" indent="-341313" eaLnBrk="1" hangingPunct="1">
              <a:lnSpc>
                <a:spcPct val="80000"/>
              </a:lnSpc>
              <a:spcBef>
                <a:spcPts val="650"/>
              </a:spcBef>
              <a:buClr>
                <a:srgbClr val="009999"/>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xmlns:a="http://schemas.openxmlformats.org/drawingml/2006/main">
              <a:rPr lang="en" sz="1400">
                <a:solidFill>
                  <a:srgbClr val="000000"/>
                </a:solidFill>
                <a:ea typeface="Droid Sans Fallback" charset="0"/>
                <a:cs typeface="Droid Sans Fallback" charset="0"/>
              </a:rPr>
              <a:t>BizNar, </a:t>
            </a:r>
            <a:r xmlns:a="http://schemas.openxmlformats.org/drawingml/2006/main" xmlns:r="http://schemas.openxmlformats.org/officeDocument/2006/relationships">
              <a:rPr lang="en" sz="1400">
                <a:solidFill>
                  <a:srgbClr val="000000"/>
                </a:solidFill>
                <a:ea typeface="Droid Sans Fallback" charset="0"/>
                <a:cs typeface="Droid Sans Fallback" charset="0"/>
                <a:hlinkClick r:id="rId10"/>
              </a:rPr>
              <a:t>https://www.econstor.eu/?locale=en</a:t>
            </a:r>
            <a:r xmlns:a="http://schemas.openxmlformats.org/drawingml/2006/main">
              <a:rPr lang="en" sz="1400">
                <a:solidFill>
                  <a:srgbClr val="000000"/>
                </a:solidFill>
                <a:ea typeface="Droid Sans Fallback" charset="0"/>
                <a:cs typeface="Droid Sans Fallback" charset="0"/>
              </a:rPr>
              <a:t> </a:t>
            </a:r>
          </a:p>
          <a:p>
            <a:pPr xmlns:a="http://schemas.openxmlformats.org/drawingml/2006/main" marL="341313" indent="-341313" eaLnBrk="1" hangingPunct="1">
              <a:lnSpc>
                <a:spcPct val="80000"/>
              </a:lnSpc>
              <a:spcBef>
                <a:spcPts val="650"/>
              </a:spcBef>
              <a:buClr>
                <a:srgbClr val="009999"/>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xmlns:a="http://schemas.openxmlformats.org/drawingml/2006/main">
              <a:rPr lang="en" sz="1400">
                <a:solidFill>
                  <a:srgbClr val="000000"/>
                </a:solidFill>
                <a:ea typeface="Droid Sans Fallback" charset="0"/>
                <a:cs typeface="Droid Sans Fallback" charset="0"/>
              </a:rPr>
              <a:t>SmartScholar, </a:t>
            </a:r>
            <a:r xmlns:a="http://schemas.openxmlformats.org/drawingml/2006/main" xmlns:r="http://schemas.openxmlformats.org/officeDocument/2006/relationships">
              <a:rPr lang="en" sz="1400">
                <a:solidFill>
                  <a:srgbClr val="000000"/>
                </a:solidFill>
                <a:ea typeface="Droid Sans Fallback" charset="0"/>
                <a:cs typeface="Droid Sans Fallback" charset="0"/>
                <a:hlinkClick r:id="rId11"/>
              </a:rPr>
              <a:t>http://www.smartscholar.com/economics-guide/</a:t>
            </a:r>
            <a:r xmlns:a="http://schemas.openxmlformats.org/drawingml/2006/main">
              <a:rPr lang="en" sz="1400">
                <a:solidFill>
                  <a:srgbClr val="000000"/>
                </a:solidFill>
                <a:ea typeface="Droid Sans Fallback" charset="0"/>
                <a:cs typeface="Droid Sans Fallback" charset="0"/>
              </a:rPr>
              <a:t> </a:t>
            </a:r>
          </a:p>
          <a:p>
            <a:pPr marL="341313" indent="-341313" eaLnBrk="1" hangingPunct="1">
              <a:lnSpc>
                <a:spcPct val="80000"/>
              </a:lnSpc>
              <a:spcBef>
                <a:spcPts val="650"/>
              </a:spcBef>
              <a:buClr>
                <a:srgbClr val="009999"/>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r-Latn-CS" sz="1400">
              <a:solidFill>
                <a:srgbClr val="000000"/>
              </a:solidFill>
              <a:ea typeface="Droid Sans Fallback" charset="0"/>
              <a:cs typeface="Droid Sans Fallback" charset="0"/>
            </a:endParaRPr>
          </a:p>
          <a:p>
            <a:pPr xmlns:a="http://schemas.openxmlformats.org/drawingml/2006/main" marL="341313" indent="-341313" eaLnBrk="1" hangingPunct="1">
              <a:lnSpc>
                <a:spcPct val="80000"/>
              </a:lnSpc>
              <a:spcBef>
                <a:spcPts val="650"/>
              </a:spcBef>
              <a:buClr>
                <a:srgbClr val="009999"/>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xmlns:a="http://schemas.openxmlformats.org/drawingml/2006/main">
              <a:rPr lang="en" sz="1400">
                <a:solidFill>
                  <a:srgbClr val="000000"/>
                </a:solidFill>
                <a:ea typeface="Droid Sans Fallback" charset="0"/>
                <a:cs typeface="Droid Sans Fallback" charset="0"/>
              </a:rPr>
              <a:t>Legal program for opening scientific articles: </a:t>
            </a:r>
            <a:r xmlns:a="http://schemas.openxmlformats.org/drawingml/2006/main" xmlns:r="http://schemas.openxmlformats.org/officeDocument/2006/relationships">
              <a:rPr lang="en" sz="1400">
                <a:solidFill>
                  <a:srgbClr val="000000"/>
                </a:solidFill>
                <a:ea typeface="Droid Sans Fallback" charset="0"/>
                <a:cs typeface="Droid Sans Fallback" charset="0"/>
                <a:hlinkClick r:id="rId12"/>
              </a:rPr>
              <a:t>http://unpaywall.org/</a:t>
            </a:r>
            <a:r xmlns:a="http://schemas.openxmlformats.org/drawingml/2006/main">
              <a:rPr lang="en" sz="1400">
                <a:solidFill>
                  <a:srgbClr val="000000"/>
                </a:solidFill>
                <a:ea typeface="Droid Sans Fallback" charset="0"/>
                <a:cs typeface="Droid Sans Fallback" charset="0"/>
              </a:rPr>
              <a:t> </a:t>
            </a:r>
          </a:p>
          <a:p>
            <a:pPr marL="341313" indent="-341313" eaLnBrk="1" hangingPunct="1">
              <a:lnSpc>
                <a:spcPct val="80000"/>
              </a:lnSpc>
              <a:spcBef>
                <a:spcPts val="650"/>
              </a:spcBef>
              <a:buClr>
                <a:srgbClr val="009999"/>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r-Latn-CS" sz="1400">
              <a:solidFill>
                <a:srgbClr val="000000"/>
              </a:solidFill>
              <a:ea typeface="Droid Sans Fallback" charset="0"/>
              <a:cs typeface="Droid Sans Fallback" charset="0"/>
            </a:endParaRPr>
          </a:p>
          <a:p>
            <a:pPr xmlns:a="http://schemas.openxmlformats.org/drawingml/2006/main" marL="341313" indent="-341313" eaLnBrk="1" hangingPunct="1">
              <a:lnSpc>
                <a:spcPct val="80000"/>
              </a:lnSpc>
              <a:spcBef>
                <a:spcPts val="650"/>
              </a:spcBef>
              <a:buClr>
                <a:srgbClr val="009999"/>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xmlns:a="http://schemas.openxmlformats.org/drawingml/2006/main">
              <a:rPr lang="en" sz="1400">
                <a:solidFill>
                  <a:srgbClr val="000000"/>
                </a:solidFill>
                <a:ea typeface="Droid Sans Fallback" charset="0"/>
                <a:cs typeface="Droid Sans Fallback" charset="0"/>
              </a:rPr>
              <a:t>Hacker entries:</a:t>
            </a:r>
          </a:p>
          <a:p>
            <a:pPr xmlns:a="http://schemas.openxmlformats.org/drawingml/2006/main" marL="668338" lvl="1" indent="-325438" eaLnBrk="1" hangingPunct="1">
              <a:lnSpc>
                <a:spcPct val="80000"/>
              </a:lnSpc>
              <a:spcBef>
                <a:spcPts val="650"/>
              </a:spcBef>
              <a:buClr>
                <a:srgbClr val="009999"/>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xmlns:a="http://schemas.openxmlformats.org/drawingml/2006/main">
              <a:rPr lang="en" sz="1400">
                <a:solidFill>
                  <a:srgbClr val="000000"/>
                </a:solidFill>
                <a:ea typeface="Droid Sans Fallback" charset="0"/>
                <a:cs typeface="Droid Sans Fallback" charset="0"/>
              </a:rPr>
              <a:t>Sci-Hub (for scientific articles): </a:t>
            </a:r>
            <a:r xmlns:a="http://schemas.openxmlformats.org/drawingml/2006/main" xmlns:r="http://schemas.openxmlformats.org/officeDocument/2006/relationships">
              <a:rPr lang="en" sz="1400">
                <a:solidFill>
                  <a:srgbClr val="000000"/>
                </a:solidFill>
                <a:ea typeface="Droid Sans Fallback" charset="0"/>
                <a:cs typeface="Droid Sans Fallback" charset="0"/>
                <a:hlinkClick r:id="rId13"/>
              </a:rPr>
              <a:t>https://sci-hub.se/</a:t>
            </a:r>
            <a:r xmlns:a="http://schemas.openxmlformats.org/drawingml/2006/main">
              <a:rPr lang="en" sz="1400">
                <a:solidFill>
                  <a:srgbClr val="000000"/>
                </a:solidFill>
                <a:ea typeface="Droid Sans Fallback" charset="0"/>
                <a:cs typeface="Droid Sans Fallback" charset="0"/>
              </a:rPr>
              <a:t> </a:t>
            </a:r>
          </a:p>
          <a:p>
            <a:pPr xmlns:a="http://schemas.openxmlformats.org/drawingml/2006/main" marL="668338" lvl="1" indent="-325438" eaLnBrk="1" hangingPunct="1">
              <a:lnSpc>
                <a:spcPct val="80000"/>
              </a:lnSpc>
              <a:spcBef>
                <a:spcPts val="650"/>
              </a:spcBef>
              <a:buClr>
                <a:srgbClr val="009999"/>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xmlns:a="http://schemas.openxmlformats.org/drawingml/2006/main">
              <a:rPr lang="en" sz="1400">
                <a:solidFill>
                  <a:srgbClr val="000000"/>
                </a:solidFill>
                <a:ea typeface="Droid Sans Fallback" charset="0"/>
                <a:cs typeface="Droid Sans Fallback" charset="0"/>
              </a:rPr>
              <a:t>Library Genesis (for books): </a:t>
            </a:r>
            <a:r xmlns:a="http://schemas.openxmlformats.org/drawingml/2006/main" xmlns:r="http://schemas.openxmlformats.org/officeDocument/2006/relationships">
              <a:rPr lang="en" sz="1400">
                <a:solidFill>
                  <a:srgbClr val="000000"/>
                </a:solidFill>
                <a:ea typeface="Droid Sans Fallback" charset="0"/>
                <a:cs typeface="Droid Sans Fallback" charset="0"/>
                <a:hlinkClick r:id="rId14"/>
              </a:rPr>
              <a:t>http://gen.lib.rus.ec/</a:t>
            </a:r>
            <a:r xmlns:a="http://schemas.openxmlformats.org/drawingml/2006/main">
              <a:rPr lang="en" sz="1400">
                <a:solidFill>
                  <a:srgbClr val="000000"/>
                </a:solidFill>
                <a:ea typeface="Droid Sans Fallback" charset="0"/>
                <a:cs typeface="Droid Sans Fallback" charset="0"/>
              </a:rPr>
              <a:t> </a:t>
            </a:r>
          </a:p>
          <a:p>
            <a:pPr marL="341313" indent="-341313" eaLnBrk="1" hangingPunct="1">
              <a:lnSpc>
                <a:spcPct val="80000"/>
              </a:lnSpc>
              <a:spcBef>
                <a:spcPts val="650"/>
              </a:spcBef>
              <a:buClr>
                <a:srgbClr val="009999"/>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r-Latn-CS" sz="1400">
              <a:solidFill>
                <a:srgbClr val="000000"/>
              </a:solidFill>
              <a:ea typeface="Droid Sans Fallback" charset="0"/>
              <a:cs typeface="Droid Sans Fallback" charset="0"/>
            </a:endParaRPr>
          </a:p>
          <a:p>
            <a:pPr marL="341313" indent="-341313" eaLnBrk="1" hangingPunct="1">
              <a:lnSpc>
                <a:spcPct val="80000"/>
              </a:lnSpc>
              <a:spcBef>
                <a:spcPts val="650"/>
              </a:spcBef>
              <a:buClr>
                <a:srgbClr val="009999"/>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r-Latn-CS" sz="1400">
              <a:solidFill>
                <a:srgbClr val="000000"/>
              </a:solidFill>
              <a:ea typeface="Droid Sans Fallback" charset="0"/>
              <a:cs typeface="Droid Sans Fallback" charset="0"/>
            </a:endParaRPr>
          </a:p>
          <a:p>
            <a:pPr marL="341313" indent="-341313" eaLnBrk="1" hangingPunct="1">
              <a:lnSpc>
                <a:spcPct val="80000"/>
              </a:lnSpc>
              <a:spcBef>
                <a:spcPts val="650"/>
              </a:spcBef>
              <a:buClr>
                <a:srgbClr val="009999"/>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r-Latn-CS" sz="1400">
              <a:solidFill>
                <a:srgbClr val="000000"/>
              </a:solidFill>
              <a:ea typeface="Droid Sans Fallback" charset="0"/>
              <a:cs typeface="Droid Sans Fallback" charset="0"/>
            </a:endParaRPr>
          </a:p>
          <a:p>
            <a:pPr marL="341313" indent="-341313" eaLnBrk="1" hangingPunct="1">
              <a:lnSpc>
                <a:spcPct val="80000"/>
              </a:lnSpc>
              <a:spcBef>
                <a:spcPts val="650"/>
              </a:spcBef>
              <a:buSzPct val="6500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r-Latn-CS" sz="1400">
              <a:solidFill>
                <a:srgbClr val="000000"/>
              </a:solidFill>
              <a:ea typeface="Droid Sans Fallback" charset="0"/>
              <a:cs typeface="Droid Sans Fallback" charset="0"/>
            </a:endParaRP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xmlns:a="http://schemas.openxmlformats.org/drawingml/2006/main" eaLnBrk="1" hangingPunct="1"/>
            <a:r xmlns:a="http://schemas.openxmlformats.org/drawingml/2006/main">
              <a:rPr lang="en" smtClean="0"/>
              <a:t>Systematization of literature</a:t>
            </a:r>
          </a:p>
        </p:txBody>
      </p:sp>
      <p:sp>
        <p:nvSpPr>
          <p:cNvPr id="16387" name="Rectangle 3"/>
          <p:cNvSpPr>
            <a:spLocks noGrp="1" noChangeArrowheads="1"/>
          </p:cNvSpPr>
          <p:nvPr>
            <p:ph type="body" idx="1"/>
          </p:nvPr>
        </p:nvSpPr>
        <p:spPr/>
        <p:txBody>
          <a:bodyPr/>
          <a:lstStyle/>
          <a:p>
            <a:pPr xmlns:a="http://schemas.openxmlformats.org/drawingml/2006/main" eaLnBrk="1" hangingPunct="1"/>
            <a:r xmlns:a="http://schemas.openxmlformats.org/drawingml/2006/main">
              <a:rPr lang="en" smtClean="0"/>
              <a:t>Notes while reading</a:t>
            </a:r>
          </a:p>
          <a:p>
            <a:pPr xmlns:a="http://schemas.openxmlformats.org/drawingml/2006/main" eaLnBrk="1" hangingPunct="1"/>
            <a:r xmlns:a="http://schemas.openxmlformats.org/drawingml/2006/main">
              <a:rPr lang="en" smtClean="0"/>
              <a:t>Bibliographic information, pages, short summary, additional information</a:t>
            </a:r>
          </a:p>
          <a:p>
            <a:pPr xmlns:a="http://schemas.openxmlformats.org/drawingml/2006/main" eaLnBrk="1" hangingPunct="1"/>
            <a:r xmlns:a="http://schemas.openxmlformats.org/drawingml/2006/main">
              <a:rPr lang="en" smtClean="0"/>
              <a:t>Software for literature synthesis </a:t>
            </a:r>
            <a:r xmlns:a="http://schemas.openxmlformats.org/drawingml/2006/main">
              <a:rPr lang="en" sz="2000" smtClean="0"/>
              <a:t>http://en.wikipedia.org/wiki/Comparison_of_reference_management_software</a:t>
            </a:r>
          </a:p>
          <a:p>
            <a:pPr xmlns:a="http://schemas.openxmlformats.org/drawingml/2006/main" eaLnBrk="1" hangingPunct="1"/>
            <a:r xmlns:a="http://schemas.openxmlformats.org/drawingml/2006/main">
              <a:rPr lang="en" smtClean="0"/>
              <a:t>Mind mapping software </a:t>
            </a:r>
            <a:r xmlns:a="http://schemas.openxmlformats.org/drawingml/2006/main">
              <a:rPr lang="en" sz="2000" smtClean="0"/>
              <a:t>http://en.wikipedia.org/wiki/Mind_mapping_software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xmlns:a="http://schemas.openxmlformats.org/drawingml/2006/main" eaLnBrk="1" hangingPunct="1"/>
            <a:r xmlns:a="http://schemas.openxmlformats.org/drawingml/2006/main">
              <a:rPr lang="en" smtClean="0"/>
              <a:t>Citing literature</a:t>
            </a:r>
          </a:p>
        </p:txBody>
      </p:sp>
      <p:sp>
        <p:nvSpPr>
          <p:cNvPr id="17411" name="Rectangle 3"/>
          <p:cNvSpPr>
            <a:spLocks noGrp="1" noChangeArrowheads="1"/>
          </p:cNvSpPr>
          <p:nvPr>
            <p:ph type="body" idx="1"/>
          </p:nvPr>
        </p:nvSpPr>
        <p:spPr/>
        <p:txBody>
          <a:bodyPr/>
          <a:lstStyle/>
          <a:p>
            <a:pPr xmlns:a="http://schemas.openxmlformats.org/drawingml/2006/main" marL="571500" indent="-571500" eaLnBrk="1" hangingPunct="1"/>
            <a:r xmlns:a="http://schemas.openxmlformats.org/drawingml/2006/main">
              <a:rPr lang="en" smtClean="0"/>
              <a:t>Agreement with the mentor, follow the rules of the institution</a:t>
            </a:r>
          </a:p>
          <a:p>
            <a:pPr xmlns:a="http://schemas.openxmlformats.org/drawingml/2006/main" marL="839788" lvl="1" indent="-495300" eaLnBrk="1" hangingPunct="1">
              <a:buFont typeface="Wingdings" pitchFamily="2" charset="2"/>
              <a:buAutoNum type="arabicPeriod"/>
            </a:pPr>
            <a:r xmlns:a="http://schemas.openxmlformats.org/drawingml/2006/main">
              <a:rPr lang="en" smtClean="0"/>
              <a:t>Harvard style</a:t>
            </a:r>
          </a:p>
          <a:p>
            <a:pPr xmlns:a="http://schemas.openxmlformats.org/drawingml/2006/main" marL="839788" lvl="1" indent="-495300" eaLnBrk="1" hangingPunct="1">
              <a:buFont typeface="Wingdings" pitchFamily="2" charset="2"/>
              <a:buAutoNum type="arabicPeriod"/>
            </a:pPr>
            <a:r xmlns:a="http://schemas.openxmlformats.org/drawingml/2006/main">
              <a:rPr lang="en" smtClean="0"/>
              <a:t>Chicago style (final notes)</a:t>
            </a:r>
          </a:p>
          <a:p>
            <a:pPr xmlns:a="http://schemas.openxmlformats.org/drawingml/2006/main" marL="839788" lvl="1" indent="-495300" eaLnBrk="1" hangingPunct="1">
              <a:buFont typeface="Wingdings" pitchFamily="2" charset="2"/>
              <a:buAutoNum type="arabicPeriod"/>
            </a:pPr>
            <a:r xmlns:a="http://schemas.openxmlformats.org/drawingml/2006/main">
              <a:rPr lang="en" smtClean="0"/>
              <a:t>Chicago style (footnotes)</a:t>
            </a:r>
          </a:p>
          <a:p>
            <a:pPr xmlns:a="http://schemas.openxmlformats.org/drawingml/2006/main" marL="839788" lvl="1" indent="-495300" eaLnBrk="1" hangingPunct="1">
              <a:buFont typeface="Wingdings" pitchFamily="2" charset="2"/>
              <a:buAutoNum type="arabicPeriod"/>
            </a:pPr>
            <a:r xmlns:a="http://schemas.openxmlformats.org/drawingml/2006/main">
              <a:rPr lang="en" smtClean="0"/>
              <a:t>Numerical-alphabetic style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xmlns:a="http://schemas.openxmlformats.org/drawingml/2006/main" eaLnBrk="1" hangingPunct="1"/>
            <a:r xmlns:a="http://schemas.openxmlformats.org/drawingml/2006/main">
              <a:rPr lang="en" sz="3800" smtClean="0"/>
              <a:t>CRITICAL EVALUATION OF LITERATURE</a:t>
            </a:r>
          </a:p>
        </p:txBody>
      </p:sp>
      <p:sp>
        <p:nvSpPr>
          <p:cNvPr id="18435" name="Rectangle 3"/>
          <p:cNvSpPr>
            <a:spLocks noGrp="1" noChangeArrowheads="1"/>
          </p:cNvSpPr>
          <p:nvPr>
            <p:ph type="body" idx="1"/>
          </p:nvPr>
        </p:nvSpPr>
        <p:spPr/>
        <p:txBody>
          <a:bodyPr/>
          <a:lstStyle/>
          <a:p>
            <a:pPr xmlns:a="http://schemas.openxmlformats.org/drawingml/2006/main" eaLnBrk="1" hangingPunct="1"/>
            <a:r xmlns:a="http://schemas.openxmlformats.org/drawingml/2006/main">
              <a:rPr lang="en" smtClean="0"/>
              <a:t>Did we connect the research question and the text?</a:t>
            </a:r>
          </a:p>
          <a:p>
            <a:pPr xmlns:a="http://schemas.openxmlformats.org/drawingml/2006/main" eaLnBrk="1" hangingPunct="1"/>
            <a:r xmlns:a="http://schemas.openxmlformats.org/drawingml/2006/main">
              <a:rPr lang="en" smtClean="0"/>
              <a:t>Have we assessed strengths and weaknesses?</a:t>
            </a:r>
          </a:p>
          <a:p>
            <a:pPr xmlns:a="http://schemas.openxmlformats.org/drawingml/2006/main" eaLnBrk="1" hangingPunct="1"/>
            <a:r xmlns:a="http://schemas.openxmlformats.org/drawingml/2006/main">
              <a:rPr lang="en" smtClean="0"/>
              <a:t>Are we objective in the discussion?</a:t>
            </a:r>
          </a:p>
          <a:p>
            <a:pPr xmlns:a="http://schemas.openxmlformats.org/drawingml/2006/main" eaLnBrk="1" hangingPunct="1"/>
            <a:r xmlns:a="http://schemas.openxmlformats.org/drawingml/2006/main">
              <a:rPr lang="en" smtClean="0"/>
              <a:t>Have we analyzed literature that is contrary to our opinion?</a:t>
            </a:r>
          </a:p>
          <a:p>
            <a:pPr xmlns:a="http://schemas.openxmlformats.org/drawingml/2006/main" eaLnBrk="1" hangingPunct="1"/>
            <a:r xmlns:a="http://schemas.openxmlformats.org/drawingml/2006/main">
              <a:rPr lang="en" smtClean="0"/>
              <a:t>Have we made a distinction between facts and opinions?</a:t>
            </a:r>
          </a:p>
          <a:p>
            <a:pPr xmlns:a="http://schemas.openxmlformats.org/drawingml/2006/main" eaLnBrk="1" hangingPunct="1"/>
            <a:r xmlns:a="http://schemas.openxmlformats.org/drawingml/2006/main">
              <a:rPr lang="en" smtClean="0"/>
              <a:t>Have we reasonably assessed the value and importance of any other literature?</a:t>
            </a:r>
          </a:p>
          <a:p>
            <a:pPr xmlns:a="http://schemas.openxmlformats.org/drawingml/2006/main" eaLnBrk="1" hangingPunct="1"/>
            <a:r xmlns:a="http://schemas.openxmlformats.org/drawingml/2006/main">
              <a:rPr lang="en" smtClean="0"/>
              <a:t>Have we clearly set out our ideas?</a:t>
            </a:r>
          </a:p>
          <a:p>
            <a:pPr xmlns:a="http://schemas.openxmlformats.org/drawingml/2006/main" eaLnBrk="1" hangingPunct="1"/>
            <a:r xmlns:a="http://schemas.openxmlformats.org/drawingml/2006/main">
              <a:rPr lang="en" smtClean="0"/>
              <a:t>Have we highlighted the area in which we are making a contribution?</a:t>
            </a:r>
          </a:p>
          <a:p>
            <a:pPr eaLnBrk="1" hangingPunct="1">
              <a:buFont typeface="Wingdings" pitchFamily="2" charset="2"/>
              <a:buNone/>
            </a:pPr>
            <a:endParaRPr lang="hr-HR"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xmlns:a="http://schemas.openxmlformats.org/drawingml/2006/main" eaLnBrk="1" hangingPunct="1"/>
            <a:r xmlns:a="http://schemas.openxmlformats.org/drawingml/2006/main">
              <a:rPr lang="en" smtClean="0"/>
              <a:t>TIPS</a:t>
            </a:r>
            <a:endParaRPr xmlns:a="http://schemas.openxmlformats.org/drawingml/2006/main" lang="en-US" smtClean="0"/>
          </a:p>
        </p:txBody>
      </p:sp>
      <p:sp>
        <p:nvSpPr>
          <p:cNvPr id="19459" name="Rectangle 3"/>
          <p:cNvSpPr>
            <a:spLocks noGrp="1" noChangeArrowheads="1"/>
          </p:cNvSpPr>
          <p:nvPr>
            <p:ph type="body" idx="1"/>
          </p:nvPr>
        </p:nvSpPr>
        <p:spPr/>
        <p:txBody>
          <a:bodyPr/>
          <a:lstStyle/>
          <a:p>
            <a:pPr xmlns:a="http://schemas.openxmlformats.org/drawingml/2006/main" eaLnBrk="1" hangingPunct="1"/>
            <a:r xmlns:a="http://schemas.openxmlformats.org/drawingml/2006/main">
              <a:rPr lang="en" smtClean="0"/>
              <a:t>Discard the marker</a:t>
            </a:r>
          </a:p>
          <a:p>
            <a:pPr xmlns:a="http://schemas.openxmlformats.org/drawingml/2006/main" eaLnBrk="1" hangingPunct="1"/>
            <a:r xmlns:a="http://schemas.openxmlformats.org/drawingml/2006/main">
              <a:rPr lang="en" smtClean="0"/>
              <a:t>Write in the margins</a:t>
            </a:r>
          </a:p>
          <a:p>
            <a:pPr xmlns:a="http://schemas.openxmlformats.org/drawingml/2006/main" eaLnBrk="1" hangingPunct="1"/>
            <a:r xmlns:a="http://schemas.openxmlformats.org/drawingml/2006/main">
              <a:rPr lang="en" smtClean="0"/>
              <a:t>Develop your symbols</a:t>
            </a:r>
          </a:p>
          <a:p>
            <a:pPr xmlns:a="http://schemas.openxmlformats.org/drawingml/2006/main" eaLnBrk="1" hangingPunct="1"/>
            <a:r xmlns:a="http://schemas.openxmlformats.org/drawingml/2006/main">
              <a:rPr lang="en" smtClean="0"/>
              <a:t>Get in the habit of asking questions</a:t>
            </a:r>
            <a:endParaRPr xmlns:a="http://schemas.openxmlformats.org/drawingml/2006/main" 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xmlns:a="http://schemas.openxmlformats.org/drawingml/2006/main">
              <a:rPr lang="en" altLang="en-US" smtClean="0"/>
              <a:t>Task</a:t>
            </a:r>
            <a:endParaRPr xmlns:a="http://schemas.openxmlformats.org/drawingml/2006/main" lang="en-US" altLang="en-US" smtClean="0"/>
          </a:p>
        </p:txBody>
      </p:sp>
      <p:sp>
        <p:nvSpPr>
          <p:cNvPr id="20483" name="Content Placeholder 2"/>
          <p:cNvSpPr>
            <a:spLocks noGrp="1"/>
          </p:cNvSpPr>
          <p:nvPr>
            <p:ph idx="1"/>
          </p:nvPr>
        </p:nvSpPr>
        <p:spPr/>
        <p:txBody>
          <a:bodyPr/>
          <a:lstStyle/>
          <a:p>
            <a:r xmlns:a="http://schemas.openxmlformats.org/drawingml/2006/main">
              <a:rPr lang="en" altLang="en-US" smtClean="0"/>
              <a:t>Find at least three scientific articles on the topic of the research project using the suggested web pages and provide all the information about the articles</a:t>
            </a:r>
          </a:p>
          <a:p>
            <a:r xmlns:a="http://schemas.openxmlformats.org/drawingml/2006/main">
              <a:rPr lang="en" altLang="en-US" smtClean="0"/>
              <a:t>Choose a scientist / professor and find information about his / her scientific productivity. Comment on what was found.</a:t>
            </a:r>
            <a:endParaRPr xmlns:a="http://schemas.openxmlformats.org/drawingml/2006/main" lang="en-US" altLang="en-US"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a:xfrm>
            <a:off x="1130300" y="2405063"/>
            <a:ext cx="5827713" cy="1646237"/>
          </a:xfrm>
        </p:spPr>
        <p:txBody>
          <a:bodyPr/>
          <a:lstStyle/>
          <a:p>
            <a:pPr xmlns:a="http://schemas.openxmlformats.org/drawingml/2006/main" eaLnBrk="1" hangingPunct="1"/>
            <a:r xmlns:a="http://schemas.openxmlformats.org/drawingml/2006/main">
              <a:rPr lang="en" smtClean="0"/>
              <a:t>DATA</a:t>
            </a:r>
            <a:endParaRPr xmlns:a="http://schemas.openxmlformats.org/drawingml/2006/main" lang="en-US"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xmlns:a="http://schemas.openxmlformats.org/drawingml/2006/main" eaLnBrk="1" hangingPunct="1"/>
            <a:r xmlns:a="http://schemas.openxmlformats.org/drawingml/2006/main">
              <a:rPr lang="en" altLang="en-US" smtClean="0"/>
              <a:t>Types of data</a:t>
            </a:r>
            <a:endParaRPr xmlns:a="http://schemas.openxmlformats.org/drawingml/2006/main" lang="en-US" altLang="en-US" smtClean="0"/>
          </a:p>
        </p:txBody>
      </p:sp>
      <p:sp>
        <p:nvSpPr>
          <p:cNvPr id="22531" name="Content Placeholder 2"/>
          <p:cNvSpPr>
            <a:spLocks noGrp="1"/>
          </p:cNvSpPr>
          <p:nvPr>
            <p:ph idx="1"/>
          </p:nvPr>
        </p:nvSpPr>
        <p:spPr>
          <a:xfrm>
            <a:off x="0" y="1524000"/>
            <a:ext cx="8229600" cy="4724400"/>
          </a:xfrm>
        </p:spPr>
        <p:txBody>
          <a:bodyPr/>
          <a:lstStyle/>
          <a:p>
            <a:pPr xmlns:a="http://schemas.openxmlformats.org/drawingml/2006/main" eaLnBrk="1" hangingPunct="1"/>
            <a:r xmlns:a="http://schemas.openxmlformats.org/drawingml/2006/main">
              <a:rPr lang="en" altLang="en-US" b="1" smtClean="0"/>
              <a:t>Primary </a:t>
            </a:r>
            <a:r xmlns:a="http://schemas.openxmlformats.org/drawingml/2006/main">
              <a:rPr lang="en" altLang="en-US" smtClean="0"/>
              <a:t>- data collected for the first time for the needs of a research (from written content, surveys, interviews, diaries, observations and experiments, audio recordings, visual recordings, audiovisual records)</a:t>
            </a:r>
          </a:p>
          <a:p>
            <a:pPr xmlns:a="http://schemas.openxmlformats.org/drawingml/2006/main" eaLnBrk="1" hangingPunct="1"/>
            <a:r xmlns:a="http://schemas.openxmlformats.org/drawingml/2006/main">
              <a:rPr lang="en" altLang="en-US" b="1" smtClean="0"/>
              <a:t>Secondary </a:t>
            </a:r>
            <a:r xmlns:a="http://schemas.openxmlformats.org/drawingml/2006/main">
              <a:rPr lang="en" altLang="en-US" smtClean="0"/>
              <a:t>- </a:t>
            </a:r>
            <a:r xmlns:a="http://schemas.openxmlformats.org/drawingml/2006/main">
              <a:rPr lang="en" smtClean="0"/>
              <a:t>(quantitative and qualitative) those data that were collected for the needs of a previously conducted research, such as data from various documents, surveys, etc.</a:t>
            </a:r>
            <a:endParaRPr xmlns:a="http://schemas.openxmlformats.org/drawingml/2006/main" lang="hr-HR" altLang="en-US" smtClean="0"/>
          </a:p>
          <a:p>
            <a:pPr eaLnBrk="1" hangingPunct="1"/>
            <a:endParaRPr lang="hr-HR" altLang="en-US" smtClean="0"/>
          </a:p>
          <a:p>
            <a:pPr xmlns:a="http://schemas.openxmlformats.org/drawingml/2006/main" eaLnBrk="1" hangingPunct="1"/>
            <a:r xmlns:a="http://schemas.openxmlformats.org/drawingml/2006/main">
              <a:rPr lang="en" altLang="en-US" smtClean="0"/>
              <a:t>Advantages and disadvantages</a:t>
            </a:r>
          </a:p>
          <a:p>
            <a:pPr xmlns:a="http://schemas.openxmlformats.org/drawingml/2006/main" algn="just" eaLnBrk="1" hangingPunct="1"/>
            <a:r xmlns:a="http://schemas.openxmlformats.org/drawingml/2006/main">
              <a:rPr lang="en" sz="1400" i="1" smtClean="0"/>
              <a:t>The main advantage of secondary data is their availability. Collecting secondary data is almost always faster and cheaper than collecting primary data (self-generating research data). The disadvantage is that secondary data are not designed for the specific needs of the researcher, so the researcher should ask himself how appropriate the data is for his research. The most common reasons why secondary data cannot be used are data obsolescence, variations in concept definition, different units of measurement, and lack of information to verify data accuracy.</a:t>
            </a:r>
          </a:p>
          <a:p>
            <a:pPr xmlns:a="http://schemas.openxmlformats.org/drawingml/2006/main" eaLnBrk="1" hangingPunct="1"/>
            <a:r xmlns:a="http://schemas.openxmlformats.org/drawingml/2006/main">
              <a:rPr lang="en" sz="1400" i="1" smtClean="0"/>
              <a:t>Advantages and disadvantages of primary data - students find and learn for themselves !!!</a:t>
            </a:r>
          </a:p>
          <a:p>
            <a:pPr eaLnBrk="1" hangingPunct="1"/>
            <a:endParaRPr lang="en-US" altLang="en-US"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xmlns:a="http://schemas.openxmlformats.org/drawingml/2006/main" eaLnBrk="1" hangingPunct="1"/>
            <a:r xmlns:a="http://schemas.openxmlformats.org/drawingml/2006/main">
              <a:rPr lang="en" smtClean="0"/>
              <a:t>Secondary data</a:t>
            </a:r>
            <a:endParaRPr xmlns:a="http://schemas.openxmlformats.org/drawingml/2006/main" lang="en-US" smtClean="0"/>
          </a:p>
        </p:txBody>
      </p:sp>
      <p:sp>
        <p:nvSpPr>
          <p:cNvPr id="23555" name="Rectangle 3"/>
          <p:cNvSpPr>
            <a:spLocks noGrp="1" noChangeArrowheads="1"/>
          </p:cNvSpPr>
          <p:nvPr>
            <p:ph idx="1"/>
          </p:nvPr>
        </p:nvSpPr>
        <p:spPr>
          <a:xfrm>
            <a:off x="609600" y="2362200"/>
            <a:ext cx="6348413" cy="3679825"/>
          </a:xfrm>
        </p:spPr>
        <p:txBody>
          <a:bodyPr/>
          <a:lstStyle/>
          <a:p>
            <a:pPr xmlns:a="http://schemas.openxmlformats.org/drawingml/2006/main" eaLnBrk="1" hangingPunct="1">
              <a:lnSpc>
                <a:spcPct val="90000"/>
              </a:lnSpc>
            </a:pPr>
            <a:r xmlns:a="http://schemas.openxmlformats.org/drawingml/2006/main">
              <a:rPr lang="en" smtClean="0"/>
              <a:t>Not used due to:</a:t>
            </a:r>
          </a:p>
          <a:p>
            <a:pPr xmlns:a="http://schemas.openxmlformats.org/drawingml/2006/main" lvl="1" eaLnBrk="1" hangingPunct="1">
              <a:lnSpc>
                <a:spcPct val="90000"/>
              </a:lnSpc>
            </a:pPr>
            <a:r xmlns:a="http://schemas.openxmlformats.org/drawingml/2006/main">
              <a:rPr lang="en" smtClean="0"/>
              <a:t>Obsolescence of data</a:t>
            </a:r>
          </a:p>
          <a:p>
            <a:pPr xmlns:a="http://schemas.openxmlformats.org/drawingml/2006/main" lvl="1" eaLnBrk="1" hangingPunct="1">
              <a:lnSpc>
                <a:spcPct val="90000"/>
              </a:lnSpc>
            </a:pPr>
            <a:r xmlns:a="http://schemas.openxmlformats.org/drawingml/2006/main">
              <a:rPr lang="en" smtClean="0"/>
              <a:t>Variation in defining concepts</a:t>
            </a:r>
          </a:p>
          <a:p>
            <a:pPr xmlns:a="http://schemas.openxmlformats.org/drawingml/2006/main" lvl="1" eaLnBrk="1" hangingPunct="1">
              <a:lnSpc>
                <a:spcPct val="90000"/>
              </a:lnSpc>
            </a:pPr>
            <a:r xmlns:a="http://schemas.openxmlformats.org/drawingml/2006/main">
              <a:rPr lang="en" smtClean="0"/>
              <a:t>Different units of measurement</a:t>
            </a:r>
          </a:p>
          <a:p>
            <a:pPr xmlns:a="http://schemas.openxmlformats.org/drawingml/2006/main" lvl="1" eaLnBrk="1" hangingPunct="1">
              <a:lnSpc>
                <a:spcPct val="90000"/>
              </a:lnSpc>
            </a:pPr>
            <a:r xmlns:a="http://schemas.openxmlformats.org/drawingml/2006/main">
              <a:rPr lang="en" smtClean="0"/>
              <a:t>Lack of information to verify the accuracy of the data</a:t>
            </a:r>
            <a:endParaRPr xmlns:a="http://schemas.openxmlformats.org/drawingml/2006/main" lang="en-US"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xmlns:a="http://schemas.openxmlformats.org/drawingml/2006/main" eaLnBrk="1" hangingPunct="1"/>
            <a:r xmlns:a="http://schemas.openxmlformats.org/drawingml/2006/main">
              <a:rPr lang="en" sz="2000" b="1" smtClean="0"/>
              <a:t>LITERATURE SEARCH AND ANALYSIS WITH UNDERSTANDING AND CRITICAL REVIEW </a:t>
            </a:r>
            <a:r xmlns:a="http://schemas.openxmlformats.org/drawingml/2006/main">
              <a:rPr lang="en" sz="2000" b="1" smtClean="0"/>
              <a:t>(1)</a:t>
            </a:r>
            <a:endParaRPr xmlns:a="http://schemas.openxmlformats.org/drawingml/2006/main" lang="en-US" sz="2000" b="1" smtClean="0"/>
          </a:p>
        </p:txBody>
      </p:sp>
      <p:sp>
        <p:nvSpPr>
          <p:cNvPr id="6147" name="Rectangle 3"/>
          <p:cNvSpPr>
            <a:spLocks noGrp="1" noChangeArrowheads="1"/>
          </p:cNvSpPr>
          <p:nvPr>
            <p:ph idx="1"/>
          </p:nvPr>
        </p:nvSpPr>
        <p:spPr>
          <a:xfrm>
            <a:off x="304800" y="1676400"/>
            <a:ext cx="7086600" cy="4876800"/>
          </a:xfrm>
        </p:spPr>
        <p:txBody>
          <a:bodyPr/>
          <a:lstStyle/>
          <a:p>
            <a:pPr xmlns:a="http://schemas.openxmlformats.org/drawingml/2006/main" eaLnBrk="1" hangingPunct="1">
              <a:lnSpc>
                <a:spcPct val="70000"/>
              </a:lnSpc>
            </a:pPr>
            <a:r xmlns:a="http://schemas.openxmlformats.org/drawingml/2006/main">
              <a:rPr lang="en" sz="2000" smtClean="0"/>
              <a:t>The importance of finding literature</a:t>
            </a:r>
          </a:p>
          <a:p>
            <a:pPr xmlns:a="http://schemas.openxmlformats.org/drawingml/2006/main" lvl="1" eaLnBrk="1" hangingPunct="1">
              <a:lnSpc>
                <a:spcPct val="70000"/>
              </a:lnSpc>
            </a:pPr>
            <a:r xmlns:a="http://schemas.openxmlformats.org/drawingml/2006/main">
              <a:rPr lang="en" altLang="ja-JP" sz="1700" smtClean="0"/>
              <a:t>generating ideas for your work</a:t>
            </a:r>
          </a:p>
          <a:p>
            <a:pPr xmlns:a="http://schemas.openxmlformats.org/drawingml/2006/main" lvl="1" eaLnBrk="1" hangingPunct="1">
              <a:lnSpc>
                <a:spcPct val="70000"/>
              </a:lnSpc>
            </a:pPr>
            <a:r xmlns:a="http://schemas.openxmlformats.org/drawingml/2006/main">
              <a:rPr lang="en" altLang="ja-JP" sz="1700" smtClean="0"/>
              <a:t>upgrades the reader as researcher and thinker</a:t>
            </a:r>
            <a:r xmlns:a="http://schemas.openxmlformats.org/drawingml/2006/main">
              <a:rPr lang="en" altLang="ja-JP" sz="1700" smtClean="0">
                <a:ea typeface="MS PGothic" pitchFamily="34" charset="-128"/>
              </a:rPr>
              <a:t> </a:t>
            </a:r>
            <a:endParaRPr xmlns:a="http://schemas.openxmlformats.org/drawingml/2006/main" lang="hr-HR" altLang="ja-JP" sz="1700" smtClean="0">
              <a:ea typeface="MS PGothic" pitchFamily="34" charset="-128"/>
            </a:endParaRPr>
          </a:p>
          <a:p>
            <a:pPr lvl="1" eaLnBrk="1" hangingPunct="1">
              <a:lnSpc>
                <a:spcPct val="70000"/>
              </a:lnSpc>
              <a:buFont typeface="Wingdings 3" pitchFamily="18" charset="2"/>
              <a:buNone/>
            </a:pPr>
            <a:endParaRPr lang="hr-HR" altLang="ja-JP" sz="1700" smtClean="0"/>
          </a:p>
          <a:p>
            <a:pPr xmlns:a="http://schemas.openxmlformats.org/drawingml/2006/main" eaLnBrk="1" hangingPunct="1">
              <a:lnSpc>
                <a:spcPct val="70000"/>
              </a:lnSpc>
            </a:pPr>
            <a:r xmlns:a="http://schemas.openxmlformats.org/drawingml/2006/main">
              <a:rPr lang="en" altLang="ja-JP" sz="2000" smtClean="0"/>
              <a:t>Analysis of previous achievements</a:t>
            </a:r>
          </a:p>
          <a:p>
            <a:pPr eaLnBrk="1" hangingPunct="1">
              <a:lnSpc>
                <a:spcPct val="70000"/>
              </a:lnSpc>
              <a:buFont typeface="Wingdings 3" pitchFamily="18" charset="2"/>
              <a:buNone/>
            </a:pPr>
            <a:endParaRPr lang="hr-HR" altLang="ja-JP" sz="2000" smtClean="0"/>
          </a:p>
          <a:p>
            <a:pPr xmlns:a="http://schemas.openxmlformats.org/drawingml/2006/main" eaLnBrk="1" hangingPunct="1">
              <a:lnSpc>
                <a:spcPct val="70000"/>
              </a:lnSpc>
            </a:pPr>
            <a:r xmlns:a="http://schemas.openxmlformats.org/drawingml/2006/main">
              <a:rPr lang="en" altLang="ja-JP" sz="2000" smtClean="0"/>
              <a:t>Benefits of literature research</a:t>
            </a:r>
          </a:p>
          <a:p>
            <a:pPr xmlns:a="http://schemas.openxmlformats.org/drawingml/2006/main" lvl="1" eaLnBrk="1" hangingPunct="1">
              <a:lnSpc>
                <a:spcPct val="70000"/>
              </a:lnSpc>
            </a:pPr>
            <a:r xmlns:a="http://schemas.openxmlformats.org/drawingml/2006/main">
              <a:rPr lang="en" sz="1700" smtClean="0"/>
              <a:t>assistance in further clarifying research issues</a:t>
            </a:r>
            <a:endParaRPr xmlns:a="http://schemas.openxmlformats.org/drawingml/2006/main" lang="en-US" sz="1700" smtClean="0"/>
          </a:p>
          <a:p>
            <a:pPr xmlns:a="http://schemas.openxmlformats.org/drawingml/2006/main" lvl="1" eaLnBrk="1" hangingPunct="1">
              <a:lnSpc>
                <a:spcPct val="70000"/>
              </a:lnSpc>
            </a:pPr>
            <a:r xmlns:a="http://schemas.openxmlformats.org/drawingml/2006/main">
              <a:rPr lang="en" sz="1700" smtClean="0"/>
              <a:t>highlighting research opportunities that we did not have in mind</a:t>
            </a:r>
            <a:endParaRPr xmlns:a="http://schemas.openxmlformats.org/drawingml/2006/main" lang="en-US" sz="1700" smtClean="0"/>
          </a:p>
          <a:p>
            <a:pPr xmlns:a="http://schemas.openxmlformats.org/drawingml/2006/main" lvl="1" eaLnBrk="1" hangingPunct="1">
              <a:lnSpc>
                <a:spcPct val="70000"/>
              </a:lnSpc>
            </a:pPr>
            <a:r xmlns:a="http://schemas.openxmlformats.org/drawingml/2006/main">
              <a:rPr lang="en" sz="1700" smtClean="0"/>
              <a:t>discovering very clear instructions and recommendations for future research</a:t>
            </a:r>
            <a:endParaRPr xmlns:a="http://schemas.openxmlformats.org/drawingml/2006/main" lang="en-US" sz="1700" smtClean="0"/>
          </a:p>
          <a:p>
            <a:pPr xmlns:a="http://schemas.openxmlformats.org/drawingml/2006/main" lvl="1" eaLnBrk="1" hangingPunct="1">
              <a:lnSpc>
                <a:spcPct val="70000"/>
              </a:lnSpc>
            </a:pPr>
            <a:r xmlns:a="http://schemas.openxmlformats.org/drawingml/2006/main">
              <a:rPr lang="en" sz="1700" smtClean="0"/>
              <a:t>help avoid research that has already been undertaken</a:t>
            </a:r>
            <a:endParaRPr xmlns:a="http://schemas.openxmlformats.org/drawingml/2006/main" lang="en-US" sz="1700" smtClean="0"/>
          </a:p>
          <a:p>
            <a:pPr xmlns:a="http://schemas.openxmlformats.org/drawingml/2006/main" lvl="1" eaLnBrk="1" hangingPunct="1">
              <a:lnSpc>
                <a:spcPct val="70000"/>
              </a:lnSpc>
            </a:pPr>
            <a:r xmlns:a="http://schemas.openxmlformats.org/drawingml/2006/main">
              <a:rPr lang="en" sz="1700" smtClean="0"/>
              <a:t>help discover approaches, methods, and strategies used by other researchers</a:t>
            </a:r>
            <a:endParaRPr xmlns:a="http://schemas.openxmlformats.org/drawingml/2006/main" lang="en-US" sz="1700" smtClean="0"/>
          </a:p>
          <a:p>
            <a:pPr lvl="1" eaLnBrk="1" hangingPunct="1">
              <a:lnSpc>
                <a:spcPct val="70000"/>
              </a:lnSpc>
            </a:pPr>
            <a:endParaRPr lang="en-US" sz="170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578" name="Group 4"/>
          <p:cNvGrpSpPr>
            <a:grpSpLocks noChangeAspect="1"/>
          </p:cNvGrpSpPr>
          <p:nvPr/>
        </p:nvGrpSpPr>
        <p:grpSpPr bwMode="auto">
          <a:xfrm>
            <a:off x="0" y="0"/>
            <a:ext cx="9144000" cy="6858000"/>
            <a:chOff x="2527" y="3270"/>
            <a:chExt cx="7200" cy="9719"/>
          </a:xfrm>
        </p:grpSpPr>
        <p:sp>
          <p:nvSpPr>
            <p:cNvPr id="24585" name="AutoShape 5"/>
            <p:cNvSpPr>
              <a:spLocks noChangeAspect="1" noChangeArrowheads="1"/>
            </p:cNvSpPr>
            <p:nvPr/>
          </p:nvSpPr>
          <p:spPr bwMode="auto">
            <a:xfrm>
              <a:off x="2527" y="3270"/>
              <a:ext cx="7200" cy="9719"/>
            </a:xfrm>
            <a:prstGeom prst="rect">
              <a:avLst/>
            </a:prstGeom>
            <a:solidFill>
              <a:schemeClr val="bg1"/>
            </a:solidFill>
            <a:ln w="9525">
              <a:noFill/>
              <a:miter lim="800000"/>
              <a:headEnd/>
              <a:tailEnd/>
            </a:ln>
          </p:spPr>
          <p:txBody>
            <a:bodyPr/>
            <a:lstStyle/>
            <a:p>
              <a:endParaRPr lang="hr-HR"/>
            </a:p>
          </p:txBody>
        </p:sp>
        <p:sp>
          <p:nvSpPr>
            <p:cNvPr id="24586" name="Rectangle 6"/>
            <p:cNvSpPr>
              <a:spLocks noChangeArrowheads="1"/>
            </p:cNvSpPr>
            <p:nvPr/>
          </p:nvSpPr>
          <p:spPr bwMode="auto">
            <a:xfrm>
              <a:off x="3577" y="3424"/>
              <a:ext cx="1650" cy="772"/>
            </a:xfrm>
            <a:prstGeom prst="rect">
              <a:avLst/>
            </a:prstGeom>
            <a:solidFill>
              <a:srgbClr val="FFFFFF"/>
            </a:solidFill>
            <a:ln w="9525">
              <a:solidFill>
                <a:srgbClr val="000000"/>
              </a:solidFill>
              <a:miter lim="800000"/>
              <a:headEnd/>
              <a:tailEnd/>
            </a:ln>
          </p:spPr>
          <p:txBody>
            <a:bodyPr/>
            <a:lstStyle/>
            <a:p>
              <a:r xmlns:a="http://schemas.openxmlformats.org/drawingml/2006/main">
                <a:rPr lang="en" altLang="ja-JP" sz="1100">
                  <a:latin typeface="Times New Roman" pitchFamily="18" charset="0"/>
                  <a:ea typeface="MS Mincho" pitchFamily="49" charset="-128"/>
                  <a:cs typeface="Latha" pitchFamily="34" charset="0"/>
                </a:rPr>
                <a:t>Does </a:t>
              </a:r>
              <a:r xmlns:a="http://schemas.openxmlformats.org/drawingml/2006/main">
                <a:rPr lang="en" altLang="ja-JP" sz="1100">
                  <a:latin typeface="Times New Roman" pitchFamily="18" charset="0"/>
                  <a:ea typeface="MS Mincho" pitchFamily="49" charset="-128"/>
                  <a:cs typeface="Times New Roman" pitchFamily="18" charset="0"/>
                </a:rPr>
                <a:t>the data help us in answering the research question?</a:t>
              </a:r>
              <a:endParaRPr xmlns:a="http://schemas.openxmlformats.org/drawingml/2006/main" lang="en-US" sz="1100"/>
            </a:p>
          </p:txBody>
        </p:sp>
        <p:sp>
          <p:nvSpPr>
            <p:cNvPr id="24587" name="Rectangle 7"/>
            <p:cNvSpPr>
              <a:spLocks noChangeArrowheads="1"/>
            </p:cNvSpPr>
            <p:nvPr/>
          </p:nvSpPr>
          <p:spPr bwMode="auto">
            <a:xfrm>
              <a:off x="3577" y="4350"/>
              <a:ext cx="1650" cy="771"/>
            </a:xfrm>
            <a:prstGeom prst="rect">
              <a:avLst/>
            </a:prstGeom>
            <a:solidFill>
              <a:srgbClr val="FFFFFF"/>
            </a:solidFill>
            <a:ln w="9525">
              <a:solidFill>
                <a:srgbClr val="000000"/>
              </a:solidFill>
              <a:miter lim="800000"/>
              <a:headEnd/>
              <a:tailEnd/>
            </a:ln>
          </p:spPr>
          <p:txBody>
            <a:bodyPr/>
            <a:lstStyle/>
            <a:p>
              <a:r xmlns:a="http://schemas.openxmlformats.org/drawingml/2006/main">
                <a:rPr lang="en" altLang="ja-JP" sz="1100">
                  <a:latin typeface="Times New Roman" pitchFamily="18" charset="0"/>
                  <a:ea typeface="MS Mincho" pitchFamily="49" charset="-128"/>
                  <a:cs typeface="Latha" pitchFamily="34" charset="0"/>
                </a:rPr>
                <a:t>Does the data correspond to the period we are interested in?</a:t>
              </a:r>
              <a:endParaRPr xmlns:a="http://schemas.openxmlformats.org/drawingml/2006/main" lang="en-US" sz="1100">
                <a:ea typeface="MS Mincho" pitchFamily="49" charset="-128"/>
                <a:cs typeface="Latha" pitchFamily="34" charset="0"/>
              </a:endParaRPr>
            </a:p>
          </p:txBody>
        </p:sp>
        <p:sp>
          <p:nvSpPr>
            <p:cNvPr id="24588" name="Rectangle 8"/>
            <p:cNvSpPr>
              <a:spLocks noChangeArrowheads="1"/>
            </p:cNvSpPr>
            <p:nvPr/>
          </p:nvSpPr>
          <p:spPr bwMode="auto">
            <a:xfrm>
              <a:off x="3577" y="5276"/>
              <a:ext cx="1650" cy="771"/>
            </a:xfrm>
            <a:prstGeom prst="rect">
              <a:avLst/>
            </a:prstGeom>
            <a:solidFill>
              <a:srgbClr val="FFFFFF"/>
            </a:solidFill>
            <a:ln w="9525">
              <a:solidFill>
                <a:srgbClr val="000000"/>
              </a:solidFill>
              <a:miter lim="800000"/>
              <a:headEnd/>
              <a:tailEnd/>
            </a:ln>
          </p:spPr>
          <p:txBody>
            <a:bodyPr/>
            <a:lstStyle/>
            <a:p>
              <a:r xmlns:a="http://schemas.openxmlformats.org/drawingml/2006/main">
                <a:rPr lang="en" altLang="ja-JP" sz="1100">
                  <a:latin typeface="Times New Roman" pitchFamily="18" charset="0"/>
                  <a:ea typeface="MS Mincho" pitchFamily="49" charset="-128"/>
                  <a:cs typeface="Latha" pitchFamily="34" charset="0"/>
                </a:rPr>
                <a:t>Does the data correspond to the population we are interested in?</a:t>
              </a:r>
              <a:endParaRPr xmlns:a="http://schemas.openxmlformats.org/drawingml/2006/main" lang="en-US" sz="1100">
                <a:ea typeface="MS Mincho" pitchFamily="49" charset="-128"/>
                <a:cs typeface="Latha" pitchFamily="34" charset="0"/>
              </a:endParaRPr>
            </a:p>
          </p:txBody>
        </p:sp>
        <p:sp>
          <p:nvSpPr>
            <p:cNvPr id="24589" name="Rectangle 9"/>
            <p:cNvSpPr>
              <a:spLocks noChangeArrowheads="1"/>
            </p:cNvSpPr>
            <p:nvPr/>
          </p:nvSpPr>
          <p:spPr bwMode="auto">
            <a:xfrm>
              <a:off x="3577" y="6201"/>
              <a:ext cx="1650" cy="772"/>
            </a:xfrm>
            <a:prstGeom prst="rect">
              <a:avLst/>
            </a:prstGeom>
            <a:solidFill>
              <a:srgbClr val="FFFFFF"/>
            </a:solidFill>
            <a:ln w="9525">
              <a:solidFill>
                <a:srgbClr val="000000"/>
              </a:solidFill>
              <a:miter lim="800000"/>
              <a:headEnd/>
              <a:tailEnd/>
            </a:ln>
          </p:spPr>
          <p:txBody>
            <a:bodyPr/>
            <a:lstStyle/>
            <a:p>
              <a:r xmlns:a="http://schemas.openxmlformats.org/drawingml/2006/main">
                <a:rPr lang="en" altLang="ja-JP" sz="1100">
                  <a:latin typeface="Times New Roman" pitchFamily="18" charset="0"/>
                  <a:ea typeface="MS Mincho" pitchFamily="49" charset="-128"/>
                  <a:cs typeface="Latha" pitchFamily="34" charset="0"/>
                </a:rPr>
                <a:t>Do the terms and variables correspond to the project we are implementing?</a:t>
              </a:r>
              <a:endParaRPr xmlns:a="http://schemas.openxmlformats.org/drawingml/2006/main" lang="en-US" sz="1100">
                <a:ea typeface="MS Mincho" pitchFamily="49" charset="-128"/>
                <a:cs typeface="Latha" pitchFamily="34" charset="0"/>
              </a:endParaRPr>
            </a:p>
          </p:txBody>
        </p:sp>
        <p:sp>
          <p:nvSpPr>
            <p:cNvPr id="24590" name="Rectangle 10"/>
            <p:cNvSpPr>
              <a:spLocks noChangeArrowheads="1"/>
            </p:cNvSpPr>
            <p:nvPr/>
          </p:nvSpPr>
          <p:spPr bwMode="auto">
            <a:xfrm>
              <a:off x="3577" y="7127"/>
              <a:ext cx="1650" cy="771"/>
            </a:xfrm>
            <a:prstGeom prst="rect">
              <a:avLst/>
            </a:prstGeom>
            <a:solidFill>
              <a:srgbClr val="FFFFFF"/>
            </a:solidFill>
            <a:ln w="9525">
              <a:solidFill>
                <a:srgbClr val="000000"/>
              </a:solidFill>
              <a:miter lim="800000"/>
              <a:headEnd/>
              <a:tailEnd/>
            </a:ln>
          </p:spPr>
          <p:txBody>
            <a:bodyPr/>
            <a:lstStyle/>
            <a:p>
              <a:r xmlns:a="http://schemas.openxmlformats.org/drawingml/2006/main">
                <a:rPr lang="en" altLang="ja-JP" sz="1100">
                  <a:latin typeface="Times New Roman" pitchFamily="18" charset="0"/>
                  <a:ea typeface="MS Mincho" pitchFamily="49" charset="-128"/>
                  <a:cs typeface="Latha" pitchFamily="34" charset="0"/>
                </a:rPr>
                <a:t>Are the units of measurement comparable?</a:t>
              </a:r>
              <a:endParaRPr xmlns:a="http://schemas.openxmlformats.org/drawingml/2006/main" lang="en-US" sz="1100">
                <a:ea typeface="MS Mincho" pitchFamily="49" charset="-128"/>
                <a:cs typeface="Latha" pitchFamily="34" charset="0"/>
              </a:endParaRPr>
            </a:p>
          </p:txBody>
        </p:sp>
        <p:sp>
          <p:nvSpPr>
            <p:cNvPr id="24591" name="AutoShape 11"/>
            <p:cNvSpPr>
              <a:spLocks/>
            </p:cNvSpPr>
            <p:nvPr/>
          </p:nvSpPr>
          <p:spPr bwMode="auto">
            <a:xfrm>
              <a:off x="3277" y="3424"/>
              <a:ext cx="150" cy="4474"/>
            </a:xfrm>
            <a:prstGeom prst="leftBrace">
              <a:avLst>
                <a:gd name="adj1" fmla="val 248556"/>
                <a:gd name="adj2" fmla="val 50000"/>
              </a:avLst>
            </a:prstGeom>
            <a:noFill/>
            <a:ln w="9525">
              <a:solidFill>
                <a:srgbClr val="000000"/>
              </a:solidFill>
              <a:round/>
              <a:headEnd/>
              <a:tailEnd/>
            </a:ln>
          </p:spPr>
          <p:txBody>
            <a:bodyPr/>
            <a:lstStyle/>
            <a:p>
              <a:endParaRPr lang="hr-HR"/>
            </a:p>
          </p:txBody>
        </p:sp>
        <p:sp>
          <p:nvSpPr>
            <p:cNvPr id="24592" name="Text Box 12"/>
            <p:cNvSpPr txBox="1">
              <a:spLocks noChangeArrowheads="1"/>
            </p:cNvSpPr>
            <p:nvPr/>
          </p:nvSpPr>
          <p:spPr bwMode="auto">
            <a:xfrm>
              <a:off x="2677" y="3887"/>
              <a:ext cx="450" cy="3548"/>
            </a:xfrm>
            <a:prstGeom prst="rect">
              <a:avLst/>
            </a:prstGeom>
            <a:solidFill>
              <a:srgbClr val="FFFFFF"/>
            </a:solidFill>
            <a:ln w="9525">
              <a:solidFill>
                <a:srgbClr val="000000"/>
              </a:solidFill>
              <a:miter lim="800000"/>
              <a:headEnd/>
              <a:tailEnd/>
            </a:ln>
          </p:spPr>
          <p:txBody>
            <a:bodyPr/>
            <a:lstStyle/>
            <a:p>
              <a:pPr xmlns:a="http://schemas.openxmlformats.org/drawingml/2006/main" algn="ctr"/>
              <a:r xmlns:a="http://schemas.openxmlformats.org/drawingml/2006/main">
                <a:rPr lang="en" altLang="ja-JP" sz="1200">
                  <a:latin typeface="Times New Roman" pitchFamily="18" charset="0"/>
                  <a:ea typeface="MS Mincho" pitchFamily="49" charset="-128"/>
                  <a:cs typeface="Latha" pitchFamily="34" charset="0"/>
                </a:rPr>
                <a:t>Applicability to the project</a:t>
              </a:r>
              <a:endParaRPr xmlns:a="http://schemas.openxmlformats.org/drawingml/2006/main" lang="en-US">
                <a:ea typeface="MS Mincho" pitchFamily="49" charset="-128"/>
                <a:cs typeface="Latha" pitchFamily="34" charset="0"/>
              </a:endParaRPr>
            </a:p>
          </p:txBody>
        </p:sp>
        <p:sp>
          <p:nvSpPr>
            <p:cNvPr id="24593" name="Line 13"/>
            <p:cNvSpPr>
              <a:spLocks noChangeShapeType="1"/>
            </p:cNvSpPr>
            <p:nvPr/>
          </p:nvSpPr>
          <p:spPr bwMode="auto">
            <a:xfrm>
              <a:off x="4327" y="4196"/>
              <a:ext cx="0" cy="154"/>
            </a:xfrm>
            <a:prstGeom prst="line">
              <a:avLst/>
            </a:prstGeom>
            <a:noFill/>
            <a:ln w="9525">
              <a:solidFill>
                <a:srgbClr val="000000"/>
              </a:solidFill>
              <a:round/>
              <a:headEnd/>
              <a:tailEnd type="triangle" w="med" len="med"/>
            </a:ln>
          </p:spPr>
          <p:txBody>
            <a:bodyPr/>
            <a:lstStyle/>
            <a:p>
              <a:endParaRPr lang="hr-HR"/>
            </a:p>
          </p:txBody>
        </p:sp>
        <p:sp>
          <p:nvSpPr>
            <p:cNvPr id="24594" name="Line 14"/>
            <p:cNvSpPr>
              <a:spLocks noChangeShapeType="1"/>
            </p:cNvSpPr>
            <p:nvPr/>
          </p:nvSpPr>
          <p:spPr bwMode="auto">
            <a:xfrm>
              <a:off x="4327" y="5121"/>
              <a:ext cx="0" cy="155"/>
            </a:xfrm>
            <a:prstGeom prst="line">
              <a:avLst/>
            </a:prstGeom>
            <a:noFill/>
            <a:ln w="9525">
              <a:solidFill>
                <a:srgbClr val="000000"/>
              </a:solidFill>
              <a:round/>
              <a:headEnd/>
              <a:tailEnd type="triangle" w="med" len="med"/>
            </a:ln>
          </p:spPr>
          <p:txBody>
            <a:bodyPr/>
            <a:lstStyle/>
            <a:p>
              <a:endParaRPr lang="hr-HR"/>
            </a:p>
          </p:txBody>
        </p:sp>
        <p:sp>
          <p:nvSpPr>
            <p:cNvPr id="24595" name="Line 15"/>
            <p:cNvSpPr>
              <a:spLocks noChangeShapeType="1"/>
            </p:cNvSpPr>
            <p:nvPr/>
          </p:nvSpPr>
          <p:spPr bwMode="auto">
            <a:xfrm>
              <a:off x="4327" y="6047"/>
              <a:ext cx="0" cy="154"/>
            </a:xfrm>
            <a:prstGeom prst="line">
              <a:avLst/>
            </a:prstGeom>
            <a:noFill/>
            <a:ln w="9525">
              <a:solidFill>
                <a:srgbClr val="000000"/>
              </a:solidFill>
              <a:round/>
              <a:headEnd/>
              <a:tailEnd type="triangle" w="med" len="med"/>
            </a:ln>
          </p:spPr>
          <p:txBody>
            <a:bodyPr/>
            <a:lstStyle/>
            <a:p>
              <a:endParaRPr lang="hr-HR"/>
            </a:p>
          </p:txBody>
        </p:sp>
        <p:sp>
          <p:nvSpPr>
            <p:cNvPr id="24596" name="Line 16"/>
            <p:cNvSpPr>
              <a:spLocks noChangeShapeType="1"/>
            </p:cNvSpPr>
            <p:nvPr/>
          </p:nvSpPr>
          <p:spPr bwMode="auto">
            <a:xfrm>
              <a:off x="4327" y="6973"/>
              <a:ext cx="0" cy="154"/>
            </a:xfrm>
            <a:prstGeom prst="line">
              <a:avLst/>
            </a:prstGeom>
            <a:noFill/>
            <a:ln w="9525">
              <a:solidFill>
                <a:srgbClr val="000000"/>
              </a:solidFill>
              <a:round/>
              <a:headEnd/>
              <a:tailEnd type="triangle" w="med" len="med"/>
            </a:ln>
          </p:spPr>
          <p:txBody>
            <a:bodyPr/>
            <a:lstStyle/>
            <a:p>
              <a:endParaRPr lang="hr-HR"/>
            </a:p>
          </p:txBody>
        </p:sp>
        <p:sp>
          <p:nvSpPr>
            <p:cNvPr id="24597" name="Text Box 17"/>
            <p:cNvSpPr txBox="1">
              <a:spLocks noChangeArrowheads="1"/>
            </p:cNvSpPr>
            <p:nvPr/>
          </p:nvSpPr>
          <p:spPr bwMode="auto">
            <a:xfrm>
              <a:off x="5377" y="4041"/>
              <a:ext cx="450" cy="309"/>
            </a:xfrm>
            <a:prstGeom prst="rect">
              <a:avLst/>
            </a:prstGeom>
            <a:solidFill>
              <a:srgbClr val="FFFFFF"/>
            </a:solidFill>
            <a:ln w="9525">
              <a:solidFill>
                <a:srgbClr val="000000"/>
              </a:solidFill>
              <a:miter lim="800000"/>
              <a:headEnd/>
              <a:tailEnd/>
            </a:ln>
          </p:spPr>
          <p:txBody>
            <a:bodyPr/>
            <a:lstStyle/>
            <a:p>
              <a:r xmlns:a="http://schemas.openxmlformats.org/drawingml/2006/main">
                <a:rPr lang="en" altLang="ja-JP" sz="800">
                  <a:latin typeface="Times New Roman" pitchFamily="18" charset="0"/>
                  <a:ea typeface="MS Mincho" pitchFamily="49" charset="-128"/>
                  <a:cs typeface="Latha" pitchFamily="34" charset="0"/>
                </a:rPr>
                <a:t>That</a:t>
              </a:r>
              <a:endParaRPr xmlns:a="http://schemas.openxmlformats.org/drawingml/2006/main" lang="en-US">
                <a:ea typeface="MS Mincho" pitchFamily="49" charset="-128"/>
                <a:cs typeface="Latha" pitchFamily="34" charset="0"/>
              </a:endParaRPr>
            </a:p>
          </p:txBody>
        </p:sp>
        <p:sp>
          <p:nvSpPr>
            <p:cNvPr id="24598" name="Text Box 18"/>
            <p:cNvSpPr txBox="1">
              <a:spLocks noChangeArrowheads="1"/>
            </p:cNvSpPr>
            <p:nvPr/>
          </p:nvSpPr>
          <p:spPr bwMode="auto">
            <a:xfrm>
              <a:off x="5377" y="5121"/>
              <a:ext cx="450" cy="309"/>
            </a:xfrm>
            <a:prstGeom prst="rect">
              <a:avLst/>
            </a:prstGeom>
            <a:solidFill>
              <a:srgbClr val="FFFFFF"/>
            </a:solidFill>
            <a:ln w="9525">
              <a:solidFill>
                <a:srgbClr val="000000"/>
              </a:solidFill>
              <a:miter lim="800000"/>
              <a:headEnd/>
              <a:tailEnd/>
            </a:ln>
          </p:spPr>
          <p:txBody>
            <a:bodyPr/>
            <a:lstStyle/>
            <a:p>
              <a:r xmlns:a="http://schemas.openxmlformats.org/drawingml/2006/main">
                <a:rPr lang="en" altLang="ja-JP" sz="800">
                  <a:latin typeface="Times New Roman" pitchFamily="18" charset="0"/>
                  <a:ea typeface="MS Mincho" pitchFamily="49" charset="-128"/>
                  <a:cs typeface="Latha" pitchFamily="34" charset="0"/>
                </a:rPr>
                <a:t>That</a:t>
              </a:r>
              <a:endParaRPr xmlns:a="http://schemas.openxmlformats.org/drawingml/2006/main" lang="en-US">
                <a:ea typeface="MS Mincho" pitchFamily="49" charset="-128"/>
                <a:cs typeface="Latha" pitchFamily="34" charset="0"/>
              </a:endParaRPr>
            </a:p>
          </p:txBody>
        </p:sp>
        <p:sp>
          <p:nvSpPr>
            <p:cNvPr id="24599" name="Text Box 19"/>
            <p:cNvSpPr txBox="1">
              <a:spLocks noChangeArrowheads="1"/>
            </p:cNvSpPr>
            <p:nvPr/>
          </p:nvSpPr>
          <p:spPr bwMode="auto">
            <a:xfrm>
              <a:off x="5377" y="5893"/>
              <a:ext cx="450" cy="308"/>
            </a:xfrm>
            <a:prstGeom prst="rect">
              <a:avLst/>
            </a:prstGeom>
            <a:solidFill>
              <a:srgbClr val="FFFFFF"/>
            </a:solidFill>
            <a:ln w="9525">
              <a:solidFill>
                <a:srgbClr val="000000"/>
              </a:solidFill>
              <a:miter lim="800000"/>
              <a:headEnd/>
              <a:tailEnd/>
            </a:ln>
          </p:spPr>
          <p:txBody>
            <a:bodyPr/>
            <a:lstStyle/>
            <a:p>
              <a:r xmlns:a="http://schemas.openxmlformats.org/drawingml/2006/main">
                <a:rPr lang="en" altLang="ja-JP" sz="800">
                  <a:latin typeface="Times New Roman" pitchFamily="18" charset="0"/>
                  <a:ea typeface="MS Mincho" pitchFamily="49" charset="-128"/>
                  <a:cs typeface="Latha" pitchFamily="34" charset="0"/>
                </a:rPr>
                <a:t>That</a:t>
              </a:r>
              <a:endParaRPr xmlns:a="http://schemas.openxmlformats.org/drawingml/2006/main" lang="en-US">
                <a:ea typeface="MS Mincho" pitchFamily="49" charset="-128"/>
                <a:cs typeface="Latha" pitchFamily="34" charset="0"/>
              </a:endParaRPr>
            </a:p>
          </p:txBody>
        </p:sp>
        <p:sp>
          <p:nvSpPr>
            <p:cNvPr id="24600" name="Text Box 20"/>
            <p:cNvSpPr txBox="1">
              <a:spLocks noChangeArrowheads="1"/>
            </p:cNvSpPr>
            <p:nvPr/>
          </p:nvSpPr>
          <p:spPr bwMode="auto">
            <a:xfrm>
              <a:off x="5377" y="6818"/>
              <a:ext cx="450" cy="309"/>
            </a:xfrm>
            <a:prstGeom prst="rect">
              <a:avLst/>
            </a:prstGeom>
            <a:solidFill>
              <a:srgbClr val="FFFFFF"/>
            </a:solidFill>
            <a:ln w="9525">
              <a:solidFill>
                <a:srgbClr val="000000"/>
              </a:solidFill>
              <a:miter lim="800000"/>
              <a:headEnd/>
              <a:tailEnd/>
            </a:ln>
          </p:spPr>
          <p:txBody>
            <a:bodyPr/>
            <a:lstStyle/>
            <a:p>
              <a:r xmlns:a="http://schemas.openxmlformats.org/drawingml/2006/main">
                <a:rPr lang="en" altLang="ja-JP" sz="800">
                  <a:latin typeface="Times New Roman" pitchFamily="18" charset="0"/>
                  <a:ea typeface="MS Mincho" pitchFamily="49" charset="-128"/>
                  <a:cs typeface="Latha" pitchFamily="34" charset="0"/>
                </a:rPr>
                <a:t>That</a:t>
              </a:r>
              <a:endParaRPr xmlns:a="http://schemas.openxmlformats.org/drawingml/2006/main" lang="en-US">
                <a:ea typeface="MS Mincho" pitchFamily="49" charset="-128"/>
                <a:cs typeface="Latha" pitchFamily="34" charset="0"/>
              </a:endParaRPr>
            </a:p>
          </p:txBody>
        </p:sp>
        <p:sp>
          <p:nvSpPr>
            <p:cNvPr id="24601" name="Line 21"/>
            <p:cNvSpPr>
              <a:spLocks noChangeShapeType="1"/>
            </p:cNvSpPr>
            <p:nvPr/>
          </p:nvSpPr>
          <p:spPr bwMode="auto">
            <a:xfrm>
              <a:off x="5227" y="3733"/>
              <a:ext cx="1200" cy="0"/>
            </a:xfrm>
            <a:prstGeom prst="line">
              <a:avLst/>
            </a:prstGeom>
            <a:noFill/>
            <a:ln w="9525">
              <a:solidFill>
                <a:srgbClr val="000000"/>
              </a:solidFill>
              <a:round/>
              <a:headEnd/>
              <a:tailEnd type="triangle" w="med" len="med"/>
            </a:ln>
          </p:spPr>
          <p:txBody>
            <a:bodyPr/>
            <a:lstStyle/>
            <a:p>
              <a:endParaRPr lang="hr-HR"/>
            </a:p>
          </p:txBody>
        </p:sp>
        <p:sp>
          <p:nvSpPr>
            <p:cNvPr id="24602" name="Text Box 22"/>
            <p:cNvSpPr txBox="1">
              <a:spLocks noChangeArrowheads="1"/>
            </p:cNvSpPr>
            <p:nvPr/>
          </p:nvSpPr>
          <p:spPr bwMode="auto">
            <a:xfrm>
              <a:off x="6577" y="3579"/>
              <a:ext cx="600" cy="308"/>
            </a:xfrm>
            <a:prstGeom prst="rect">
              <a:avLst/>
            </a:prstGeom>
            <a:solidFill>
              <a:srgbClr val="FFFFFF"/>
            </a:solidFill>
            <a:ln w="9525">
              <a:solidFill>
                <a:srgbClr val="000000"/>
              </a:solidFill>
              <a:miter lim="800000"/>
              <a:headEnd/>
              <a:tailEnd/>
            </a:ln>
          </p:spPr>
          <p:txBody>
            <a:bodyPr/>
            <a:lstStyle/>
            <a:p>
              <a:r xmlns:a="http://schemas.openxmlformats.org/drawingml/2006/main">
                <a:rPr lang="en" altLang="ja-JP" sz="800">
                  <a:latin typeface="Times New Roman" pitchFamily="18" charset="0"/>
                  <a:ea typeface="MS Mincho" pitchFamily="49" charset="-128"/>
                  <a:cs typeface="Latha" pitchFamily="34" charset="0"/>
                </a:rPr>
                <a:t>Not</a:t>
              </a:r>
              <a:endParaRPr xmlns:a="http://schemas.openxmlformats.org/drawingml/2006/main" lang="en-US">
                <a:ea typeface="MS Mincho" pitchFamily="49" charset="-128"/>
                <a:cs typeface="Latha" pitchFamily="34" charset="0"/>
              </a:endParaRPr>
            </a:p>
          </p:txBody>
        </p:sp>
        <p:sp>
          <p:nvSpPr>
            <p:cNvPr id="24603" name="Line 23"/>
            <p:cNvSpPr>
              <a:spLocks noChangeShapeType="1"/>
            </p:cNvSpPr>
            <p:nvPr/>
          </p:nvSpPr>
          <p:spPr bwMode="auto">
            <a:xfrm>
              <a:off x="5227" y="4658"/>
              <a:ext cx="1200" cy="0"/>
            </a:xfrm>
            <a:prstGeom prst="line">
              <a:avLst/>
            </a:prstGeom>
            <a:noFill/>
            <a:ln w="9525">
              <a:solidFill>
                <a:srgbClr val="000000"/>
              </a:solidFill>
              <a:round/>
              <a:headEnd/>
              <a:tailEnd type="triangle" w="med" len="med"/>
            </a:ln>
          </p:spPr>
          <p:txBody>
            <a:bodyPr/>
            <a:lstStyle/>
            <a:p>
              <a:endParaRPr lang="hr-HR"/>
            </a:p>
          </p:txBody>
        </p:sp>
        <p:sp>
          <p:nvSpPr>
            <p:cNvPr id="24604" name="Line 24"/>
            <p:cNvSpPr>
              <a:spLocks noChangeShapeType="1"/>
            </p:cNvSpPr>
            <p:nvPr/>
          </p:nvSpPr>
          <p:spPr bwMode="auto">
            <a:xfrm>
              <a:off x="5227" y="5584"/>
              <a:ext cx="1200" cy="0"/>
            </a:xfrm>
            <a:prstGeom prst="line">
              <a:avLst/>
            </a:prstGeom>
            <a:noFill/>
            <a:ln w="9525">
              <a:solidFill>
                <a:srgbClr val="000000"/>
              </a:solidFill>
              <a:round/>
              <a:headEnd/>
              <a:tailEnd type="triangle" w="med" len="med"/>
            </a:ln>
          </p:spPr>
          <p:txBody>
            <a:bodyPr/>
            <a:lstStyle/>
            <a:p>
              <a:endParaRPr lang="hr-HR"/>
            </a:p>
          </p:txBody>
        </p:sp>
        <p:sp>
          <p:nvSpPr>
            <p:cNvPr id="24605" name="Line 25"/>
            <p:cNvSpPr>
              <a:spLocks noChangeShapeType="1"/>
            </p:cNvSpPr>
            <p:nvPr/>
          </p:nvSpPr>
          <p:spPr bwMode="auto">
            <a:xfrm>
              <a:off x="5227" y="6510"/>
              <a:ext cx="1200" cy="0"/>
            </a:xfrm>
            <a:prstGeom prst="line">
              <a:avLst/>
            </a:prstGeom>
            <a:noFill/>
            <a:ln w="9525">
              <a:solidFill>
                <a:srgbClr val="000000"/>
              </a:solidFill>
              <a:round/>
              <a:headEnd/>
              <a:tailEnd type="triangle" w="med" len="med"/>
            </a:ln>
          </p:spPr>
          <p:txBody>
            <a:bodyPr/>
            <a:lstStyle/>
            <a:p>
              <a:endParaRPr lang="hr-HR"/>
            </a:p>
          </p:txBody>
        </p:sp>
        <p:sp>
          <p:nvSpPr>
            <p:cNvPr id="24606" name="Line 26"/>
            <p:cNvSpPr>
              <a:spLocks noChangeShapeType="1"/>
            </p:cNvSpPr>
            <p:nvPr/>
          </p:nvSpPr>
          <p:spPr bwMode="auto">
            <a:xfrm>
              <a:off x="5227" y="7590"/>
              <a:ext cx="1200" cy="0"/>
            </a:xfrm>
            <a:prstGeom prst="line">
              <a:avLst/>
            </a:prstGeom>
            <a:noFill/>
            <a:ln w="9525">
              <a:solidFill>
                <a:srgbClr val="000000"/>
              </a:solidFill>
              <a:round/>
              <a:headEnd/>
              <a:tailEnd type="triangle" w="med" len="med"/>
            </a:ln>
          </p:spPr>
          <p:txBody>
            <a:bodyPr/>
            <a:lstStyle/>
            <a:p>
              <a:endParaRPr lang="hr-HR"/>
            </a:p>
          </p:txBody>
        </p:sp>
        <p:sp>
          <p:nvSpPr>
            <p:cNvPr id="24607" name="Text Box 27"/>
            <p:cNvSpPr txBox="1">
              <a:spLocks noChangeArrowheads="1"/>
            </p:cNvSpPr>
            <p:nvPr/>
          </p:nvSpPr>
          <p:spPr bwMode="auto">
            <a:xfrm>
              <a:off x="6577" y="4504"/>
              <a:ext cx="600" cy="308"/>
            </a:xfrm>
            <a:prstGeom prst="rect">
              <a:avLst/>
            </a:prstGeom>
            <a:solidFill>
              <a:srgbClr val="FFFFFF"/>
            </a:solidFill>
            <a:ln w="9525">
              <a:solidFill>
                <a:srgbClr val="000000"/>
              </a:solidFill>
              <a:miter lim="800000"/>
              <a:headEnd/>
              <a:tailEnd/>
            </a:ln>
          </p:spPr>
          <p:txBody>
            <a:bodyPr/>
            <a:lstStyle/>
            <a:p>
              <a:r xmlns:a="http://schemas.openxmlformats.org/drawingml/2006/main">
                <a:rPr lang="en" altLang="ja-JP" sz="800">
                  <a:latin typeface="Times New Roman" pitchFamily="18" charset="0"/>
                  <a:ea typeface="MS Mincho" pitchFamily="49" charset="-128"/>
                  <a:cs typeface="Latha" pitchFamily="34" charset="0"/>
                </a:rPr>
                <a:t>Not</a:t>
              </a:r>
              <a:endParaRPr xmlns:a="http://schemas.openxmlformats.org/drawingml/2006/main" lang="en-US">
                <a:ea typeface="MS Mincho" pitchFamily="49" charset="-128"/>
                <a:cs typeface="Latha" pitchFamily="34" charset="0"/>
              </a:endParaRPr>
            </a:p>
          </p:txBody>
        </p:sp>
        <p:sp>
          <p:nvSpPr>
            <p:cNvPr id="24608" name="Text Box 28"/>
            <p:cNvSpPr txBox="1">
              <a:spLocks noChangeArrowheads="1"/>
            </p:cNvSpPr>
            <p:nvPr/>
          </p:nvSpPr>
          <p:spPr bwMode="auto">
            <a:xfrm>
              <a:off x="6577" y="5430"/>
              <a:ext cx="600" cy="308"/>
            </a:xfrm>
            <a:prstGeom prst="rect">
              <a:avLst/>
            </a:prstGeom>
            <a:solidFill>
              <a:srgbClr val="FFFFFF"/>
            </a:solidFill>
            <a:ln w="9525">
              <a:solidFill>
                <a:srgbClr val="000000"/>
              </a:solidFill>
              <a:miter lim="800000"/>
              <a:headEnd/>
              <a:tailEnd/>
            </a:ln>
          </p:spPr>
          <p:txBody>
            <a:bodyPr/>
            <a:lstStyle/>
            <a:p>
              <a:r xmlns:a="http://schemas.openxmlformats.org/drawingml/2006/main">
                <a:rPr lang="en" altLang="ja-JP" sz="800">
                  <a:latin typeface="Times New Roman" pitchFamily="18" charset="0"/>
                  <a:ea typeface="MS Mincho" pitchFamily="49" charset="-128"/>
                  <a:cs typeface="Latha" pitchFamily="34" charset="0"/>
                </a:rPr>
                <a:t>Not</a:t>
              </a:r>
              <a:endParaRPr xmlns:a="http://schemas.openxmlformats.org/drawingml/2006/main" lang="en-US">
                <a:ea typeface="MS Mincho" pitchFamily="49" charset="-128"/>
                <a:cs typeface="Latha" pitchFamily="34" charset="0"/>
              </a:endParaRPr>
            </a:p>
          </p:txBody>
        </p:sp>
        <p:sp>
          <p:nvSpPr>
            <p:cNvPr id="24609" name="Text Box 29"/>
            <p:cNvSpPr txBox="1">
              <a:spLocks noChangeArrowheads="1"/>
            </p:cNvSpPr>
            <p:nvPr/>
          </p:nvSpPr>
          <p:spPr bwMode="auto">
            <a:xfrm>
              <a:off x="6577" y="6356"/>
              <a:ext cx="600" cy="307"/>
            </a:xfrm>
            <a:prstGeom prst="rect">
              <a:avLst/>
            </a:prstGeom>
            <a:solidFill>
              <a:srgbClr val="FFFFFF"/>
            </a:solidFill>
            <a:ln w="9525">
              <a:solidFill>
                <a:srgbClr val="000000"/>
              </a:solidFill>
              <a:miter lim="800000"/>
              <a:headEnd/>
              <a:tailEnd/>
            </a:ln>
          </p:spPr>
          <p:txBody>
            <a:bodyPr/>
            <a:lstStyle/>
            <a:p>
              <a:r xmlns:a="http://schemas.openxmlformats.org/drawingml/2006/main">
                <a:rPr lang="en" altLang="ja-JP" sz="800">
                  <a:latin typeface="Times New Roman" pitchFamily="18" charset="0"/>
                  <a:ea typeface="MS Mincho" pitchFamily="49" charset="-128"/>
                  <a:cs typeface="Latha" pitchFamily="34" charset="0"/>
                </a:rPr>
                <a:t>Not</a:t>
              </a:r>
              <a:endParaRPr xmlns:a="http://schemas.openxmlformats.org/drawingml/2006/main" lang="en-US">
                <a:ea typeface="MS Mincho" pitchFamily="49" charset="-128"/>
                <a:cs typeface="Latha" pitchFamily="34" charset="0"/>
              </a:endParaRPr>
            </a:p>
          </p:txBody>
        </p:sp>
        <p:sp>
          <p:nvSpPr>
            <p:cNvPr id="24610" name="Text Box 30"/>
            <p:cNvSpPr txBox="1">
              <a:spLocks noChangeArrowheads="1"/>
            </p:cNvSpPr>
            <p:nvPr/>
          </p:nvSpPr>
          <p:spPr bwMode="auto">
            <a:xfrm>
              <a:off x="6577" y="7435"/>
              <a:ext cx="600" cy="308"/>
            </a:xfrm>
            <a:prstGeom prst="rect">
              <a:avLst/>
            </a:prstGeom>
            <a:solidFill>
              <a:srgbClr val="FFFFFF"/>
            </a:solidFill>
            <a:ln w="9525">
              <a:solidFill>
                <a:srgbClr val="000000"/>
              </a:solidFill>
              <a:miter lim="800000"/>
              <a:headEnd/>
              <a:tailEnd/>
            </a:ln>
          </p:spPr>
          <p:txBody>
            <a:bodyPr/>
            <a:lstStyle/>
            <a:p>
              <a:r xmlns:a="http://schemas.openxmlformats.org/drawingml/2006/main">
                <a:rPr lang="en" altLang="ja-JP" sz="800">
                  <a:latin typeface="Times New Roman" pitchFamily="18" charset="0"/>
                  <a:ea typeface="MS Mincho" pitchFamily="49" charset="-128"/>
                  <a:cs typeface="Latha" pitchFamily="34" charset="0"/>
                </a:rPr>
                <a:t>Not</a:t>
              </a:r>
              <a:endParaRPr xmlns:a="http://schemas.openxmlformats.org/drawingml/2006/main" lang="en-US">
                <a:ea typeface="MS Mincho" pitchFamily="49" charset="-128"/>
                <a:cs typeface="Latha" pitchFamily="34" charset="0"/>
              </a:endParaRPr>
            </a:p>
          </p:txBody>
        </p:sp>
        <p:sp>
          <p:nvSpPr>
            <p:cNvPr id="24611" name="Rectangle 31"/>
            <p:cNvSpPr>
              <a:spLocks noChangeArrowheads="1"/>
            </p:cNvSpPr>
            <p:nvPr/>
          </p:nvSpPr>
          <p:spPr bwMode="auto">
            <a:xfrm>
              <a:off x="7477" y="4504"/>
              <a:ext cx="1050" cy="3240"/>
            </a:xfrm>
            <a:prstGeom prst="rect">
              <a:avLst/>
            </a:prstGeom>
            <a:solidFill>
              <a:srgbClr val="FFFFFF"/>
            </a:solidFill>
            <a:ln w="9525">
              <a:solidFill>
                <a:srgbClr val="000000"/>
              </a:solidFill>
              <a:miter lim="800000"/>
              <a:headEnd/>
              <a:tailEnd/>
            </a:ln>
          </p:spPr>
          <p:txBody>
            <a:bodyPr/>
            <a:lstStyle/>
            <a:p>
              <a:endParaRPr lang="hr-HR" altLang="ja-JP" sz="1200">
                <a:latin typeface="Times New Roman" pitchFamily="18" charset="0"/>
                <a:ea typeface="MS Mincho" pitchFamily="49" charset="-128"/>
                <a:cs typeface="Latha" pitchFamily="34" charset="0"/>
              </a:endParaRPr>
            </a:p>
            <a:p>
              <a:endParaRPr lang="hr-HR" altLang="ja-JP" sz="1200">
                <a:latin typeface="Times New Roman" pitchFamily="18" charset="0"/>
                <a:ea typeface="MS Mincho" pitchFamily="49" charset="-128"/>
                <a:cs typeface="Latha" pitchFamily="34" charset="0"/>
              </a:endParaRPr>
            </a:p>
            <a:p>
              <a:endParaRPr lang="hr-HR" altLang="ja-JP" sz="1200">
                <a:latin typeface="Times New Roman" pitchFamily="18" charset="0"/>
                <a:ea typeface="MS Mincho" pitchFamily="49" charset="-128"/>
                <a:cs typeface="Latha" pitchFamily="34" charset="0"/>
              </a:endParaRPr>
            </a:p>
            <a:p>
              <a:r xmlns:a="http://schemas.openxmlformats.org/drawingml/2006/main">
                <a:rPr lang="en" altLang="ja-JP" sz="1200">
                  <a:latin typeface="Times New Roman" pitchFamily="18" charset="0"/>
                  <a:ea typeface="MS Mincho" pitchFamily="49" charset="-128"/>
                  <a:cs typeface="Latha" pitchFamily="34" charset="0"/>
                </a:rPr>
                <a:t>Can the data be reshaped?</a:t>
              </a:r>
            </a:p>
            <a:p>
              <a:r xmlns:a="http://schemas.openxmlformats.org/drawingml/2006/main">
                <a:rPr lang="en" altLang="ja-JP" sz="1200">
                  <a:latin typeface="Times New Roman" pitchFamily="18" charset="0"/>
                  <a:ea typeface="MS Mincho" pitchFamily="49" charset="-128"/>
                  <a:cs typeface="Latha" pitchFamily="34" charset="0"/>
                </a:rPr>
                <a:t>If yes, continue using</a:t>
              </a:r>
              <a:endParaRPr xmlns:a="http://schemas.openxmlformats.org/drawingml/2006/main" lang="en-US" sz="1200">
                <a:ea typeface="MS Mincho" pitchFamily="49" charset="-128"/>
                <a:cs typeface="Latha" pitchFamily="34" charset="0"/>
              </a:endParaRPr>
            </a:p>
          </p:txBody>
        </p:sp>
        <p:sp>
          <p:nvSpPr>
            <p:cNvPr id="24612" name="Line 32"/>
            <p:cNvSpPr>
              <a:spLocks noChangeShapeType="1"/>
            </p:cNvSpPr>
            <p:nvPr/>
          </p:nvSpPr>
          <p:spPr bwMode="auto">
            <a:xfrm>
              <a:off x="8527" y="5893"/>
              <a:ext cx="450" cy="0"/>
            </a:xfrm>
            <a:prstGeom prst="line">
              <a:avLst/>
            </a:prstGeom>
            <a:noFill/>
            <a:ln w="9525">
              <a:solidFill>
                <a:srgbClr val="000000"/>
              </a:solidFill>
              <a:round/>
              <a:headEnd/>
              <a:tailEnd type="triangle" w="med" len="med"/>
            </a:ln>
          </p:spPr>
          <p:txBody>
            <a:bodyPr/>
            <a:lstStyle/>
            <a:p>
              <a:endParaRPr lang="hr-HR"/>
            </a:p>
          </p:txBody>
        </p:sp>
        <p:sp>
          <p:nvSpPr>
            <p:cNvPr id="24613" name="Text Box 33"/>
            <p:cNvSpPr txBox="1">
              <a:spLocks noChangeArrowheads="1"/>
            </p:cNvSpPr>
            <p:nvPr/>
          </p:nvSpPr>
          <p:spPr bwMode="auto">
            <a:xfrm>
              <a:off x="8677" y="5430"/>
              <a:ext cx="600" cy="308"/>
            </a:xfrm>
            <a:prstGeom prst="rect">
              <a:avLst/>
            </a:prstGeom>
            <a:solidFill>
              <a:srgbClr val="FFFFFF"/>
            </a:solidFill>
            <a:ln w="9525">
              <a:solidFill>
                <a:srgbClr val="000000"/>
              </a:solidFill>
              <a:miter lim="800000"/>
              <a:headEnd/>
              <a:tailEnd/>
            </a:ln>
          </p:spPr>
          <p:txBody>
            <a:bodyPr/>
            <a:lstStyle/>
            <a:p>
              <a:r xmlns:a="http://schemas.openxmlformats.org/drawingml/2006/main">
                <a:rPr lang="en" altLang="ja-JP" sz="800">
                  <a:latin typeface="Times New Roman" pitchFamily="18" charset="0"/>
                  <a:ea typeface="MS Mincho" pitchFamily="49" charset="-128"/>
                  <a:cs typeface="Latha" pitchFamily="34" charset="0"/>
                </a:rPr>
                <a:t>Not</a:t>
              </a:r>
              <a:endParaRPr xmlns:a="http://schemas.openxmlformats.org/drawingml/2006/main" lang="en-US">
                <a:ea typeface="MS Mincho" pitchFamily="49" charset="-128"/>
                <a:cs typeface="Latha" pitchFamily="34" charset="0"/>
              </a:endParaRPr>
            </a:p>
          </p:txBody>
        </p:sp>
        <p:sp>
          <p:nvSpPr>
            <p:cNvPr id="24614" name="Text Box 34"/>
            <p:cNvSpPr txBox="1">
              <a:spLocks noChangeArrowheads="1"/>
            </p:cNvSpPr>
            <p:nvPr/>
          </p:nvSpPr>
          <p:spPr bwMode="auto">
            <a:xfrm>
              <a:off x="7477" y="3424"/>
              <a:ext cx="900" cy="772"/>
            </a:xfrm>
            <a:prstGeom prst="rect">
              <a:avLst/>
            </a:prstGeom>
            <a:solidFill>
              <a:srgbClr val="FFFFFF"/>
            </a:solidFill>
            <a:ln w="9525">
              <a:noFill/>
              <a:miter lim="800000"/>
              <a:headEnd/>
              <a:tailEnd/>
            </a:ln>
          </p:spPr>
          <p:txBody>
            <a:bodyPr/>
            <a:lstStyle/>
            <a:p>
              <a:endParaRPr lang="sr-Latn-CS"/>
            </a:p>
          </p:txBody>
        </p:sp>
        <p:sp>
          <p:nvSpPr>
            <p:cNvPr id="24615" name="Text Box 35"/>
            <p:cNvSpPr txBox="1">
              <a:spLocks noChangeArrowheads="1"/>
            </p:cNvSpPr>
            <p:nvPr/>
          </p:nvSpPr>
          <p:spPr bwMode="auto">
            <a:xfrm>
              <a:off x="8827" y="6047"/>
              <a:ext cx="900" cy="771"/>
            </a:xfrm>
            <a:prstGeom prst="rect">
              <a:avLst/>
            </a:prstGeom>
            <a:solidFill>
              <a:srgbClr val="FFFFFF"/>
            </a:solidFill>
            <a:ln w="9525">
              <a:noFill/>
              <a:miter lim="800000"/>
              <a:headEnd/>
              <a:tailEnd/>
            </a:ln>
          </p:spPr>
          <p:txBody>
            <a:bodyPr/>
            <a:lstStyle/>
            <a:p>
              <a:endParaRPr lang="sr-Latn-CS"/>
            </a:p>
          </p:txBody>
        </p:sp>
        <p:sp>
          <p:nvSpPr>
            <p:cNvPr id="24616" name="Rectangle 36"/>
            <p:cNvSpPr>
              <a:spLocks noChangeArrowheads="1"/>
            </p:cNvSpPr>
            <p:nvPr/>
          </p:nvSpPr>
          <p:spPr bwMode="auto">
            <a:xfrm>
              <a:off x="3577" y="8207"/>
              <a:ext cx="1650" cy="771"/>
            </a:xfrm>
            <a:prstGeom prst="rect">
              <a:avLst/>
            </a:prstGeom>
            <a:solidFill>
              <a:srgbClr val="FFFFFF"/>
            </a:solidFill>
            <a:ln w="9525">
              <a:solidFill>
                <a:srgbClr val="000000"/>
              </a:solidFill>
              <a:miter lim="800000"/>
              <a:headEnd/>
              <a:tailEnd/>
            </a:ln>
          </p:spPr>
          <p:txBody>
            <a:bodyPr/>
            <a:lstStyle/>
            <a:p>
              <a:r xmlns:a="http://schemas.openxmlformats.org/drawingml/2006/main">
                <a:rPr lang="en" altLang="ja-JP" sz="1100">
                  <a:latin typeface="Times New Roman" pitchFamily="18" charset="0"/>
                  <a:ea typeface="MS Mincho" pitchFamily="49" charset="-128"/>
                  <a:cs typeface="Times New Roman" pitchFamily="18" charset="0"/>
                </a:rPr>
                <a:t>Is it possible to access the original data source?</a:t>
              </a:r>
              <a:endParaRPr xmlns:a="http://schemas.openxmlformats.org/drawingml/2006/main" lang="en-US" sz="1100">
                <a:ea typeface="MS Mincho" pitchFamily="49" charset="-128"/>
                <a:cs typeface="Times New Roman" pitchFamily="18" charset="0"/>
              </a:endParaRPr>
            </a:p>
          </p:txBody>
        </p:sp>
        <p:sp>
          <p:nvSpPr>
            <p:cNvPr id="24617" name="Rectangle 37"/>
            <p:cNvSpPr>
              <a:spLocks noChangeArrowheads="1"/>
            </p:cNvSpPr>
            <p:nvPr/>
          </p:nvSpPr>
          <p:spPr bwMode="auto">
            <a:xfrm>
              <a:off x="3577" y="9132"/>
              <a:ext cx="1650" cy="926"/>
            </a:xfrm>
            <a:prstGeom prst="rect">
              <a:avLst/>
            </a:prstGeom>
            <a:solidFill>
              <a:srgbClr val="FFFFFF"/>
            </a:solidFill>
            <a:ln w="9525">
              <a:solidFill>
                <a:srgbClr val="000000"/>
              </a:solidFill>
              <a:miter lim="800000"/>
              <a:headEnd/>
              <a:tailEnd/>
            </a:ln>
          </p:spPr>
          <p:txBody>
            <a:bodyPr/>
            <a:lstStyle/>
            <a:p>
              <a:r xmlns:a="http://schemas.openxmlformats.org/drawingml/2006/main">
                <a:rPr lang="en" altLang="ja-JP" sz="1100">
                  <a:latin typeface="Times New Roman" pitchFamily="18" charset="0"/>
                  <a:ea typeface="MS Mincho" pitchFamily="49" charset="-128"/>
                  <a:cs typeface="Latha" pitchFamily="34" charset="0"/>
                </a:rPr>
                <a:t>Is the cost of data acquisition justified, worth it?</a:t>
              </a:r>
              <a:endParaRPr xmlns:a="http://schemas.openxmlformats.org/drawingml/2006/main" lang="en-US" sz="1100">
                <a:ea typeface="MS Mincho" pitchFamily="49" charset="-128"/>
                <a:cs typeface="Latha" pitchFamily="34" charset="0"/>
              </a:endParaRPr>
            </a:p>
          </p:txBody>
        </p:sp>
        <p:sp>
          <p:nvSpPr>
            <p:cNvPr id="24618" name="Rectangle 38"/>
            <p:cNvSpPr>
              <a:spLocks noChangeArrowheads="1"/>
            </p:cNvSpPr>
            <p:nvPr/>
          </p:nvSpPr>
          <p:spPr bwMode="auto">
            <a:xfrm>
              <a:off x="3577" y="10212"/>
              <a:ext cx="1650" cy="771"/>
            </a:xfrm>
            <a:prstGeom prst="rect">
              <a:avLst/>
            </a:prstGeom>
            <a:solidFill>
              <a:srgbClr val="FFFFFF"/>
            </a:solidFill>
            <a:ln w="9525">
              <a:solidFill>
                <a:srgbClr val="000000"/>
              </a:solidFill>
              <a:miter lim="800000"/>
              <a:headEnd/>
              <a:tailEnd/>
            </a:ln>
          </p:spPr>
          <p:txBody>
            <a:bodyPr/>
            <a:lstStyle/>
            <a:p>
              <a:r xmlns:a="http://schemas.openxmlformats.org/drawingml/2006/main">
                <a:rPr lang="en" altLang="ja-JP" sz="1100">
                  <a:latin typeface="Times New Roman" pitchFamily="18" charset="0"/>
                  <a:ea typeface="MS Mincho" pitchFamily="49" charset="-128"/>
                  <a:cs typeface="Times New Roman" pitchFamily="18" charset="0"/>
                </a:rPr>
                <a:t>Is there a possibility of bias?</a:t>
              </a:r>
              <a:endParaRPr xmlns:a="http://schemas.openxmlformats.org/drawingml/2006/main" lang="en-US" sz="1100">
                <a:ea typeface="MS Mincho" pitchFamily="49" charset="-128"/>
                <a:cs typeface="Times New Roman" pitchFamily="18" charset="0"/>
              </a:endParaRPr>
            </a:p>
          </p:txBody>
        </p:sp>
        <p:sp>
          <p:nvSpPr>
            <p:cNvPr id="24619" name="Rectangle 39"/>
            <p:cNvSpPr>
              <a:spLocks noChangeArrowheads="1"/>
            </p:cNvSpPr>
            <p:nvPr/>
          </p:nvSpPr>
          <p:spPr bwMode="auto">
            <a:xfrm>
              <a:off x="3577" y="11138"/>
              <a:ext cx="1650" cy="771"/>
            </a:xfrm>
            <a:prstGeom prst="rect">
              <a:avLst/>
            </a:prstGeom>
            <a:solidFill>
              <a:srgbClr val="FFFFFF"/>
            </a:solidFill>
            <a:ln w="9525">
              <a:solidFill>
                <a:srgbClr val="000000"/>
              </a:solidFill>
              <a:miter lim="800000"/>
              <a:headEnd/>
              <a:tailEnd/>
            </a:ln>
          </p:spPr>
          <p:txBody>
            <a:bodyPr/>
            <a:lstStyle/>
            <a:p>
              <a:r xmlns:a="http://schemas.openxmlformats.org/drawingml/2006/main">
                <a:rPr lang="en" altLang="ja-JP" sz="1100">
                  <a:latin typeface="Times New Roman" pitchFamily="18" charset="0"/>
                  <a:ea typeface="MS Mincho" pitchFamily="49" charset="-128"/>
                  <a:cs typeface="Times New Roman" pitchFamily="18" charset="0"/>
                </a:rPr>
                <a:t>Can the accuracy of the data be confirmed?</a:t>
              </a:r>
              <a:endParaRPr xmlns:a="http://schemas.openxmlformats.org/drawingml/2006/main" lang="en-US" sz="1100">
                <a:ea typeface="MS Mincho" pitchFamily="49" charset="-128"/>
                <a:cs typeface="Times New Roman" pitchFamily="18" charset="0"/>
              </a:endParaRPr>
            </a:p>
          </p:txBody>
        </p:sp>
        <p:sp>
          <p:nvSpPr>
            <p:cNvPr id="24620" name="Line 40"/>
            <p:cNvSpPr>
              <a:spLocks noChangeShapeType="1"/>
            </p:cNvSpPr>
            <p:nvPr/>
          </p:nvSpPr>
          <p:spPr bwMode="auto">
            <a:xfrm>
              <a:off x="4327" y="7898"/>
              <a:ext cx="0" cy="309"/>
            </a:xfrm>
            <a:prstGeom prst="line">
              <a:avLst/>
            </a:prstGeom>
            <a:noFill/>
            <a:ln w="9525">
              <a:solidFill>
                <a:srgbClr val="000000"/>
              </a:solidFill>
              <a:round/>
              <a:headEnd/>
              <a:tailEnd type="triangle" w="med" len="med"/>
            </a:ln>
          </p:spPr>
          <p:txBody>
            <a:bodyPr/>
            <a:lstStyle/>
            <a:p>
              <a:endParaRPr lang="hr-HR"/>
            </a:p>
          </p:txBody>
        </p:sp>
        <p:sp>
          <p:nvSpPr>
            <p:cNvPr id="24621" name="Line 41"/>
            <p:cNvSpPr>
              <a:spLocks noChangeShapeType="1"/>
            </p:cNvSpPr>
            <p:nvPr/>
          </p:nvSpPr>
          <p:spPr bwMode="auto">
            <a:xfrm>
              <a:off x="4327" y="8978"/>
              <a:ext cx="0" cy="154"/>
            </a:xfrm>
            <a:prstGeom prst="line">
              <a:avLst/>
            </a:prstGeom>
            <a:noFill/>
            <a:ln w="9525">
              <a:solidFill>
                <a:srgbClr val="000000"/>
              </a:solidFill>
              <a:round/>
              <a:headEnd/>
              <a:tailEnd type="triangle" w="med" len="med"/>
            </a:ln>
          </p:spPr>
          <p:txBody>
            <a:bodyPr/>
            <a:lstStyle/>
            <a:p>
              <a:endParaRPr lang="hr-HR"/>
            </a:p>
          </p:txBody>
        </p:sp>
        <p:sp>
          <p:nvSpPr>
            <p:cNvPr id="24622" name="Line 42"/>
            <p:cNvSpPr>
              <a:spLocks noChangeShapeType="1"/>
            </p:cNvSpPr>
            <p:nvPr/>
          </p:nvSpPr>
          <p:spPr bwMode="auto">
            <a:xfrm>
              <a:off x="4327" y="10058"/>
              <a:ext cx="0" cy="154"/>
            </a:xfrm>
            <a:prstGeom prst="line">
              <a:avLst/>
            </a:prstGeom>
            <a:noFill/>
            <a:ln w="9525">
              <a:solidFill>
                <a:srgbClr val="000000"/>
              </a:solidFill>
              <a:round/>
              <a:headEnd/>
              <a:tailEnd type="triangle" w="med" len="med"/>
            </a:ln>
          </p:spPr>
          <p:txBody>
            <a:bodyPr/>
            <a:lstStyle/>
            <a:p>
              <a:endParaRPr lang="hr-HR"/>
            </a:p>
          </p:txBody>
        </p:sp>
        <p:sp>
          <p:nvSpPr>
            <p:cNvPr id="24623" name="Line 43"/>
            <p:cNvSpPr>
              <a:spLocks noChangeShapeType="1"/>
            </p:cNvSpPr>
            <p:nvPr/>
          </p:nvSpPr>
          <p:spPr bwMode="auto">
            <a:xfrm>
              <a:off x="4327" y="10984"/>
              <a:ext cx="0" cy="154"/>
            </a:xfrm>
            <a:prstGeom prst="line">
              <a:avLst/>
            </a:prstGeom>
            <a:noFill/>
            <a:ln w="9525">
              <a:solidFill>
                <a:srgbClr val="000000"/>
              </a:solidFill>
              <a:round/>
              <a:headEnd/>
              <a:tailEnd type="triangle" w="med" len="med"/>
            </a:ln>
          </p:spPr>
          <p:txBody>
            <a:bodyPr/>
            <a:lstStyle/>
            <a:p>
              <a:endParaRPr lang="hr-HR"/>
            </a:p>
          </p:txBody>
        </p:sp>
        <p:sp>
          <p:nvSpPr>
            <p:cNvPr id="24624" name="Line 44"/>
            <p:cNvSpPr>
              <a:spLocks noChangeShapeType="1"/>
            </p:cNvSpPr>
            <p:nvPr/>
          </p:nvSpPr>
          <p:spPr bwMode="auto">
            <a:xfrm>
              <a:off x="4327" y="11909"/>
              <a:ext cx="0" cy="155"/>
            </a:xfrm>
            <a:prstGeom prst="line">
              <a:avLst/>
            </a:prstGeom>
            <a:noFill/>
            <a:ln w="9525">
              <a:solidFill>
                <a:srgbClr val="000000"/>
              </a:solidFill>
              <a:round/>
              <a:headEnd/>
              <a:tailEnd type="triangle" w="med" len="med"/>
            </a:ln>
          </p:spPr>
          <p:txBody>
            <a:bodyPr/>
            <a:lstStyle/>
            <a:p>
              <a:endParaRPr lang="hr-HR"/>
            </a:p>
          </p:txBody>
        </p:sp>
        <p:sp>
          <p:nvSpPr>
            <p:cNvPr id="24625" name="Text Box 45"/>
            <p:cNvSpPr txBox="1">
              <a:spLocks noChangeArrowheads="1"/>
            </p:cNvSpPr>
            <p:nvPr/>
          </p:nvSpPr>
          <p:spPr bwMode="auto">
            <a:xfrm>
              <a:off x="5377" y="8824"/>
              <a:ext cx="450" cy="308"/>
            </a:xfrm>
            <a:prstGeom prst="rect">
              <a:avLst/>
            </a:prstGeom>
            <a:solidFill>
              <a:srgbClr val="FFFFFF"/>
            </a:solidFill>
            <a:ln w="9525">
              <a:solidFill>
                <a:srgbClr val="000000"/>
              </a:solidFill>
              <a:miter lim="800000"/>
              <a:headEnd/>
              <a:tailEnd/>
            </a:ln>
          </p:spPr>
          <p:txBody>
            <a:bodyPr/>
            <a:lstStyle/>
            <a:p>
              <a:r xmlns:a="http://schemas.openxmlformats.org/drawingml/2006/main">
                <a:rPr lang="en" altLang="ja-JP" sz="800">
                  <a:latin typeface="Times New Roman" pitchFamily="18" charset="0"/>
                  <a:ea typeface="MS Mincho" pitchFamily="49" charset="-128"/>
                  <a:cs typeface="Latha" pitchFamily="34" charset="0"/>
                </a:rPr>
                <a:t>That</a:t>
              </a:r>
              <a:endParaRPr xmlns:a="http://schemas.openxmlformats.org/drawingml/2006/main" lang="en-US">
                <a:ea typeface="MS Mincho" pitchFamily="49" charset="-128"/>
                <a:cs typeface="Latha" pitchFamily="34" charset="0"/>
              </a:endParaRPr>
            </a:p>
          </p:txBody>
        </p:sp>
        <p:sp>
          <p:nvSpPr>
            <p:cNvPr id="24626" name="Text Box 46"/>
            <p:cNvSpPr txBox="1">
              <a:spLocks noChangeArrowheads="1"/>
            </p:cNvSpPr>
            <p:nvPr/>
          </p:nvSpPr>
          <p:spPr bwMode="auto">
            <a:xfrm>
              <a:off x="5377" y="9904"/>
              <a:ext cx="450" cy="308"/>
            </a:xfrm>
            <a:prstGeom prst="rect">
              <a:avLst/>
            </a:prstGeom>
            <a:solidFill>
              <a:srgbClr val="FFFFFF"/>
            </a:solidFill>
            <a:ln w="9525">
              <a:solidFill>
                <a:srgbClr val="000000"/>
              </a:solidFill>
              <a:miter lim="800000"/>
              <a:headEnd/>
              <a:tailEnd/>
            </a:ln>
          </p:spPr>
          <p:txBody>
            <a:bodyPr/>
            <a:lstStyle/>
            <a:p>
              <a:r xmlns:a="http://schemas.openxmlformats.org/drawingml/2006/main">
                <a:rPr lang="en" altLang="ja-JP" sz="800">
                  <a:latin typeface="Times New Roman" pitchFamily="18" charset="0"/>
                  <a:ea typeface="MS Mincho" pitchFamily="49" charset="-128"/>
                  <a:cs typeface="Latha" pitchFamily="34" charset="0"/>
                </a:rPr>
                <a:t>That</a:t>
              </a:r>
              <a:endParaRPr xmlns:a="http://schemas.openxmlformats.org/drawingml/2006/main" lang="en-US">
                <a:ea typeface="MS Mincho" pitchFamily="49" charset="-128"/>
                <a:cs typeface="Latha" pitchFamily="34" charset="0"/>
              </a:endParaRPr>
            </a:p>
          </p:txBody>
        </p:sp>
        <p:sp>
          <p:nvSpPr>
            <p:cNvPr id="24627" name="Text Box 47"/>
            <p:cNvSpPr txBox="1">
              <a:spLocks noChangeArrowheads="1"/>
            </p:cNvSpPr>
            <p:nvPr/>
          </p:nvSpPr>
          <p:spPr bwMode="auto">
            <a:xfrm>
              <a:off x="5377" y="10829"/>
              <a:ext cx="450" cy="309"/>
            </a:xfrm>
            <a:prstGeom prst="rect">
              <a:avLst/>
            </a:prstGeom>
            <a:solidFill>
              <a:srgbClr val="FFFFFF"/>
            </a:solidFill>
            <a:ln w="9525">
              <a:solidFill>
                <a:srgbClr val="000000"/>
              </a:solidFill>
              <a:miter lim="800000"/>
              <a:headEnd/>
              <a:tailEnd/>
            </a:ln>
          </p:spPr>
          <p:txBody>
            <a:bodyPr/>
            <a:lstStyle/>
            <a:p>
              <a:r xmlns:a="http://schemas.openxmlformats.org/drawingml/2006/main">
                <a:rPr lang="en" altLang="ja-JP" sz="800">
                  <a:latin typeface="Times New Roman" pitchFamily="18" charset="0"/>
                  <a:ea typeface="MS Mincho" pitchFamily="49" charset="-128"/>
                  <a:cs typeface="Latha" pitchFamily="34" charset="0"/>
                </a:rPr>
                <a:t>That</a:t>
              </a:r>
              <a:endParaRPr xmlns:a="http://schemas.openxmlformats.org/drawingml/2006/main" lang="en-US">
                <a:ea typeface="MS Mincho" pitchFamily="49" charset="-128"/>
                <a:cs typeface="Latha" pitchFamily="34" charset="0"/>
              </a:endParaRPr>
            </a:p>
          </p:txBody>
        </p:sp>
        <p:sp>
          <p:nvSpPr>
            <p:cNvPr id="24628" name="Text Box 48"/>
            <p:cNvSpPr txBox="1">
              <a:spLocks noChangeArrowheads="1"/>
            </p:cNvSpPr>
            <p:nvPr/>
          </p:nvSpPr>
          <p:spPr bwMode="auto">
            <a:xfrm>
              <a:off x="5377" y="11755"/>
              <a:ext cx="450" cy="309"/>
            </a:xfrm>
            <a:prstGeom prst="rect">
              <a:avLst/>
            </a:prstGeom>
            <a:solidFill>
              <a:srgbClr val="FFFFFF"/>
            </a:solidFill>
            <a:ln w="9525">
              <a:solidFill>
                <a:srgbClr val="000000"/>
              </a:solidFill>
              <a:miter lim="800000"/>
              <a:headEnd/>
              <a:tailEnd/>
            </a:ln>
          </p:spPr>
          <p:txBody>
            <a:bodyPr/>
            <a:lstStyle/>
            <a:p>
              <a:r xmlns:a="http://schemas.openxmlformats.org/drawingml/2006/main">
                <a:rPr lang="en" altLang="ja-JP" sz="800">
                  <a:latin typeface="Times New Roman" pitchFamily="18" charset="0"/>
                  <a:ea typeface="MS Mincho" pitchFamily="49" charset="-128"/>
                  <a:cs typeface="Latha" pitchFamily="34" charset="0"/>
                </a:rPr>
                <a:t>That</a:t>
              </a:r>
              <a:endParaRPr xmlns:a="http://schemas.openxmlformats.org/drawingml/2006/main" lang="en-US">
                <a:ea typeface="MS Mincho" pitchFamily="49" charset="-128"/>
                <a:cs typeface="Latha" pitchFamily="34" charset="0"/>
              </a:endParaRPr>
            </a:p>
          </p:txBody>
        </p:sp>
        <p:sp>
          <p:nvSpPr>
            <p:cNvPr id="24629" name="Line 49"/>
            <p:cNvSpPr>
              <a:spLocks noChangeShapeType="1"/>
            </p:cNvSpPr>
            <p:nvPr/>
          </p:nvSpPr>
          <p:spPr bwMode="auto">
            <a:xfrm>
              <a:off x="5227" y="9595"/>
              <a:ext cx="1350" cy="0"/>
            </a:xfrm>
            <a:prstGeom prst="line">
              <a:avLst/>
            </a:prstGeom>
            <a:noFill/>
            <a:ln w="9525">
              <a:solidFill>
                <a:srgbClr val="000000"/>
              </a:solidFill>
              <a:round/>
              <a:headEnd/>
              <a:tailEnd type="triangle" w="med" len="med"/>
            </a:ln>
          </p:spPr>
          <p:txBody>
            <a:bodyPr/>
            <a:lstStyle/>
            <a:p>
              <a:endParaRPr lang="hr-HR"/>
            </a:p>
          </p:txBody>
        </p:sp>
        <p:sp>
          <p:nvSpPr>
            <p:cNvPr id="24630" name="Line 50"/>
            <p:cNvSpPr>
              <a:spLocks noChangeShapeType="1"/>
            </p:cNvSpPr>
            <p:nvPr/>
          </p:nvSpPr>
          <p:spPr bwMode="auto">
            <a:xfrm>
              <a:off x="5227" y="10521"/>
              <a:ext cx="1350" cy="0"/>
            </a:xfrm>
            <a:prstGeom prst="line">
              <a:avLst/>
            </a:prstGeom>
            <a:noFill/>
            <a:ln w="9525">
              <a:solidFill>
                <a:srgbClr val="000000"/>
              </a:solidFill>
              <a:round/>
              <a:headEnd/>
              <a:tailEnd type="triangle" w="med" len="med"/>
            </a:ln>
          </p:spPr>
          <p:txBody>
            <a:bodyPr/>
            <a:lstStyle/>
            <a:p>
              <a:endParaRPr lang="hr-HR"/>
            </a:p>
          </p:txBody>
        </p:sp>
        <p:sp>
          <p:nvSpPr>
            <p:cNvPr id="24631" name="Line 51"/>
            <p:cNvSpPr>
              <a:spLocks noChangeShapeType="1"/>
            </p:cNvSpPr>
            <p:nvPr/>
          </p:nvSpPr>
          <p:spPr bwMode="auto">
            <a:xfrm>
              <a:off x="5227" y="11447"/>
              <a:ext cx="1350" cy="0"/>
            </a:xfrm>
            <a:prstGeom prst="line">
              <a:avLst/>
            </a:prstGeom>
            <a:noFill/>
            <a:ln w="9525">
              <a:solidFill>
                <a:srgbClr val="000000"/>
              </a:solidFill>
              <a:round/>
              <a:headEnd/>
              <a:tailEnd type="triangle" w="med" len="med"/>
            </a:ln>
          </p:spPr>
          <p:txBody>
            <a:bodyPr/>
            <a:lstStyle/>
            <a:p>
              <a:endParaRPr lang="hr-HR"/>
            </a:p>
          </p:txBody>
        </p:sp>
        <p:sp>
          <p:nvSpPr>
            <p:cNvPr id="24632" name="Text Box 52"/>
            <p:cNvSpPr txBox="1">
              <a:spLocks noChangeArrowheads="1"/>
            </p:cNvSpPr>
            <p:nvPr/>
          </p:nvSpPr>
          <p:spPr bwMode="auto">
            <a:xfrm>
              <a:off x="6727" y="9441"/>
              <a:ext cx="600" cy="309"/>
            </a:xfrm>
            <a:prstGeom prst="rect">
              <a:avLst/>
            </a:prstGeom>
            <a:solidFill>
              <a:srgbClr val="FFFFFF"/>
            </a:solidFill>
            <a:ln w="9525">
              <a:solidFill>
                <a:srgbClr val="000000"/>
              </a:solidFill>
              <a:miter lim="800000"/>
              <a:headEnd/>
              <a:tailEnd/>
            </a:ln>
          </p:spPr>
          <p:txBody>
            <a:bodyPr/>
            <a:lstStyle/>
            <a:p>
              <a:r xmlns:a="http://schemas.openxmlformats.org/drawingml/2006/main">
                <a:rPr lang="en" altLang="ja-JP" sz="800">
                  <a:latin typeface="Times New Roman" pitchFamily="18" charset="0"/>
                  <a:ea typeface="MS Mincho" pitchFamily="49" charset="-128"/>
                  <a:cs typeface="Latha" pitchFamily="34" charset="0"/>
                </a:rPr>
                <a:t>Not</a:t>
              </a:r>
              <a:endParaRPr xmlns:a="http://schemas.openxmlformats.org/drawingml/2006/main" lang="en-US">
                <a:ea typeface="MS Mincho" pitchFamily="49" charset="-128"/>
                <a:cs typeface="Latha" pitchFamily="34" charset="0"/>
              </a:endParaRPr>
            </a:p>
          </p:txBody>
        </p:sp>
        <p:sp>
          <p:nvSpPr>
            <p:cNvPr id="24633" name="Text Box 53"/>
            <p:cNvSpPr txBox="1">
              <a:spLocks noChangeArrowheads="1"/>
            </p:cNvSpPr>
            <p:nvPr/>
          </p:nvSpPr>
          <p:spPr bwMode="auto">
            <a:xfrm>
              <a:off x="6727" y="10367"/>
              <a:ext cx="600" cy="308"/>
            </a:xfrm>
            <a:prstGeom prst="rect">
              <a:avLst/>
            </a:prstGeom>
            <a:solidFill>
              <a:srgbClr val="FFFFFF"/>
            </a:solidFill>
            <a:ln w="9525">
              <a:solidFill>
                <a:srgbClr val="000000"/>
              </a:solidFill>
              <a:miter lim="800000"/>
              <a:headEnd/>
              <a:tailEnd/>
            </a:ln>
          </p:spPr>
          <p:txBody>
            <a:bodyPr/>
            <a:lstStyle/>
            <a:p>
              <a:r xmlns:a="http://schemas.openxmlformats.org/drawingml/2006/main">
                <a:rPr lang="en" altLang="ja-JP" sz="800">
                  <a:latin typeface="Times New Roman" pitchFamily="18" charset="0"/>
                  <a:ea typeface="MS Mincho" pitchFamily="49" charset="-128"/>
                  <a:cs typeface="Latha" pitchFamily="34" charset="0"/>
                </a:rPr>
                <a:t>Not</a:t>
              </a:r>
              <a:endParaRPr xmlns:a="http://schemas.openxmlformats.org/drawingml/2006/main" lang="en-US">
                <a:ea typeface="MS Mincho" pitchFamily="49" charset="-128"/>
                <a:cs typeface="Latha" pitchFamily="34" charset="0"/>
              </a:endParaRPr>
            </a:p>
          </p:txBody>
        </p:sp>
        <p:sp>
          <p:nvSpPr>
            <p:cNvPr id="24634" name="Text Box 54"/>
            <p:cNvSpPr txBox="1">
              <a:spLocks noChangeArrowheads="1"/>
            </p:cNvSpPr>
            <p:nvPr/>
          </p:nvSpPr>
          <p:spPr bwMode="auto">
            <a:xfrm>
              <a:off x="6727" y="11292"/>
              <a:ext cx="600" cy="309"/>
            </a:xfrm>
            <a:prstGeom prst="rect">
              <a:avLst/>
            </a:prstGeom>
            <a:solidFill>
              <a:srgbClr val="FFFFFF"/>
            </a:solidFill>
            <a:ln w="9525">
              <a:solidFill>
                <a:srgbClr val="000000"/>
              </a:solidFill>
              <a:miter lim="800000"/>
              <a:headEnd/>
              <a:tailEnd/>
            </a:ln>
          </p:spPr>
          <p:txBody>
            <a:bodyPr/>
            <a:lstStyle/>
            <a:p>
              <a:r xmlns:a="http://schemas.openxmlformats.org/drawingml/2006/main">
                <a:rPr lang="en" altLang="ja-JP" sz="800">
                  <a:latin typeface="Times New Roman" pitchFamily="18" charset="0"/>
                  <a:ea typeface="MS Mincho" pitchFamily="49" charset="-128"/>
                  <a:cs typeface="Latha" pitchFamily="34" charset="0"/>
                </a:rPr>
                <a:t>Not</a:t>
              </a:r>
              <a:endParaRPr xmlns:a="http://schemas.openxmlformats.org/drawingml/2006/main" lang="en-US">
                <a:ea typeface="MS Mincho" pitchFamily="49" charset="-128"/>
                <a:cs typeface="Latha" pitchFamily="34" charset="0"/>
              </a:endParaRPr>
            </a:p>
          </p:txBody>
        </p:sp>
        <p:sp>
          <p:nvSpPr>
            <p:cNvPr id="24635" name="Text Box 55"/>
            <p:cNvSpPr txBox="1">
              <a:spLocks noChangeArrowheads="1"/>
            </p:cNvSpPr>
            <p:nvPr/>
          </p:nvSpPr>
          <p:spPr bwMode="auto">
            <a:xfrm>
              <a:off x="7627" y="9132"/>
              <a:ext cx="900" cy="772"/>
            </a:xfrm>
            <a:prstGeom prst="rect">
              <a:avLst/>
            </a:prstGeom>
            <a:solidFill>
              <a:srgbClr val="FFFFFF"/>
            </a:solidFill>
            <a:ln w="9525">
              <a:noFill/>
              <a:miter lim="800000"/>
              <a:headEnd/>
              <a:tailEnd/>
            </a:ln>
          </p:spPr>
          <p:txBody>
            <a:bodyPr/>
            <a:lstStyle/>
            <a:p>
              <a:endParaRPr lang="sr-Latn-CS"/>
            </a:p>
          </p:txBody>
        </p:sp>
        <p:sp>
          <p:nvSpPr>
            <p:cNvPr id="24636" name="Text Box 56"/>
            <p:cNvSpPr txBox="1">
              <a:spLocks noChangeArrowheads="1"/>
            </p:cNvSpPr>
            <p:nvPr/>
          </p:nvSpPr>
          <p:spPr bwMode="auto">
            <a:xfrm>
              <a:off x="7777" y="10212"/>
              <a:ext cx="900" cy="773"/>
            </a:xfrm>
            <a:prstGeom prst="rect">
              <a:avLst/>
            </a:prstGeom>
            <a:solidFill>
              <a:srgbClr val="FFFFFF"/>
            </a:solidFill>
            <a:ln w="9525">
              <a:noFill/>
              <a:miter lim="800000"/>
              <a:headEnd/>
              <a:tailEnd/>
            </a:ln>
          </p:spPr>
          <p:txBody>
            <a:bodyPr/>
            <a:lstStyle/>
            <a:p>
              <a:endParaRPr lang="sr-Latn-CS"/>
            </a:p>
          </p:txBody>
        </p:sp>
        <p:sp>
          <p:nvSpPr>
            <p:cNvPr id="24637" name="Text Box 57"/>
            <p:cNvSpPr txBox="1">
              <a:spLocks noChangeArrowheads="1"/>
            </p:cNvSpPr>
            <p:nvPr/>
          </p:nvSpPr>
          <p:spPr bwMode="auto">
            <a:xfrm>
              <a:off x="7777" y="11138"/>
              <a:ext cx="900" cy="773"/>
            </a:xfrm>
            <a:prstGeom prst="rect">
              <a:avLst/>
            </a:prstGeom>
            <a:solidFill>
              <a:srgbClr val="FFFFFF"/>
            </a:solidFill>
            <a:ln w="9525">
              <a:noFill/>
              <a:miter lim="800000"/>
              <a:headEnd/>
              <a:tailEnd/>
            </a:ln>
          </p:spPr>
          <p:txBody>
            <a:bodyPr/>
            <a:lstStyle/>
            <a:p>
              <a:endParaRPr lang="sr-Latn-CS"/>
            </a:p>
          </p:txBody>
        </p:sp>
        <p:sp>
          <p:nvSpPr>
            <p:cNvPr id="24638" name="AutoShape 58"/>
            <p:cNvSpPr>
              <a:spLocks/>
            </p:cNvSpPr>
            <p:nvPr/>
          </p:nvSpPr>
          <p:spPr bwMode="auto">
            <a:xfrm>
              <a:off x="3277" y="10212"/>
              <a:ext cx="150" cy="2623"/>
            </a:xfrm>
            <a:prstGeom prst="leftBrace">
              <a:avLst>
                <a:gd name="adj1" fmla="val 145722"/>
                <a:gd name="adj2" fmla="val 50000"/>
              </a:avLst>
            </a:prstGeom>
            <a:noFill/>
            <a:ln w="9525">
              <a:solidFill>
                <a:srgbClr val="000000"/>
              </a:solidFill>
              <a:round/>
              <a:headEnd/>
              <a:tailEnd/>
            </a:ln>
          </p:spPr>
          <p:txBody>
            <a:bodyPr/>
            <a:lstStyle/>
            <a:p>
              <a:endParaRPr lang="hr-HR"/>
            </a:p>
          </p:txBody>
        </p:sp>
        <p:sp>
          <p:nvSpPr>
            <p:cNvPr id="24639" name="Text Box 59"/>
            <p:cNvSpPr txBox="1">
              <a:spLocks noChangeArrowheads="1"/>
            </p:cNvSpPr>
            <p:nvPr/>
          </p:nvSpPr>
          <p:spPr bwMode="auto">
            <a:xfrm>
              <a:off x="2677" y="9287"/>
              <a:ext cx="450" cy="3547"/>
            </a:xfrm>
            <a:prstGeom prst="rect">
              <a:avLst/>
            </a:prstGeom>
            <a:solidFill>
              <a:srgbClr val="FFFFFF"/>
            </a:solidFill>
            <a:ln w="9525">
              <a:solidFill>
                <a:srgbClr val="000000"/>
              </a:solidFill>
              <a:miter lim="800000"/>
              <a:headEnd/>
              <a:tailEnd/>
            </a:ln>
          </p:spPr>
          <p:txBody>
            <a:bodyPr/>
            <a:lstStyle/>
            <a:p>
              <a:pPr xmlns:a="http://schemas.openxmlformats.org/drawingml/2006/main" algn="ctr"/>
              <a:r xmlns:a="http://schemas.openxmlformats.org/drawingml/2006/main">
                <a:rPr lang="en" altLang="ja-JP" sz="1200">
                  <a:latin typeface="Times New Roman" pitchFamily="18" charset="0"/>
                  <a:ea typeface="MS Mincho" pitchFamily="49" charset="-128"/>
                  <a:cs typeface="Latha" pitchFamily="34" charset="0"/>
                </a:rPr>
                <a:t>Data accuracy</a:t>
              </a:r>
              <a:endParaRPr xmlns:a="http://schemas.openxmlformats.org/drawingml/2006/main" lang="en-US">
                <a:ea typeface="MS Mincho" pitchFamily="49" charset="-128"/>
                <a:cs typeface="Latha" pitchFamily="34" charset="0"/>
              </a:endParaRPr>
            </a:p>
          </p:txBody>
        </p:sp>
        <p:sp>
          <p:nvSpPr>
            <p:cNvPr id="24640" name="Line 60"/>
            <p:cNvSpPr>
              <a:spLocks noChangeShapeType="1"/>
            </p:cNvSpPr>
            <p:nvPr/>
          </p:nvSpPr>
          <p:spPr bwMode="auto">
            <a:xfrm>
              <a:off x="7027" y="11601"/>
              <a:ext cx="1" cy="617"/>
            </a:xfrm>
            <a:prstGeom prst="line">
              <a:avLst/>
            </a:prstGeom>
            <a:noFill/>
            <a:ln w="9525">
              <a:solidFill>
                <a:srgbClr val="000000"/>
              </a:solidFill>
              <a:round/>
              <a:headEnd/>
              <a:tailEnd type="triangle" w="med" len="med"/>
            </a:ln>
          </p:spPr>
          <p:txBody>
            <a:bodyPr/>
            <a:lstStyle/>
            <a:p>
              <a:endParaRPr lang="hr-HR"/>
            </a:p>
          </p:txBody>
        </p:sp>
        <p:sp>
          <p:nvSpPr>
            <p:cNvPr id="24641" name="Text Box 61"/>
            <p:cNvSpPr txBox="1">
              <a:spLocks noChangeArrowheads="1"/>
            </p:cNvSpPr>
            <p:nvPr/>
          </p:nvSpPr>
          <p:spPr bwMode="auto">
            <a:xfrm>
              <a:off x="6427" y="12218"/>
              <a:ext cx="1200" cy="617"/>
            </a:xfrm>
            <a:prstGeom prst="rect">
              <a:avLst/>
            </a:prstGeom>
            <a:solidFill>
              <a:srgbClr val="FFFFFF"/>
            </a:solidFill>
            <a:ln w="9525">
              <a:solidFill>
                <a:srgbClr val="000000"/>
              </a:solidFill>
              <a:miter lim="800000"/>
              <a:headEnd/>
              <a:tailEnd/>
            </a:ln>
          </p:spPr>
          <p:txBody>
            <a:bodyPr/>
            <a:lstStyle/>
            <a:p>
              <a:r xmlns:a="http://schemas.openxmlformats.org/drawingml/2006/main">
                <a:rPr lang="en" altLang="ja-JP" sz="1100">
                  <a:latin typeface="Times New Roman" pitchFamily="18" charset="0"/>
                  <a:ea typeface="MS Mincho" pitchFamily="49" charset="-128"/>
                  <a:cs typeface="Latha" pitchFamily="34" charset="0"/>
                </a:rPr>
                <a:t>Is it worth the risk to use the data?</a:t>
              </a:r>
              <a:endParaRPr xmlns:a="http://schemas.openxmlformats.org/drawingml/2006/main" lang="en-US" sz="1100">
                <a:ea typeface="MS Mincho" pitchFamily="49" charset="-128"/>
                <a:cs typeface="Latha" pitchFamily="34" charset="0"/>
              </a:endParaRPr>
            </a:p>
          </p:txBody>
        </p:sp>
        <p:sp>
          <p:nvSpPr>
            <p:cNvPr id="24642" name="Line 62"/>
            <p:cNvSpPr>
              <a:spLocks noChangeShapeType="1"/>
            </p:cNvSpPr>
            <p:nvPr/>
          </p:nvSpPr>
          <p:spPr bwMode="auto">
            <a:xfrm flipH="1">
              <a:off x="5377" y="12527"/>
              <a:ext cx="1050" cy="0"/>
            </a:xfrm>
            <a:prstGeom prst="line">
              <a:avLst/>
            </a:prstGeom>
            <a:noFill/>
            <a:ln w="9525">
              <a:solidFill>
                <a:srgbClr val="000000"/>
              </a:solidFill>
              <a:round/>
              <a:headEnd/>
              <a:tailEnd type="triangle" w="med" len="med"/>
            </a:ln>
          </p:spPr>
          <p:txBody>
            <a:bodyPr/>
            <a:lstStyle/>
            <a:p>
              <a:endParaRPr lang="hr-HR"/>
            </a:p>
          </p:txBody>
        </p:sp>
        <p:sp>
          <p:nvSpPr>
            <p:cNvPr id="24643" name="Text Box 63"/>
            <p:cNvSpPr txBox="1">
              <a:spLocks noChangeArrowheads="1"/>
            </p:cNvSpPr>
            <p:nvPr/>
          </p:nvSpPr>
          <p:spPr bwMode="auto">
            <a:xfrm>
              <a:off x="5827" y="12218"/>
              <a:ext cx="450" cy="309"/>
            </a:xfrm>
            <a:prstGeom prst="rect">
              <a:avLst/>
            </a:prstGeom>
            <a:solidFill>
              <a:srgbClr val="FFFFFF"/>
            </a:solidFill>
            <a:ln w="9525">
              <a:solidFill>
                <a:srgbClr val="000000"/>
              </a:solidFill>
              <a:miter lim="800000"/>
              <a:headEnd/>
              <a:tailEnd/>
            </a:ln>
          </p:spPr>
          <p:txBody>
            <a:bodyPr/>
            <a:lstStyle/>
            <a:p>
              <a:r xmlns:a="http://schemas.openxmlformats.org/drawingml/2006/main">
                <a:rPr lang="en" altLang="ja-JP" sz="800">
                  <a:latin typeface="Times New Roman" pitchFamily="18" charset="0"/>
                  <a:ea typeface="MS Mincho" pitchFamily="49" charset="-128"/>
                  <a:cs typeface="Latha" pitchFamily="34" charset="0"/>
                </a:rPr>
                <a:t>That</a:t>
              </a:r>
              <a:endParaRPr xmlns:a="http://schemas.openxmlformats.org/drawingml/2006/main" lang="en-US">
                <a:ea typeface="MS Mincho" pitchFamily="49" charset="-128"/>
                <a:cs typeface="Latha" pitchFamily="34" charset="0"/>
              </a:endParaRPr>
            </a:p>
          </p:txBody>
        </p:sp>
        <p:sp>
          <p:nvSpPr>
            <p:cNvPr id="24644" name="Line 64"/>
            <p:cNvSpPr>
              <a:spLocks noChangeShapeType="1"/>
            </p:cNvSpPr>
            <p:nvPr/>
          </p:nvSpPr>
          <p:spPr bwMode="auto">
            <a:xfrm flipV="1">
              <a:off x="7627" y="11909"/>
              <a:ext cx="600" cy="618"/>
            </a:xfrm>
            <a:prstGeom prst="line">
              <a:avLst/>
            </a:prstGeom>
            <a:noFill/>
            <a:ln w="9525">
              <a:solidFill>
                <a:srgbClr val="000000"/>
              </a:solidFill>
              <a:round/>
              <a:headEnd/>
              <a:tailEnd type="triangle" w="med" len="med"/>
            </a:ln>
          </p:spPr>
          <p:txBody>
            <a:bodyPr/>
            <a:lstStyle/>
            <a:p>
              <a:endParaRPr lang="hr-HR"/>
            </a:p>
          </p:txBody>
        </p:sp>
        <p:sp>
          <p:nvSpPr>
            <p:cNvPr id="24645" name="Text Box 65"/>
            <p:cNvSpPr txBox="1">
              <a:spLocks noChangeArrowheads="1"/>
            </p:cNvSpPr>
            <p:nvPr/>
          </p:nvSpPr>
          <p:spPr bwMode="auto">
            <a:xfrm>
              <a:off x="8077" y="12218"/>
              <a:ext cx="600" cy="309"/>
            </a:xfrm>
            <a:prstGeom prst="rect">
              <a:avLst/>
            </a:prstGeom>
            <a:solidFill>
              <a:srgbClr val="FFFFFF"/>
            </a:solidFill>
            <a:ln w="9525">
              <a:solidFill>
                <a:srgbClr val="000000"/>
              </a:solidFill>
              <a:miter lim="800000"/>
              <a:headEnd/>
              <a:tailEnd/>
            </a:ln>
          </p:spPr>
          <p:txBody>
            <a:bodyPr/>
            <a:lstStyle/>
            <a:p>
              <a:r xmlns:a="http://schemas.openxmlformats.org/drawingml/2006/main">
                <a:rPr lang="en" altLang="ja-JP" sz="800">
                  <a:latin typeface="Times New Roman" pitchFamily="18" charset="0"/>
                  <a:ea typeface="MS Mincho" pitchFamily="49" charset="-128"/>
                  <a:cs typeface="Latha" pitchFamily="34" charset="0"/>
                </a:rPr>
                <a:t>Not</a:t>
              </a:r>
              <a:endParaRPr xmlns:a="http://schemas.openxmlformats.org/drawingml/2006/main" lang="en-US">
                <a:ea typeface="MS Mincho" pitchFamily="49" charset="-128"/>
                <a:cs typeface="Latha" pitchFamily="34" charset="0"/>
              </a:endParaRPr>
            </a:p>
          </p:txBody>
        </p:sp>
      </p:grpSp>
      <p:sp>
        <p:nvSpPr>
          <p:cNvPr id="24579" name="Rectangle 66"/>
          <p:cNvSpPr>
            <a:spLocks noChangeArrowheads="1"/>
          </p:cNvSpPr>
          <p:nvPr/>
        </p:nvSpPr>
        <p:spPr bwMode="auto">
          <a:xfrm>
            <a:off x="1828800" y="6286500"/>
            <a:ext cx="1257300" cy="571500"/>
          </a:xfrm>
          <a:prstGeom prst="rect">
            <a:avLst/>
          </a:prstGeom>
          <a:solidFill>
            <a:srgbClr val="FFFFFF"/>
          </a:solidFill>
          <a:ln w="9525">
            <a:solidFill>
              <a:srgbClr val="000000"/>
            </a:solidFill>
            <a:miter lim="800000"/>
            <a:headEnd/>
            <a:tailEnd/>
          </a:ln>
        </p:spPr>
        <p:txBody>
          <a:bodyPr/>
          <a:lstStyle/>
          <a:p>
            <a:r xmlns:a="http://schemas.openxmlformats.org/drawingml/2006/main">
              <a:rPr lang="en" altLang="ja-JP" sz="1100">
                <a:latin typeface="Times New Roman" pitchFamily="18" charset="0"/>
                <a:ea typeface="MS Mincho" pitchFamily="49" charset="-128"/>
                <a:cs typeface="Latha" pitchFamily="34" charset="0"/>
              </a:rPr>
              <a:t>USE DATA</a:t>
            </a:r>
            <a:endParaRPr xmlns:a="http://schemas.openxmlformats.org/drawingml/2006/main" lang="en-US" sz="1100">
              <a:ea typeface="MS Mincho" pitchFamily="49" charset="-128"/>
              <a:cs typeface="Latha" pitchFamily="34" charset="0"/>
            </a:endParaRPr>
          </a:p>
        </p:txBody>
      </p:sp>
      <p:pic>
        <p:nvPicPr>
          <p:cNvPr id="24580" name="Picture 67"/>
          <p:cNvPicPr>
            <a:picLocks noChangeAspect="1" noChangeArrowheads="1"/>
          </p:cNvPicPr>
          <p:nvPr/>
        </p:nvPicPr>
        <p:blipFill>
          <a:blip r:embed="rId2" cstate="print"/>
          <a:srcRect/>
          <a:stretch>
            <a:fillRect/>
          </a:stretch>
        </p:blipFill>
        <p:spPr bwMode="auto">
          <a:xfrm>
            <a:off x="6248400" y="228600"/>
            <a:ext cx="495300" cy="438150"/>
          </a:xfrm>
          <a:prstGeom prst="rect">
            <a:avLst/>
          </a:prstGeom>
          <a:noFill/>
          <a:ln w="9525">
            <a:noFill/>
            <a:miter lim="800000"/>
            <a:headEnd/>
            <a:tailEnd/>
          </a:ln>
        </p:spPr>
      </p:pic>
      <p:pic>
        <p:nvPicPr>
          <p:cNvPr id="24581" name="Picture 68"/>
          <p:cNvPicPr>
            <a:picLocks noChangeAspect="1" noChangeArrowheads="1"/>
          </p:cNvPicPr>
          <p:nvPr/>
        </p:nvPicPr>
        <p:blipFill>
          <a:blip r:embed="rId2" cstate="print"/>
          <a:srcRect/>
          <a:stretch>
            <a:fillRect/>
          </a:stretch>
        </p:blipFill>
        <p:spPr bwMode="auto">
          <a:xfrm>
            <a:off x="6477000" y="4267200"/>
            <a:ext cx="495300" cy="438150"/>
          </a:xfrm>
          <a:prstGeom prst="rect">
            <a:avLst/>
          </a:prstGeom>
          <a:noFill/>
          <a:ln w="9525">
            <a:noFill/>
            <a:miter lim="800000"/>
            <a:headEnd/>
            <a:tailEnd/>
          </a:ln>
        </p:spPr>
      </p:pic>
      <p:pic>
        <p:nvPicPr>
          <p:cNvPr id="24582" name="Picture 69"/>
          <p:cNvPicPr>
            <a:picLocks noChangeAspect="1" noChangeArrowheads="1"/>
          </p:cNvPicPr>
          <p:nvPr/>
        </p:nvPicPr>
        <p:blipFill>
          <a:blip r:embed="rId2" cstate="print"/>
          <a:srcRect/>
          <a:stretch>
            <a:fillRect/>
          </a:stretch>
        </p:blipFill>
        <p:spPr bwMode="auto">
          <a:xfrm>
            <a:off x="6477000" y="4953000"/>
            <a:ext cx="495300" cy="438150"/>
          </a:xfrm>
          <a:prstGeom prst="rect">
            <a:avLst/>
          </a:prstGeom>
          <a:noFill/>
          <a:ln w="9525">
            <a:noFill/>
            <a:miter lim="800000"/>
            <a:headEnd/>
            <a:tailEnd/>
          </a:ln>
        </p:spPr>
      </p:pic>
      <p:pic>
        <p:nvPicPr>
          <p:cNvPr id="24583" name="Picture 70"/>
          <p:cNvPicPr>
            <a:picLocks noChangeAspect="1" noChangeArrowheads="1"/>
          </p:cNvPicPr>
          <p:nvPr/>
        </p:nvPicPr>
        <p:blipFill>
          <a:blip r:embed="rId2" cstate="print"/>
          <a:srcRect/>
          <a:stretch>
            <a:fillRect/>
          </a:stretch>
        </p:blipFill>
        <p:spPr bwMode="auto">
          <a:xfrm>
            <a:off x="6553200" y="5638800"/>
            <a:ext cx="495300" cy="438150"/>
          </a:xfrm>
          <a:prstGeom prst="rect">
            <a:avLst/>
          </a:prstGeom>
          <a:noFill/>
          <a:ln w="9525">
            <a:noFill/>
            <a:miter lim="800000"/>
            <a:headEnd/>
            <a:tailEnd/>
          </a:ln>
        </p:spPr>
      </p:pic>
      <p:pic>
        <p:nvPicPr>
          <p:cNvPr id="24584" name="Picture 71"/>
          <p:cNvPicPr>
            <a:picLocks noChangeAspect="1" noChangeArrowheads="1"/>
          </p:cNvPicPr>
          <p:nvPr/>
        </p:nvPicPr>
        <p:blipFill>
          <a:blip r:embed="rId2" cstate="print"/>
          <a:srcRect/>
          <a:stretch>
            <a:fillRect/>
          </a:stretch>
        </p:blipFill>
        <p:spPr bwMode="auto">
          <a:xfrm>
            <a:off x="8153400" y="2133600"/>
            <a:ext cx="495300" cy="4381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xmlns:a="http://schemas.openxmlformats.org/drawingml/2006/main" eaLnBrk="1" hangingPunct="1"/>
            <a:r xmlns:a="http://schemas.openxmlformats.org/drawingml/2006/main">
              <a:rPr lang="en" smtClean="0"/>
              <a:t>Objectives of using secondary data</a:t>
            </a:r>
            <a:endParaRPr xmlns:a="http://schemas.openxmlformats.org/drawingml/2006/main" lang="en-US" smtClean="0"/>
          </a:p>
        </p:txBody>
      </p:sp>
      <p:sp>
        <p:nvSpPr>
          <p:cNvPr id="25603" name="Rectangle 3"/>
          <p:cNvSpPr>
            <a:spLocks noGrp="1" noChangeArrowheads="1"/>
          </p:cNvSpPr>
          <p:nvPr>
            <p:ph idx="1"/>
          </p:nvPr>
        </p:nvSpPr>
        <p:spPr>
          <a:xfrm>
            <a:off x="609600" y="2514600"/>
            <a:ext cx="6348413" cy="3527425"/>
          </a:xfrm>
        </p:spPr>
        <p:txBody>
          <a:bodyPr/>
          <a:lstStyle/>
          <a:p>
            <a:pPr xmlns:a="http://schemas.openxmlformats.org/drawingml/2006/main" eaLnBrk="1" hangingPunct="1"/>
            <a:r xmlns:a="http://schemas.openxmlformats.org/drawingml/2006/main">
              <a:rPr lang="en" smtClean="0"/>
              <a:t>Finding facts and trends</a:t>
            </a:r>
          </a:p>
          <a:p>
            <a:pPr xmlns:a="http://schemas.openxmlformats.org/drawingml/2006/main" eaLnBrk="1" hangingPunct="1"/>
            <a:r xmlns:a="http://schemas.openxmlformats.org/drawingml/2006/main">
              <a:rPr lang="en" smtClean="0"/>
              <a:t>Model creation ( </a:t>
            </a:r>
            <a:r xmlns:a="http://schemas.openxmlformats.org/drawingml/2006/main">
              <a:rPr lang="en" i="1" smtClean="0"/>
              <a:t>data mining </a:t>
            </a:r>
            <a:r xmlns:a="http://schemas.openxmlformats.org/drawingml/2006/main">
              <a:rPr lang="en" smtClean="0"/>
              <a:t>or </a:t>
            </a:r>
            <a:r xmlns:a="http://schemas.openxmlformats.org/drawingml/2006/main">
              <a:rPr lang="en" i="1" smtClean="0"/>
              <a:t>neural networks </a:t>
            </a:r>
            <a:r xmlns:a="http://schemas.openxmlformats.org/drawingml/2006/main">
              <a:rPr lang="en" smtClean="0"/>
              <a:t>)</a:t>
            </a:r>
          </a:p>
          <a:p>
            <a:pPr xmlns:a="http://schemas.openxmlformats.org/drawingml/2006/main" eaLnBrk="1" hangingPunct="1"/>
            <a:r xmlns:a="http://schemas.openxmlformats.org/drawingml/2006/main">
              <a:rPr lang="en" smtClean="0"/>
              <a:t>Creating a database</a:t>
            </a:r>
            <a:endParaRPr xmlns:a="http://schemas.openxmlformats.org/drawingml/2006/main" lang="en-US"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xmlns:a="http://schemas.openxmlformats.org/drawingml/2006/main" eaLnBrk="1" hangingPunct="1"/>
            <a:r xmlns:a="http://schemas.openxmlformats.org/drawingml/2006/main">
              <a:rPr lang="en" smtClean="0"/>
              <a:t>Types of secondary data</a:t>
            </a:r>
            <a:endParaRPr xmlns:a="http://schemas.openxmlformats.org/drawingml/2006/main" lang="en-US" smtClean="0"/>
          </a:p>
        </p:txBody>
      </p:sp>
      <p:sp>
        <p:nvSpPr>
          <p:cNvPr id="26627" name="Rectangle 3"/>
          <p:cNvSpPr>
            <a:spLocks noGrp="1" noChangeArrowheads="1"/>
          </p:cNvSpPr>
          <p:nvPr>
            <p:ph idx="1"/>
          </p:nvPr>
        </p:nvSpPr>
        <p:spPr/>
        <p:txBody>
          <a:bodyPr/>
          <a:lstStyle/>
          <a:p>
            <a:pPr xmlns:a="http://schemas.openxmlformats.org/drawingml/2006/main" eaLnBrk="1" hangingPunct="1"/>
            <a:r xmlns:a="http://schemas.openxmlformats.org/drawingml/2006/main">
              <a:rPr lang="en" smtClean="0"/>
              <a:t>Raw and processed</a:t>
            </a:r>
            <a:endParaRPr xmlns:a="http://schemas.openxmlformats.org/drawingml/2006/main" lang="en-US" smtClean="0"/>
          </a:p>
        </p:txBody>
      </p:sp>
      <p:grpSp>
        <p:nvGrpSpPr>
          <p:cNvPr id="26628" name="Group 4"/>
          <p:cNvGrpSpPr>
            <a:grpSpLocks noChangeAspect="1"/>
          </p:cNvGrpSpPr>
          <p:nvPr/>
        </p:nvGrpSpPr>
        <p:grpSpPr bwMode="auto">
          <a:xfrm>
            <a:off x="838200" y="2819400"/>
            <a:ext cx="7467600" cy="1828800"/>
            <a:chOff x="2527" y="9855"/>
            <a:chExt cx="7350" cy="1851"/>
          </a:xfrm>
        </p:grpSpPr>
        <p:sp>
          <p:nvSpPr>
            <p:cNvPr id="26629" name="AutoShape 5"/>
            <p:cNvSpPr>
              <a:spLocks noChangeAspect="1" noChangeArrowheads="1"/>
            </p:cNvSpPr>
            <p:nvPr/>
          </p:nvSpPr>
          <p:spPr bwMode="auto">
            <a:xfrm>
              <a:off x="2527" y="9855"/>
              <a:ext cx="7350" cy="1851"/>
            </a:xfrm>
            <a:prstGeom prst="rect">
              <a:avLst/>
            </a:prstGeom>
            <a:noFill/>
            <a:ln w="9525">
              <a:noFill/>
              <a:miter lim="800000"/>
              <a:headEnd/>
              <a:tailEnd/>
            </a:ln>
          </p:spPr>
          <p:txBody>
            <a:bodyPr/>
            <a:lstStyle/>
            <a:p>
              <a:endParaRPr lang="hr-HR"/>
            </a:p>
          </p:txBody>
        </p:sp>
        <p:sp>
          <p:nvSpPr>
            <p:cNvPr id="26630" name="Rectangle 6"/>
            <p:cNvSpPr>
              <a:spLocks noChangeArrowheads="1"/>
            </p:cNvSpPr>
            <p:nvPr/>
          </p:nvSpPr>
          <p:spPr bwMode="auto">
            <a:xfrm>
              <a:off x="2827" y="10009"/>
              <a:ext cx="1800" cy="463"/>
            </a:xfrm>
            <a:prstGeom prst="rect">
              <a:avLst/>
            </a:prstGeom>
            <a:solidFill>
              <a:srgbClr val="FFFFFF"/>
            </a:solidFill>
            <a:ln w="9525">
              <a:solidFill>
                <a:srgbClr val="000000"/>
              </a:solidFill>
              <a:miter lim="800000"/>
              <a:headEnd/>
              <a:tailEnd/>
            </a:ln>
          </p:spPr>
          <p:txBody>
            <a:bodyPr/>
            <a:lstStyle/>
            <a:p>
              <a:pPr xmlns:a="http://schemas.openxmlformats.org/drawingml/2006/main" algn="ctr"/>
              <a:r xmlns:a="http://schemas.openxmlformats.org/drawingml/2006/main">
                <a:rPr lang="en" altLang="ja-JP" sz="1000">
                  <a:latin typeface="Times New Roman" pitchFamily="18" charset="0"/>
                  <a:ea typeface="MS Mincho" pitchFamily="49" charset="-128"/>
                  <a:cs typeface="Latha" pitchFamily="34" charset="0"/>
                </a:rPr>
                <a:t>Documentary</a:t>
              </a:r>
            </a:p>
            <a:p>
              <a:endParaRPr lang="en-US">
                <a:ea typeface="MS Mincho" pitchFamily="49" charset="-128"/>
                <a:cs typeface="Latha" pitchFamily="34" charset="0"/>
              </a:endParaRPr>
            </a:p>
          </p:txBody>
        </p:sp>
        <p:sp>
          <p:nvSpPr>
            <p:cNvPr id="26631" name="Rectangle 7"/>
            <p:cNvSpPr>
              <a:spLocks noChangeArrowheads="1"/>
            </p:cNvSpPr>
            <p:nvPr/>
          </p:nvSpPr>
          <p:spPr bwMode="auto">
            <a:xfrm>
              <a:off x="5077" y="10009"/>
              <a:ext cx="1800" cy="463"/>
            </a:xfrm>
            <a:prstGeom prst="rect">
              <a:avLst/>
            </a:prstGeom>
            <a:solidFill>
              <a:srgbClr val="FFFFFF"/>
            </a:solidFill>
            <a:ln w="9525">
              <a:solidFill>
                <a:srgbClr val="000000"/>
              </a:solidFill>
              <a:miter lim="800000"/>
              <a:headEnd/>
              <a:tailEnd/>
            </a:ln>
          </p:spPr>
          <p:txBody>
            <a:bodyPr/>
            <a:lstStyle/>
            <a:p>
              <a:pPr xmlns:a="http://schemas.openxmlformats.org/drawingml/2006/main" algn="ctr"/>
              <a:r xmlns:a="http://schemas.openxmlformats.org/drawingml/2006/main">
                <a:rPr lang="en" altLang="ja-JP" sz="1000">
                  <a:latin typeface="Times New Roman" pitchFamily="18" charset="0"/>
                  <a:ea typeface="MS Mincho" pitchFamily="49" charset="-128"/>
                  <a:cs typeface="Latha" pitchFamily="34" charset="0"/>
                </a:rPr>
                <a:t>Multiple original</a:t>
              </a:r>
            </a:p>
            <a:p>
              <a:endParaRPr lang="en-US">
                <a:ea typeface="MS Mincho" pitchFamily="49" charset="-128"/>
                <a:cs typeface="Latha" pitchFamily="34" charset="0"/>
              </a:endParaRPr>
            </a:p>
          </p:txBody>
        </p:sp>
        <p:sp>
          <p:nvSpPr>
            <p:cNvPr id="26632" name="Rectangle 8"/>
            <p:cNvSpPr>
              <a:spLocks noChangeArrowheads="1"/>
            </p:cNvSpPr>
            <p:nvPr/>
          </p:nvSpPr>
          <p:spPr bwMode="auto">
            <a:xfrm>
              <a:off x="7327" y="10009"/>
              <a:ext cx="1800" cy="463"/>
            </a:xfrm>
            <a:prstGeom prst="rect">
              <a:avLst/>
            </a:prstGeom>
            <a:solidFill>
              <a:srgbClr val="FFFFFF"/>
            </a:solidFill>
            <a:ln w="9525">
              <a:solidFill>
                <a:srgbClr val="000000"/>
              </a:solidFill>
              <a:miter lim="800000"/>
              <a:headEnd/>
              <a:tailEnd/>
            </a:ln>
          </p:spPr>
          <p:txBody>
            <a:bodyPr/>
            <a:lstStyle/>
            <a:p>
              <a:pPr xmlns:a="http://schemas.openxmlformats.org/drawingml/2006/main" algn="ctr"/>
              <a:r xmlns:a="http://schemas.openxmlformats.org/drawingml/2006/main">
                <a:rPr lang="en" altLang="ja-JP" sz="1000">
                  <a:latin typeface="Times New Roman" pitchFamily="18" charset="0"/>
                  <a:ea typeface="MS Mincho" pitchFamily="49" charset="-128"/>
                  <a:cs typeface="Latha" pitchFamily="34" charset="0"/>
                </a:rPr>
                <a:t>Survey</a:t>
              </a:r>
            </a:p>
            <a:p>
              <a:endParaRPr lang="en-US">
                <a:ea typeface="MS Mincho" pitchFamily="49" charset="-128"/>
                <a:cs typeface="Latha" pitchFamily="34" charset="0"/>
              </a:endParaRPr>
            </a:p>
          </p:txBody>
        </p:sp>
        <p:sp>
          <p:nvSpPr>
            <p:cNvPr id="26633" name="Line 9"/>
            <p:cNvSpPr>
              <a:spLocks noChangeShapeType="1"/>
            </p:cNvSpPr>
            <p:nvPr/>
          </p:nvSpPr>
          <p:spPr bwMode="auto">
            <a:xfrm flipH="1">
              <a:off x="3127" y="10472"/>
              <a:ext cx="300" cy="309"/>
            </a:xfrm>
            <a:prstGeom prst="line">
              <a:avLst/>
            </a:prstGeom>
            <a:noFill/>
            <a:ln w="9525">
              <a:solidFill>
                <a:srgbClr val="000000"/>
              </a:solidFill>
              <a:round/>
              <a:headEnd/>
              <a:tailEnd type="triangle" w="med" len="med"/>
            </a:ln>
          </p:spPr>
          <p:txBody>
            <a:bodyPr/>
            <a:lstStyle/>
            <a:p>
              <a:endParaRPr lang="hr-HR"/>
            </a:p>
          </p:txBody>
        </p:sp>
        <p:sp>
          <p:nvSpPr>
            <p:cNvPr id="26634" name="Line 10"/>
            <p:cNvSpPr>
              <a:spLocks noChangeShapeType="1"/>
            </p:cNvSpPr>
            <p:nvPr/>
          </p:nvSpPr>
          <p:spPr bwMode="auto">
            <a:xfrm>
              <a:off x="4027" y="10472"/>
              <a:ext cx="150" cy="309"/>
            </a:xfrm>
            <a:prstGeom prst="line">
              <a:avLst/>
            </a:prstGeom>
            <a:noFill/>
            <a:ln w="9525">
              <a:solidFill>
                <a:srgbClr val="000000"/>
              </a:solidFill>
              <a:round/>
              <a:headEnd/>
              <a:tailEnd type="triangle" w="med" len="med"/>
            </a:ln>
          </p:spPr>
          <p:txBody>
            <a:bodyPr/>
            <a:lstStyle/>
            <a:p>
              <a:endParaRPr lang="hr-HR"/>
            </a:p>
          </p:txBody>
        </p:sp>
        <p:sp>
          <p:nvSpPr>
            <p:cNvPr id="26635" name="Line 11"/>
            <p:cNvSpPr>
              <a:spLocks noChangeShapeType="1"/>
            </p:cNvSpPr>
            <p:nvPr/>
          </p:nvSpPr>
          <p:spPr bwMode="auto">
            <a:xfrm flipH="1">
              <a:off x="5077" y="10472"/>
              <a:ext cx="150" cy="309"/>
            </a:xfrm>
            <a:prstGeom prst="line">
              <a:avLst/>
            </a:prstGeom>
            <a:noFill/>
            <a:ln w="9525">
              <a:solidFill>
                <a:srgbClr val="000000"/>
              </a:solidFill>
              <a:round/>
              <a:headEnd/>
              <a:tailEnd type="triangle" w="med" len="med"/>
            </a:ln>
          </p:spPr>
          <p:txBody>
            <a:bodyPr/>
            <a:lstStyle/>
            <a:p>
              <a:endParaRPr lang="hr-HR"/>
            </a:p>
          </p:txBody>
        </p:sp>
        <p:sp>
          <p:nvSpPr>
            <p:cNvPr id="26636" name="Line 12"/>
            <p:cNvSpPr>
              <a:spLocks noChangeShapeType="1"/>
            </p:cNvSpPr>
            <p:nvPr/>
          </p:nvSpPr>
          <p:spPr bwMode="auto">
            <a:xfrm>
              <a:off x="5977" y="10472"/>
              <a:ext cx="150" cy="309"/>
            </a:xfrm>
            <a:prstGeom prst="line">
              <a:avLst/>
            </a:prstGeom>
            <a:noFill/>
            <a:ln w="9525">
              <a:solidFill>
                <a:srgbClr val="000000"/>
              </a:solidFill>
              <a:round/>
              <a:headEnd/>
              <a:tailEnd type="triangle" w="med" len="med"/>
            </a:ln>
          </p:spPr>
          <p:txBody>
            <a:bodyPr/>
            <a:lstStyle/>
            <a:p>
              <a:endParaRPr lang="hr-HR"/>
            </a:p>
          </p:txBody>
        </p:sp>
        <p:sp>
          <p:nvSpPr>
            <p:cNvPr id="26637" name="Line 13"/>
            <p:cNvSpPr>
              <a:spLocks noChangeShapeType="1"/>
            </p:cNvSpPr>
            <p:nvPr/>
          </p:nvSpPr>
          <p:spPr bwMode="auto">
            <a:xfrm flipH="1">
              <a:off x="7177" y="10472"/>
              <a:ext cx="150" cy="309"/>
            </a:xfrm>
            <a:prstGeom prst="line">
              <a:avLst/>
            </a:prstGeom>
            <a:noFill/>
            <a:ln w="9525">
              <a:solidFill>
                <a:srgbClr val="000000"/>
              </a:solidFill>
              <a:round/>
              <a:headEnd/>
              <a:tailEnd type="triangle" w="med" len="med"/>
            </a:ln>
          </p:spPr>
          <p:txBody>
            <a:bodyPr/>
            <a:lstStyle/>
            <a:p>
              <a:endParaRPr lang="hr-HR"/>
            </a:p>
          </p:txBody>
        </p:sp>
        <p:sp>
          <p:nvSpPr>
            <p:cNvPr id="26638" name="Line 14"/>
            <p:cNvSpPr>
              <a:spLocks noChangeShapeType="1"/>
            </p:cNvSpPr>
            <p:nvPr/>
          </p:nvSpPr>
          <p:spPr bwMode="auto">
            <a:xfrm>
              <a:off x="8377" y="10472"/>
              <a:ext cx="1" cy="309"/>
            </a:xfrm>
            <a:prstGeom prst="line">
              <a:avLst/>
            </a:prstGeom>
            <a:noFill/>
            <a:ln w="9525">
              <a:solidFill>
                <a:srgbClr val="000000"/>
              </a:solidFill>
              <a:round/>
              <a:headEnd/>
              <a:tailEnd type="triangle" w="med" len="med"/>
            </a:ln>
          </p:spPr>
          <p:txBody>
            <a:bodyPr/>
            <a:lstStyle/>
            <a:p>
              <a:endParaRPr lang="hr-HR"/>
            </a:p>
          </p:txBody>
        </p:sp>
        <p:sp>
          <p:nvSpPr>
            <p:cNvPr id="26639" name="Line 15"/>
            <p:cNvSpPr>
              <a:spLocks noChangeShapeType="1"/>
            </p:cNvSpPr>
            <p:nvPr/>
          </p:nvSpPr>
          <p:spPr bwMode="auto">
            <a:xfrm>
              <a:off x="8977" y="10472"/>
              <a:ext cx="300" cy="309"/>
            </a:xfrm>
            <a:prstGeom prst="line">
              <a:avLst/>
            </a:prstGeom>
            <a:noFill/>
            <a:ln w="9525">
              <a:solidFill>
                <a:srgbClr val="000000"/>
              </a:solidFill>
              <a:round/>
              <a:headEnd/>
              <a:tailEnd type="triangle" w="med" len="med"/>
            </a:ln>
          </p:spPr>
          <p:txBody>
            <a:bodyPr/>
            <a:lstStyle/>
            <a:p>
              <a:endParaRPr lang="hr-HR"/>
            </a:p>
          </p:txBody>
        </p:sp>
        <p:sp>
          <p:nvSpPr>
            <p:cNvPr id="26640" name="Rectangle 16"/>
            <p:cNvSpPr>
              <a:spLocks noChangeArrowheads="1"/>
            </p:cNvSpPr>
            <p:nvPr/>
          </p:nvSpPr>
          <p:spPr bwMode="auto">
            <a:xfrm>
              <a:off x="2527" y="10781"/>
              <a:ext cx="900" cy="617"/>
            </a:xfrm>
            <a:prstGeom prst="rect">
              <a:avLst/>
            </a:prstGeom>
            <a:solidFill>
              <a:srgbClr val="FFFFFF"/>
            </a:solidFill>
            <a:ln w="9525">
              <a:solidFill>
                <a:srgbClr val="000000"/>
              </a:solidFill>
              <a:miter lim="800000"/>
              <a:headEnd/>
              <a:tailEnd/>
            </a:ln>
          </p:spPr>
          <p:txBody>
            <a:bodyPr/>
            <a:lstStyle/>
            <a:p>
              <a:pPr xmlns:a="http://schemas.openxmlformats.org/drawingml/2006/main" algn="ctr"/>
              <a:r xmlns:a="http://schemas.openxmlformats.org/drawingml/2006/main">
                <a:rPr lang="en" altLang="ja-JP" sz="1000">
                  <a:latin typeface="Times New Roman" pitchFamily="18" charset="0"/>
                  <a:ea typeface="MS Mincho" pitchFamily="49" charset="-128"/>
                  <a:cs typeface="Latha" pitchFamily="34" charset="0"/>
                </a:rPr>
                <a:t>Writing</a:t>
              </a:r>
            </a:p>
            <a:p>
              <a:pPr xmlns:a="http://schemas.openxmlformats.org/drawingml/2006/main" algn="ctr"/>
              <a:r xmlns:a="http://schemas.openxmlformats.org/drawingml/2006/main">
                <a:rPr lang="en" altLang="ja-JP" sz="1000">
                  <a:latin typeface="Times New Roman" pitchFamily="18" charset="0"/>
                  <a:ea typeface="MS Mincho" pitchFamily="49" charset="-128"/>
                  <a:cs typeface="Latha" pitchFamily="34" charset="0"/>
                </a:rPr>
                <a:t>materials</a:t>
              </a:r>
              <a:endParaRPr xmlns:a="http://schemas.openxmlformats.org/drawingml/2006/main" lang="en-US">
                <a:ea typeface="MS Mincho" pitchFamily="49" charset="-128"/>
                <a:cs typeface="Latha" pitchFamily="34" charset="0"/>
              </a:endParaRPr>
            </a:p>
          </p:txBody>
        </p:sp>
        <p:sp>
          <p:nvSpPr>
            <p:cNvPr id="26641" name="Rectangle 17"/>
            <p:cNvSpPr>
              <a:spLocks noChangeArrowheads="1"/>
            </p:cNvSpPr>
            <p:nvPr/>
          </p:nvSpPr>
          <p:spPr bwMode="auto">
            <a:xfrm>
              <a:off x="3577" y="10781"/>
              <a:ext cx="900" cy="617"/>
            </a:xfrm>
            <a:prstGeom prst="rect">
              <a:avLst/>
            </a:prstGeom>
            <a:solidFill>
              <a:srgbClr val="FFFFFF"/>
            </a:solidFill>
            <a:ln w="9525">
              <a:solidFill>
                <a:srgbClr val="000000"/>
              </a:solidFill>
              <a:miter lim="800000"/>
              <a:headEnd/>
              <a:tailEnd/>
            </a:ln>
          </p:spPr>
          <p:txBody>
            <a:bodyPr/>
            <a:lstStyle/>
            <a:p>
              <a:pPr xmlns:a="http://schemas.openxmlformats.org/drawingml/2006/main" algn="ctr"/>
              <a:r xmlns:a="http://schemas.openxmlformats.org/drawingml/2006/main">
                <a:rPr lang="en" altLang="ja-JP" sz="1000">
                  <a:latin typeface="Times New Roman" pitchFamily="18" charset="0"/>
                  <a:ea typeface="MS Mincho" pitchFamily="49" charset="-128"/>
                  <a:cs typeface="Latha" pitchFamily="34" charset="0"/>
                </a:rPr>
                <a:t>Unwritten</a:t>
              </a:r>
            </a:p>
            <a:p>
              <a:pPr xmlns:a="http://schemas.openxmlformats.org/drawingml/2006/main" algn="ctr"/>
              <a:r xmlns:a="http://schemas.openxmlformats.org/drawingml/2006/main">
                <a:rPr lang="en" altLang="ja-JP" sz="1000">
                  <a:latin typeface="Times New Roman" pitchFamily="18" charset="0"/>
                  <a:ea typeface="MS Mincho" pitchFamily="49" charset="-128"/>
                  <a:cs typeface="Latha" pitchFamily="34" charset="0"/>
                </a:rPr>
                <a:t>materials</a:t>
              </a:r>
              <a:endParaRPr xmlns:a="http://schemas.openxmlformats.org/drawingml/2006/main" lang="en-US">
                <a:ea typeface="MS Mincho" pitchFamily="49" charset="-128"/>
                <a:cs typeface="Latha" pitchFamily="34" charset="0"/>
              </a:endParaRPr>
            </a:p>
          </p:txBody>
        </p:sp>
        <p:sp>
          <p:nvSpPr>
            <p:cNvPr id="26642" name="Rectangle 18"/>
            <p:cNvSpPr>
              <a:spLocks noChangeArrowheads="1"/>
            </p:cNvSpPr>
            <p:nvPr/>
          </p:nvSpPr>
          <p:spPr bwMode="auto">
            <a:xfrm>
              <a:off x="4627" y="10781"/>
              <a:ext cx="900" cy="618"/>
            </a:xfrm>
            <a:prstGeom prst="rect">
              <a:avLst/>
            </a:prstGeom>
            <a:solidFill>
              <a:srgbClr val="FFFFFF"/>
            </a:solidFill>
            <a:ln w="9525">
              <a:solidFill>
                <a:srgbClr val="000000"/>
              </a:solidFill>
              <a:miter lim="800000"/>
              <a:headEnd/>
              <a:tailEnd/>
            </a:ln>
          </p:spPr>
          <p:txBody>
            <a:bodyPr/>
            <a:lstStyle/>
            <a:p>
              <a:pPr xmlns:a="http://schemas.openxmlformats.org/drawingml/2006/main" algn="ctr"/>
              <a:r xmlns:a="http://schemas.openxmlformats.org/drawingml/2006/main">
                <a:rPr lang="en" altLang="ja-JP" sz="1000">
                  <a:latin typeface="Times New Roman" pitchFamily="18" charset="0"/>
                  <a:ea typeface="MS Mincho" pitchFamily="49" charset="-128"/>
                  <a:cs typeface="Times New Roman" pitchFamily="18" charset="0"/>
                </a:rPr>
                <a:t>Regional</a:t>
              </a:r>
              <a:endParaRPr xmlns:a="http://schemas.openxmlformats.org/drawingml/2006/main" lang="en-US">
                <a:ea typeface="MS Mincho" pitchFamily="49" charset="-128"/>
                <a:cs typeface="Times New Roman" pitchFamily="18" charset="0"/>
              </a:endParaRPr>
            </a:p>
          </p:txBody>
        </p:sp>
        <p:sp>
          <p:nvSpPr>
            <p:cNvPr id="26643" name="Rectangle 19"/>
            <p:cNvSpPr>
              <a:spLocks noChangeArrowheads="1"/>
            </p:cNvSpPr>
            <p:nvPr/>
          </p:nvSpPr>
          <p:spPr bwMode="auto">
            <a:xfrm>
              <a:off x="5677" y="10781"/>
              <a:ext cx="1050" cy="618"/>
            </a:xfrm>
            <a:prstGeom prst="rect">
              <a:avLst/>
            </a:prstGeom>
            <a:solidFill>
              <a:srgbClr val="FFFFFF"/>
            </a:solidFill>
            <a:ln w="9525">
              <a:solidFill>
                <a:srgbClr val="000000"/>
              </a:solidFill>
              <a:miter lim="800000"/>
              <a:headEnd/>
              <a:tailEnd/>
            </a:ln>
          </p:spPr>
          <p:txBody>
            <a:bodyPr/>
            <a:lstStyle/>
            <a:p>
              <a:pPr xmlns:a="http://schemas.openxmlformats.org/drawingml/2006/main" algn="ctr"/>
              <a:r xmlns:a="http://schemas.openxmlformats.org/drawingml/2006/main">
                <a:rPr lang="en" altLang="ja-JP" sz="1000">
                  <a:latin typeface="Times New Roman" pitchFamily="18" charset="0"/>
                  <a:ea typeface="MS Mincho" pitchFamily="49" charset="-128"/>
                  <a:cs typeface="Latha" pitchFamily="34" charset="0"/>
                </a:rPr>
                <a:t>Time series</a:t>
              </a:r>
              <a:endParaRPr xmlns:a="http://schemas.openxmlformats.org/drawingml/2006/main" lang="en-US">
                <a:ea typeface="MS Mincho" pitchFamily="49" charset="-128"/>
                <a:cs typeface="Latha" pitchFamily="34" charset="0"/>
              </a:endParaRPr>
            </a:p>
          </p:txBody>
        </p:sp>
        <p:sp>
          <p:nvSpPr>
            <p:cNvPr id="26644" name="Rectangle 20"/>
            <p:cNvSpPr>
              <a:spLocks noChangeArrowheads="1"/>
            </p:cNvSpPr>
            <p:nvPr/>
          </p:nvSpPr>
          <p:spPr bwMode="auto">
            <a:xfrm>
              <a:off x="6877" y="10781"/>
              <a:ext cx="750" cy="618"/>
            </a:xfrm>
            <a:prstGeom prst="rect">
              <a:avLst/>
            </a:prstGeom>
            <a:solidFill>
              <a:srgbClr val="FFFFFF"/>
            </a:solidFill>
            <a:ln w="9525">
              <a:solidFill>
                <a:srgbClr val="000000"/>
              </a:solidFill>
              <a:miter lim="800000"/>
              <a:headEnd/>
              <a:tailEnd/>
            </a:ln>
          </p:spPr>
          <p:txBody>
            <a:bodyPr/>
            <a:lstStyle/>
            <a:p>
              <a:pPr xmlns:a="http://schemas.openxmlformats.org/drawingml/2006/main" algn="ctr"/>
              <a:r xmlns:a="http://schemas.openxmlformats.org/drawingml/2006/main">
                <a:rPr lang="en" altLang="ja-JP" sz="1000">
                  <a:latin typeface="Times New Roman" pitchFamily="18" charset="0"/>
                  <a:ea typeface="MS Mincho" pitchFamily="49" charset="-128"/>
                  <a:cs typeface="Latha" pitchFamily="34" charset="0"/>
                </a:rPr>
                <a:t>Censuses</a:t>
              </a:r>
              <a:endParaRPr xmlns:a="http://schemas.openxmlformats.org/drawingml/2006/main" lang="en-US">
                <a:ea typeface="MS Mincho" pitchFamily="49" charset="-128"/>
                <a:cs typeface="Latha" pitchFamily="34" charset="0"/>
              </a:endParaRPr>
            </a:p>
          </p:txBody>
        </p:sp>
        <p:sp>
          <p:nvSpPr>
            <p:cNvPr id="26645" name="Rectangle 21"/>
            <p:cNvSpPr>
              <a:spLocks noChangeArrowheads="1"/>
            </p:cNvSpPr>
            <p:nvPr/>
          </p:nvSpPr>
          <p:spPr bwMode="auto">
            <a:xfrm>
              <a:off x="7777" y="10781"/>
              <a:ext cx="1050" cy="618"/>
            </a:xfrm>
            <a:prstGeom prst="rect">
              <a:avLst/>
            </a:prstGeom>
            <a:solidFill>
              <a:srgbClr val="FFFFFF"/>
            </a:solidFill>
            <a:ln w="9525">
              <a:solidFill>
                <a:srgbClr val="000000"/>
              </a:solidFill>
              <a:miter lim="800000"/>
              <a:headEnd/>
              <a:tailEnd/>
            </a:ln>
          </p:spPr>
          <p:txBody>
            <a:bodyPr/>
            <a:lstStyle/>
            <a:p>
              <a:pPr xmlns:a="http://schemas.openxmlformats.org/drawingml/2006/main" algn="ctr"/>
              <a:r xmlns:a="http://schemas.openxmlformats.org/drawingml/2006/main">
                <a:rPr lang="en" altLang="ja-JP" sz="1000">
                  <a:latin typeface="Times New Roman" pitchFamily="18" charset="0"/>
                  <a:ea typeface="MS Mincho" pitchFamily="49" charset="-128"/>
                  <a:cs typeface="Latha" pitchFamily="34" charset="0"/>
                </a:rPr>
                <a:t>Regular surveys</a:t>
              </a:r>
              <a:endParaRPr xmlns:a="http://schemas.openxmlformats.org/drawingml/2006/main" lang="en-US">
                <a:ea typeface="MS Mincho" pitchFamily="49" charset="-128"/>
                <a:cs typeface="Latha" pitchFamily="34" charset="0"/>
              </a:endParaRPr>
            </a:p>
          </p:txBody>
        </p:sp>
        <p:sp>
          <p:nvSpPr>
            <p:cNvPr id="26646" name="Rectangle 22"/>
            <p:cNvSpPr>
              <a:spLocks noChangeArrowheads="1"/>
            </p:cNvSpPr>
            <p:nvPr/>
          </p:nvSpPr>
          <p:spPr bwMode="auto">
            <a:xfrm>
              <a:off x="8977" y="10781"/>
              <a:ext cx="750" cy="618"/>
            </a:xfrm>
            <a:prstGeom prst="rect">
              <a:avLst/>
            </a:prstGeom>
            <a:solidFill>
              <a:srgbClr val="FFFFFF"/>
            </a:solidFill>
            <a:ln w="9525">
              <a:solidFill>
                <a:srgbClr val="000000"/>
              </a:solidFill>
              <a:miter lim="800000"/>
              <a:headEnd/>
              <a:tailEnd/>
            </a:ln>
          </p:spPr>
          <p:txBody>
            <a:bodyPr/>
            <a:lstStyle/>
            <a:p>
              <a:pPr xmlns:a="http://schemas.openxmlformats.org/drawingml/2006/main" algn="ctr"/>
              <a:r xmlns:a="http://schemas.openxmlformats.org/drawingml/2006/main">
                <a:rPr lang="en" altLang="ja-JP" sz="1000" i="1">
                  <a:latin typeface="Times New Roman" pitchFamily="18" charset="0"/>
                  <a:ea typeface="MS Mincho" pitchFamily="49" charset="-128"/>
                  <a:cs typeface="Latha" pitchFamily="34" charset="0"/>
                </a:rPr>
                <a:t>Ad hoc </a:t>
              </a:r>
              <a:r xmlns:a="http://schemas.openxmlformats.org/drawingml/2006/main">
                <a:rPr lang="en" altLang="ja-JP" sz="1000">
                  <a:latin typeface="Times New Roman" pitchFamily="18" charset="0"/>
                  <a:ea typeface="MS Mincho" pitchFamily="49" charset="-128"/>
                  <a:cs typeface="Latha" pitchFamily="34" charset="0"/>
                </a:rPr>
                <a:t>poll</a:t>
              </a:r>
              <a:endParaRPr xmlns:a="http://schemas.openxmlformats.org/drawingml/2006/main" lang="en-US">
                <a:ea typeface="MS Mincho" pitchFamily="49" charset="-128"/>
                <a:cs typeface="Latha" pitchFamily="34" charset="0"/>
              </a:endParaRPr>
            </a:p>
          </p:txBody>
        </p:sp>
      </p:gr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xmlns:a="http://schemas.openxmlformats.org/drawingml/2006/main" eaLnBrk="1" hangingPunct="1"/>
            <a:r xmlns:a="http://schemas.openxmlformats.org/drawingml/2006/main">
              <a:rPr lang="en" smtClean="0"/>
              <a:t>Where can we find secondary data?</a:t>
            </a:r>
            <a:endParaRPr xmlns:a="http://schemas.openxmlformats.org/drawingml/2006/main" lang="en-US" smtClean="0"/>
          </a:p>
        </p:txBody>
      </p:sp>
      <p:sp>
        <p:nvSpPr>
          <p:cNvPr id="20483" name="Rectangle 3"/>
          <p:cNvSpPr>
            <a:spLocks noGrp="1" noChangeArrowheads="1"/>
          </p:cNvSpPr>
          <p:nvPr>
            <p:ph idx="1"/>
          </p:nvPr>
        </p:nvSpPr>
        <p:spPr>
          <a:xfrm>
            <a:off x="228600" y="2000250"/>
            <a:ext cx="4876800" cy="4019550"/>
          </a:xfrm>
        </p:spPr>
        <p:txBody>
          <a:bodyPr rtlCol="0">
            <a:normAutofit fontScale="55000" lnSpcReduction="20000"/>
          </a:bodyPr>
          <a:lstStyle/>
          <a:p>
            <a:pPr xmlns:a="http://schemas.openxmlformats.org/drawingml/2006/main" eaLnBrk="1" fontAlgn="auto" hangingPunct="1">
              <a:spcAft>
                <a:spcPts val="0"/>
              </a:spcAft>
              <a:buFont typeface="Wingdings 3" charset="2"/>
              <a:buChar char=""/>
              <a:defRPr/>
            </a:pPr>
            <a:r xmlns:a="http://schemas.openxmlformats.org/drawingml/2006/main">
              <a:rPr lang="en" altLang="sr-Latn-RS" sz="2800" dirty="0" smtClean="0">
                <a:solidFill>
                  <a:schemeClr val="tx1">
                    <a:lumMod val="75000"/>
                    <a:lumOff val="25000"/>
                  </a:schemeClr>
                </a:solidFill>
              </a:rPr>
              <a:t>CBS </a:t>
            </a:r>
            <a:r xmlns:a="http://schemas.openxmlformats.org/drawingml/2006/main" xmlns:r="http://schemas.openxmlformats.org/officeDocument/2006/relationships">
              <a:rPr lang="en" sz="2800" dirty="0">
                <a:hlinkClick r:id="rId2"/>
              </a:rPr>
              <a:t>https://www.dzs.hr/</a:t>
            </a:r>
            <a:endParaRPr xmlns:a="http://schemas.openxmlformats.org/drawingml/2006/main" lang="hr-HR" altLang="sr-Latn-RS" sz="2800" dirty="0" smtClean="0">
              <a:solidFill>
                <a:schemeClr val="tx1">
                  <a:lumMod val="75000"/>
                  <a:lumOff val="25000"/>
                </a:schemeClr>
              </a:solidFill>
            </a:endParaRPr>
          </a:p>
          <a:p>
            <a:pPr xmlns:a="http://schemas.openxmlformats.org/drawingml/2006/main" eaLnBrk="1" fontAlgn="auto" hangingPunct="1">
              <a:spcAft>
                <a:spcPts val="0"/>
              </a:spcAft>
              <a:buFont typeface="Wingdings 3" charset="2"/>
              <a:buChar char=""/>
              <a:defRPr/>
            </a:pPr>
            <a:r xmlns:a="http://schemas.openxmlformats.org/drawingml/2006/main">
              <a:rPr lang="en" altLang="sr-Latn-RS" sz="2800" dirty="0" smtClean="0">
                <a:solidFill>
                  <a:schemeClr val="tx1">
                    <a:lumMod val="75000"/>
                    <a:lumOff val="25000"/>
                  </a:schemeClr>
                </a:solidFill>
              </a:rPr>
              <a:t>HNB </a:t>
            </a:r>
            <a:r xmlns:a="http://schemas.openxmlformats.org/drawingml/2006/main" xmlns:r="http://schemas.openxmlformats.org/officeDocument/2006/relationships">
              <a:rPr lang="en" sz="2800" dirty="0">
                <a:hlinkClick r:id="rId3"/>
              </a:rPr>
              <a:t>https://www.hnb.hr/statistika</a:t>
            </a:r>
            <a:endParaRPr xmlns:a="http://schemas.openxmlformats.org/drawingml/2006/main" lang="hr-HR" altLang="sr-Latn-RS" sz="2800" dirty="0" smtClean="0">
              <a:solidFill>
                <a:schemeClr val="tx1">
                  <a:lumMod val="75000"/>
                  <a:lumOff val="25000"/>
                </a:schemeClr>
              </a:solidFill>
            </a:endParaRPr>
          </a:p>
          <a:p>
            <a:pPr xmlns:a="http://schemas.openxmlformats.org/drawingml/2006/main" eaLnBrk="1" fontAlgn="auto" hangingPunct="1">
              <a:spcAft>
                <a:spcPts val="0"/>
              </a:spcAft>
              <a:buFont typeface="Wingdings 3" charset="2"/>
              <a:buChar char=""/>
              <a:defRPr/>
            </a:pPr>
            <a:r xmlns:a="http://schemas.openxmlformats.org/drawingml/2006/main">
              <a:rPr lang="en" altLang="sr-Latn-RS" sz="2800" dirty="0" smtClean="0">
                <a:solidFill>
                  <a:schemeClr val="tx1">
                    <a:lumMod val="75000"/>
                    <a:lumOff val="25000"/>
                  </a:schemeClr>
                </a:solidFill>
              </a:rPr>
              <a:t>CES </a:t>
            </a:r>
            <a:r xmlns:a="http://schemas.openxmlformats.org/drawingml/2006/main" xmlns:r="http://schemas.openxmlformats.org/officeDocument/2006/relationships">
              <a:rPr lang="en" sz="2800" dirty="0">
                <a:hlinkClick r:id="rId4"/>
              </a:rPr>
              <a:t>http://www.hzz.hr/statistika/</a:t>
            </a:r>
            <a:endParaRPr xmlns:a="http://schemas.openxmlformats.org/drawingml/2006/main" lang="hr-HR" altLang="sr-Latn-RS" sz="2800" dirty="0" smtClean="0">
              <a:solidFill>
                <a:schemeClr val="tx1">
                  <a:lumMod val="75000"/>
                  <a:lumOff val="25000"/>
                </a:schemeClr>
              </a:solidFill>
            </a:endParaRPr>
          </a:p>
          <a:p>
            <a:pPr xmlns:a="http://schemas.openxmlformats.org/drawingml/2006/main" eaLnBrk="1" fontAlgn="auto" hangingPunct="1">
              <a:spcAft>
                <a:spcPts val="0"/>
              </a:spcAft>
              <a:buFont typeface="Wingdings 3" charset="2"/>
              <a:buChar char=""/>
              <a:defRPr/>
            </a:pPr>
            <a:r xmlns:a="http://schemas.openxmlformats.org/drawingml/2006/main">
              <a:rPr lang="en" altLang="sr-Latn-RS" sz="2800" dirty="0" smtClean="0">
                <a:solidFill>
                  <a:schemeClr val="tx1">
                    <a:lumMod val="75000"/>
                    <a:lumOff val="25000"/>
                  </a:schemeClr>
                </a:solidFill>
              </a:rPr>
              <a:t>EUROSTAT </a:t>
            </a:r>
            <a:r xmlns:a="http://schemas.openxmlformats.org/drawingml/2006/main" xmlns:r="http://schemas.openxmlformats.org/officeDocument/2006/relationships">
              <a:rPr lang="en" sz="2800" dirty="0">
                <a:hlinkClick r:id="rId5"/>
              </a:rPr>
              <a:t>https://ec.europa.eu/eurostat/data/database</a:t>
            </a:r>
            <a:endParaRPr xmlns:a="http://schemas.openxmlformats.org/drawingml/2006/main" lang="hr-HR" altLang="sr-Latn-RS" sz="2800" dirty="0" smtClean="0">
              <a:solidFill>
                <a:schemeClr val="tx1">
                  <a:lumMod val="75000"/>
                  <a:lumOff val="25000"/>
                </a:schemeClr>
              </a:solidFill>
            </a:endParaRPr>
          </a:p>
          <a:p>
            <a:pPr xmlns:a="http://schemas.openxmlformats.org/drawingml/2006/main" eaLnBrk="1" fontAlgn="auto" hangingPunct="1">
              <a:spcAft>
                <a:spcPts val="0"/>
              </a:spcAft>
              <a:buFont typeface="Wingdings 3" charset="2"/>
              <a:buChar char=""/>
              <a:defRPr/>
            </a:pPr>
            <a:r xmlns:a="http://schemas.openxmlformats.org/drawingml/2006/main">
              <a:rPr lang="en" altLang="sr-Latn-RS" sz="2800" dirty="0" smtClean="0">
                <a:solidFill>
                  <a:schemeClr val="tx1">
                    <a:lumMod val="75000"/>
                    <a:lumOff val="25000"/>
                  </a:schemeClr>
                </a:solidFill>
              </a:rPr>
              <a:t>ILO </a:t>
            </a:r>
            <a:r xmlns:a="http://schemas.openxmlformats.org/drawingml/2006/main" xmlns:r="http://schemas.openxmlformats.org/officeDocument/2006/relationships">
              <a:rPr lang="en" sz="2800" dirty="0">
                <a:hlinkClick r:id="rId6"/>
              </a:rPr>
              <a:t>https://www.ilo.org/global/statistics-and-databases/lang--en/index.htm</a:t>
            </a:r>
            <a:endParaRPr xmlns:a="http://schemas.openxmlformats.org/drawingml/2006/main" lang="hr-HR" altLang="sr-Latn-RS" sz="2800" dirty="0" smtClean="0">
              <a:solidFill>
                <a:schemeClr val="tx1">
                  <a:lumMod val="75000"/>
                  <a:lumOff val="25000"/>
                </a:schemeClr>
              </a:solidFill>
            </a:endParaRPr>
          </a:p>
          <a:p>
            <a:pPr xmlns:a="http://schemas.openxmlformats.org/drawingml/2006/main" eaLnBrk="1" fontAlgn="auto" hangingPunct="1">
              <a:spcAft>
                <a:spcPts val="0"/>
              </a:spcAft>
              <a:buFont typeface="Wingdings 3" charset="2"/>
              <a:buChar char=""/>
              <a:defRPr/>
            </a:pPr>
            <a:r xmlns:a="http://schemas.openxmlformats.org/drawingml/2006/main">
              <a:rPr lang="en" altLang="sr-Latn-RS" sz="2800" dirty="0" smtClean="0">
                <a:solidFill>
                  <a:schemeClr val="tx1">
                    <a:lumMod val="75000"/>
                    <a:lumOff val="25000"/>
                  </a:schemeClr>
                </a:solidFill>
              </a:rPr>
              <a:t>UNDP </a:t>
            </a:r>
            <a:r xmlns:a="http://schemas.openxmlformats.org/drawingml/2006/main" xmlns:r="http://schemas.openxmlformats.org/officeDocument/2006/relationships">
              <a:rPr lang="en" sz="2800" dirty="0">
                <a:hlinkClick r:id="rId7"/>
              </a:rPr>
              <a:t>https://www.undp.org/content/undp/en/home/sustainable-development-goals.html </a:t>
            </a:r>
            <a:r xmlns:a="http://schemas.openxmlformats.org/drawingml/2006/main" xmlns:r="http://schemas.openxmlformats.org/officeDocument/2006/relationships">
              <a:rPr lang="en" sz="2800" dirty="0" smtClean="0">
                <a:hlinkClick r:id="rId7"/>
              </a:rPr>
              <a:t>_</a:t>
            </a:r>
            <a:endParaRPr xmlns:a="http://schemas.openxmlformats.org/drawingml/2006/main" lang="hr-HR" sz="2800" dirty="0" smtClean="0"/>
          </a:p>
          <a:p>
            <a:pPr xmlns:a="http://schemas.openxmlformats.org/drawingml/2006/main" eaLnBrk="1" fontAlgn="auto" hangingPunct="1">
              <a:spcAft>
                <a:spcPts val="0"/>
              </a:spcAft>
              <a:buFont typeface="Wingdings 3" charset="2"/>
              <a:buChar char=""/>
              <a:defRPr/>
            </a:pPr>
            <a:r xmlns:a="http://schemas.openxmlformats.org/drawingml/2006/main" xmlns:r="http://schemas.openxmlformats.org/officeDocument/2006/relationships">
              <a:rPr lang="en" sz="2800" dirty="0">
                <a:hlinkClick r:id="rId8"/>
              </a:rPr>
              <a:t>https://www.undp.org/content/undp/en/home/librarypage.html</a:t>
            </a:r>
            <a:endParaRPr xmlns:a="http://schemas.openxmlformats.org/drawingml/2006/main" lang="hr-HR" altLang="sr-Latn-RS" sz="2800" dirty="0" smtClean="0">
              <a:solidFill>
                <a:schemeClr val="tx1">
                  <a:lumMod val="75000"/>
                  <a:lumOff val="25000"/>
                </a:schemeClr>
              </a:solidFill>
            </a:endParaRPr>
          </a:p>
          <a:p>
            <a:pPr xmlns:a="http://schemas.openxmlformats.org/drawingml/2006/main" eaLnBrk="1" fontAlgn="auto" hangingPunct="1">
              <a:spcAft>
                <a:spcPts val="0"/>
              </a:spcAft>
              <a:buFont typeface="Wingdings 3" charset="2"/>
              <a:buChar char=""/>
              <a:defRPr/>
            </a:pPr>
            <a:r xmlns:a="http://schemas.openxmlformats.org/drawingml/2006/main">
              <a:rPr lang="en" altLang="sr-Latn-RS" sz="2800" dirty="0" smtClean="0">
                <a:solidFill>
                  <a:schemeClr val="tx1">
                    <a:lumMod val="75000"/>
                    <a:lumOff val="25000"/>
                  </a:schemeClr>
                </a:solidFill>
              </a:rPr>
              <a:t>PENN WORLD TABLE </a:t>
            </a:r>
            <a:r xmlns:a="http://schemas.openxmlformats.org/drawingml/2006/main" xmlns:r="http://schemas.openxmlformats.org/officeDocument/2006/relationships">
              <a:rPr lang="en" sz="2800" dirty="0">
                <a:hlinkClick r:id="rId9"/>
              </a:rPr>
              <a:t>https://www.rug.nl/ggdc/productivity/pwt/</a:t>
            </a:r>
            <a:endParaRPr xmlns:a="http://schemas.openxmlformats.org/drawingml/2006/main" lang="hr-HR" altLang="sr-Latn-RS" sz="2800" dirty="0" smtClean="0">
              <a:solidFill>
                <a:schemeClr val="tx1">
                  <a:lumMod val="75000"/>
                  <a:lumOff val="25000"/>
                </a:schemeClr>
              </a:solidFill>
            </a:endParaRPr>
          </a:p>
          <a:p>
            <a:pPr xmlns:a="http://schemas.openxmlformats.org/drawingml/2006/main" eaLnBrk="1" fontAlgn="auto" hangingPunct="1">
              <a:spcAft>
                <a:spcPts val="0"/>
              </a:spcAft>
              <a:buFont typeface="Wingdings 3" charset="2"/>
              <a:buChar char=""/>
              <a:defRPr/>
            </a:pPr>
            <a:r xmlns:a="http://schemas.openxmlformats.org/drawingml/2006/main">
              <a:rPr lang="en" altLang="sr-Latn-RS" sz="2800" dirty="0" smtClean="0">
                <a:solidFill>
                  <a:schemeClr val="tx1">
                    <a:lumMod val="75000"/>
                    <a:lumOff val="25000"/>
                  </a:schemeClr>
                </a:solidFill>
              </a:rPr>
              <a:t>OECD </a:t>
            </a:r>
            <a:r xmlns:a="http://schemas.openxmlformats.org/drawingml/2006/main" xmlns:r="http://schemas.openxmlformats.org/officeDocument/2006/relationships">
              <a:rPr lang="en" sz="2800" dirty="0">
                <a:hlinkClick r:id="rId10"/>
              </a:rPr>
              <a:t>https://data.oecd.org/</a:t>
            </a:r>
            <a:endParaRPr xmlns:a="http://schemas.openxmlformats.org/drawingml/2006/main" lang="hr-HR" altLang="sr-Latn-RS" sz="2800" dirty="0" smtClean="0">
              <a:solidFill>
                <a:schemeClr val="tx1">
                  <a:lumMod val="75000"/>
                  <a:lumOff val="25000"/>
                </a:schemeClr>
              </a:solidFill>
            </a:endParaRPr>
          </a:p>
        </p:txBody>
      </p:sp>
      <p:sp>
        <p:nvSpPr>
          <p:cNvPr id="27652" name="Rectangle 4"/>
          <p:cNvSpPr>
            <a:spLocks noChangeArrowheads="1"/>
          </p:cNvSpPr>
          <p:nvPr/>
        </p:nvSpPr>
        <p:spPr bwMode="auto">
          <a:xfrm>
            <a:off x="5105400" y="1828800"/>
            <a:ext cx="3810000" cy="4114800"/>
          </a:xfrm>
          <a:prstGeom prst="rect">
            <a:avLst/>
          </a:prstGeom>
          <a:noFill/>
          <a:ln w="9525">
            <a:noFill/>
            <a:miter lim="800000"/>
            <a:headEnd/>
            <a:tailEnd/>
          </a:ln>
        </p:spPr>
        <p:txBody>
          <a:bodyPr/>
          <a:lstStyle/>
          <a:p>
            <a:pPr xmlns:a="http://schemas.openxmlformats.org/drawingml/2006/main" marL="447675" indent="-447675" eaLnBrk="1" hangingPunct="1">
              <a:lnSpc>
                <a:spcPct val="80000"/>
              </a:lnSpc>
              <a:spcBef>
                <a:spcPct val="20000"/>
              </a:spcBef>
              <a:buClr>
                <a:schemeClr val="accent1"/>
              </a:buClr>
              <a:buSzPct val="70000"/>
              <a:buFont typeface="Wingdings" pitchFamily="2" charset="2"/>
              <a:buChar char="n"/>
            </a:pPr>
            <a:r xmlns:a="http://schemas.openxmlformats.org/drawingml/2006/main">
              <a:rPr lang="en" sz="1600"/>
              <a:t>WB </a:t>
            </a:r>
            <a:r xmlns:a="http://schemas.openxmlformats.org/drawingml/2006/main" xmlns:r="http://schemas.openxmlformats.org/officeDocument/2006/relationships">
              <a:rPr lang="en" altLang="en-US" sz="1600">
                <a:hlinkClick r:id="rId11"/>
              </a:rPr>
              <a:t>https://data.worldbank.org/</a:t>
            </a:r>
            <a:endParaRPr xmlns:a="http://schemas.openxmlformats.org/drawingml/2006/main" lang="hr-HR" sz="1600"/>
          </a:p>
          <a:p>
            <a:pPr xmlns:a="http://schemas.openxmlformats.org/drawingml/2006/main" marL="447675" indent="-447675" eaLnBrk="1" hangingPunct="1">
              <a:lnSpc>
                <a:spcPct val="80000"/>
              </a:lnSpc>
              <a:spcBef>
                <a:spcPct val="20000"/>
              </a:spcBef>
              <a:buClr>
                <a:schemeClr val="accent1"/>
              </a:buClr>
              <a:buSzPct val="70000"/>
              <a:buFont typeface="Wingdings" pitchFamily="2" charset="2"/>
              <a:buChar char="n"/>
            </a:pPr>
            <a:r xmlns:a="http://schemas.openxmlformats.org/drawingml/2006/main">
              <a:rPr lang="en" sz="1600"/>
              <a:t>IMF </a:t>
            </a:r>
            <a:r xmlns:a="http://schemas.openxmlformats.org/drawingml/2006/main" xmlns:r="http://schemas.openxmlformats.org/officeDocument/2006/relationships">
              <a:rPr lang="en" altLang="en-US" sz="1600">
                <a:hlinkClick r:id="rId12"/>
              </a:rPr>
              <a:t>https://www.imf.org/en/Data</a:t>
            </a:r>
            <a:endParaRPr xmlns:a="http://schemas.openxmlformats.org/drawingml/2006/main" lang="hr-HR" sz="1600"/>
          </a:p>
          <a:p>
            <a:pPr xmlns:a="http://schemas.openxmlformats.org/drawingml/2006/main" marL="447675" indent="-447675" eaLnBrk="1" hangingPunct="1">
              <a:lnSpc>
                <a:spcPct val="80000"/>
              </a:lnSpc>
              <a:spcBef>
                <a:spcPct val="20000"/>
              </a:spcBef>
              <a:buClr>
                <a:schemeClr val="accent1"/>
              </a:buClr>
              <a:buSzPct val="70000"/>
              <a:buFont typeface="Wingdings" pitchFamily="2" charset="2"/>
              <a:buChar char="n"/>
            </a:pPr>
            <a:r xmlns:a="http://schemas.openxmlformats.org/drawingml/2006/main">
              <a:rPr lang="en" sz="1600"/>
              <a:t>CIA </a:t>
            </a:r>
            <a:r xmlns:a="http://schemas.openxmlformats.org/drawingml/2006/main" xmlns:r="http://schemas.openxmlformats.org/officeDocument/2006/relationships">
              <a:rPr lang="en" altLang="en-US" sz="1600">
                <a:hlinkClick r:id="rId13"/>
              </a:rPr>
              <a:t>https://www.cia.gov/library/publications/the-world-factbook/</a:t>
            </a:r>
            <a:endParaRPr xmlns:a="http://schemas.openxmlformats.org/drawingml/2006/main" lang="hr-HR" sz="1600"/>
          </a:p>
          <a:p>
            <a:pPr xmlns:a="http://schemas.openxmlformats.org/drawingml/2006/main" marL="447675" indent="-447675" eaLnBrk="1" hangingPunct="1">
              <a:lnSpc>
                <a:spcPct val="80000"/>
              </a:lnSpc>
              <a:spcBef>
                <a:spcPct val="20000"/>
              </a:spcBef>
              <a:buClr>
                <a:schemeClr val="accent1"/>
              </a:buClr>
              <a:buSzPct val="70000"/>
              <a:buFont typeface="Wingdings" pitchFamily="2" charset="2"/>
              <a:buChar char="n"/>
            </a:pPr>
            <a:r xmlns:a="http://schemas.openxmlformats.org/drawingml/2006/main">
              <a:rPr lang="en" sz="1600"/>
              <a:t>ECONOMAGIC </a:t>
            </a:r>
            <a:r xmlns:a="http://schemas.openxmlformats.org/drawingml/2006/main" xmlns:r="http://schemas.openxmlformats.org/officeDocument/2006/relationships">
              <a:rPr lang="en" altLang="en-US" sz="1600">
                <a:hlinkClick r:id="rId14"/>
              </a:rPr>
              <a:t>http://www.economagic.com/</a:t>
            </a:r>
            <a:endParaRPr xmlns:a="http://schemas.openxmlformats.org/drawingml/2006/main" lang="hr-HR" sz="1600"/>
          </a:p>
          <a:p>
            <a:pPr xmlns:a="http://schemas.openxmlformats.org/drawingml/2006/main" marL="447675" indent="-447675" eaLnBrk="1" hangingPunct="1">
              <a:lnSpc>
                <a:spcPct val="80000"/>
              </a:lnSpc>
              <a:spcBef>
                <a:spcPct val="20000"/>
              </a:spcBef>
              <a:buClr>
                <a:schemeClr val="accent1"/>
              </a:buClr>
              <a:buSzPct val="70000"/>
              <a:buFont typeface="Wingdings" pitchFamily="2" charset="2"/>
              <a:buChar char="n"/>
            </a:pPr>
            <a:r xmlns:a="http://schemas.openxmlformats.org/drawingml/2006/main">
              <a:rPr lang="en" sz="1600"/>
              <a:t>FRED </a:t>
            </a:r>
            <a:r xmlns:a="http://schemas.openxmlformats.org/drawingml/2006/main" xmlns:r="http://schemas.openxmlformats.org/officeDocument/2006/relationships">
              <a:rPr lang="en" altLang="en-US" sz="1600">
                <a:hlinkClick r:id="rId15"/>
              </a:rPr>
              <a:t>https://fred.stlouisfed.org/</a:t>
            </a:r>
            <a:endParaRPr xmlns:a="http://schemas.openxmlformats.org/drawingml/2006/main" lang="hr-HR" sz="1600"/>
          </a:p>
          <a:p>
            <a:pPr xmlns:a="http://schemas.openxmlformats.org/drawingml/2006/main" marL="447675" indent="-447675" eaLnBrk="1" hangingPunct="1">
              <a:lnSpc>
                <a:spcPct val="80000"/>
              </a:lnSpc>
              <a:spcBef>
                <a:spcPct val="20000"/>
              </a:spcBef>
              <a:buClr>
                <a:schemeClr val="accent1"/>
              </a:buClr>
              <a:buSzPct val="70000"/>
              <a:buFont typeface="Wingdings" pitchFamily="2" charset="2"/>
              <a:buChar char="n"/>
            </a:pPr>
            <a:r xmlns:a="http://schemas.openxmlformats.org/drawingml/2006/main">
              <a:rPr lang="en" sz="1600"/>
              <a:t>UNICEF </a:t>
            </a:r>
            <a:r xmlns:a="http://schemas.openxmlformats.org/drawingml/2006/main" xmlns:r="http://schemas.openxmlformats.org/officeDocument/2006/relationships">
              <a:rPr lang="en" altLang="en-US" sz="1600">
                <a:hlinkClick r:id="rId16"/>
              </a:rPr>
              <a:t>https://data.unicef.org/</a:t>
            </a:r>
            <a:endParaRPr xmlns:a="http://schemas.openxmlformats.org/drawingml/2006/main" lang="hr-HR" sz="1600"/>
          </a:p>
          <a:p>
            <a:pPr xmlns:a="http://schemas.openxmlformats.org/drawingml/2006/main" marL="447675" indent="-447675" eaLnBrk="1" hangingPunct="1">
              <a:lnSpc>
                <a:spcPct val="80000"/>
              </a:lnSpc>
              <a:spcBef>
                <a:spcPct val="20000"/>
              </a:spcBef>
              <a:buClr>
                <a:schemeClr val="accent1"/>
              </a:buClr>
              <a:buSzPct val="70000"/>
              <a:buFont typeface="Wingdings" pitchFamily="2" charset="2"/>
              <a:buChar char="n"/>
            </a:pPr>
            <a:r xmlns:a="http://schemas.openxmlformats.org/drawingml/2006/main">
              <a:rPr lang="en" sz="1600"/>
              <a:t>WTO </a:t>
            </a:r>
            <a:r xmlns:a="http://schemas.openxmlformats.org/drawingml/2006/main" xmlns:r="http://schemas.openxmlformats.org/officeDocument/2006/relationships">
              <a:rPr lang="en" altLang="en-US" sz="1600">
                <a:hlinkClick r:id="rId17"/>
              </a:rPr>
              <a:t>https://www.wto.org/english/res_e/res_e.htm</a:t>
            </a:r>
            <a:endParaRPr xmlns:a="http://schemas.openxmlformats.org/drawingml/2006/main" lang="hr-HR" altLang="en-US" sz="1600"/>
          </a:p>
          <a:p>
            <a:pPr xmlns:a="http://schemas.openxmlformats.org/drawingml/2006/main" marL="447675" indent="-447675" eaLnBrk="1" hangingPunct="1">
              <a:lnSpc>
                <a:spcPct val="80000"/>
              </a:lnSpc>
              <a:spcBef>
                <a:spcPct val="20000"/>
              </a:spcBef>
              <a:buClr>
                <a:schemeClr val="accent1"/>
              </a:buClr>
              <a:buSzPct val="70000"/>
              <a:buFont typeface="Wingdings" pitchFamily="2" charset="2"/>
              <a:buChar char="n"/>
            </a:pPr>
            <a:r xmlns:a="http://schemas.openxmlformats.org/drawingml/2006/main" xmlns:r="http://schemas.openxmlformats.org/officeDocument/2006/relationships">
              <a:rPr lang="en" altLang="en-US" sz="1600">
                <a:hlinkClick r:id="rId18"/>
              </a:rPr>
              <a:t>https://data.wto.org/</a:t>
            </a:r>
            <a:endParaRPr xmlns:a="http://schemas.openxmlformats.org/drawingml/2006/main" lang="hr-HR" sz="1600"/>
          </a:p>
          <a:p>
            <a:pPr xmlns:a="http://schemas.openxmlformats.org/drawingml/2006/main" marL="447675" indent="-447675" eaLnBrk="1" hangingPunct="1">
              <a:lnSpc>
                <a:spcPct val="80000"/>
              </a:lnSpc>
              <a:spcBef>
                <a:spcPct val="20000"/>
              </a:spcBef>
              <a:buClr>
                <a:schemeClr val="accent1"/>
              </a:buClr>
              <a:buSzPct val="70000"/>
              <a:buFont typeface="Wingdings" pitchFamily="2" charset="2"/>
              <a:buChar char="n"/>
            </a:pPr>
            <a:r xmlns:a="http://schemas.openxmlformats.org/drawingml/2006/main">
              <a:rPr lang="en" sz="1600"/>
              <a:t>WHO </a:t>
            </a:r>
            <a:r xmlns:a="http://schemas.openxmlformats.org/drawingml/2006/main" xmlns:r="http://schemas.openxmlformats.org/officeDocument/2006/relationships">
              <a:rPr lang="en" altLang="en-US" sz="1600">
                <a:hlinkClick r:id="rId19"/>
              </a:rPr>
              <a:t>https://www.who.int/data/gho/data/countries</a:t>
            </a:r>
            <a:endParaRPr xmlns:a="http://schemas.openxmlformats.org/drawingml/2006/main" lang="hr-HR" sz="1600"/>
          </a:p>
          <a:p>
            <a:pPr xmlns:a="http://schemas.openxmlformats.org/drawingml/2006/main" marL="447675" indent="-447675" eaLnBrk="1" hangingPunct="1">
              <a:lnSpc>
                <a:spcPct val="80000"/>
              </a:lnSpc>
              <a:spcBef>
                <a:spcPct val="20000"/>
              </a:spcBef>
              <a:buClr>
                <a:schemeClr val="accent1"/>
              </a:buClr>
              <a:buSzPct val="70000"/>
              <a:buFont typeface="Wingdings" pitchFamily="2" charset="2"/>
              <a:buChar char="n"/>
            </a:pPr>
            <a:r xmlns:a="http://schemas.openxmlformats.org/drawingml/2006/main">
              <a:rPr lang="en" sz="1600"/>
              <a:t>WTTO </a:t>
            </a:r>
            <a:r xmlns:a="http://schemas.openxmlformats.org/drawingml/2006/main" xmlns:r="http://schemas.openxmlformats.org/officeDocument/2006/relationships">
              <a:rPr lang="en" altLang="en-US" sz="1600">
                <a:hlinkClick r:id="rId20"/>
              </a:rPr>
              <a:t>https://www.e-unwto.org/toc/unwtotfb/current</a:t>
            </a:r>
            <a:endParaRPr xmlns:a="http://schemas.openxmlformats.org/drawingml/2006/main" lang="hr-HR" sz="1600"/>
          </a:p>
          <a:p>
            <a:pPr xmlns:a="http://schemas.openxmlformats.org/drawingml/2006/main" marL="447675" indent="-447675" eaLnBrk="1" hangingPunct="1">
              <a:lnSpc>
                <a:spcPct val="80000"/>
              </a:lnSpc>
              <a:spcBef>
                <a:spcPct val="20000"/>
              </a:spcBef>
              <a:buClr>
                <a:schemeClr val="accent1"/>
              </a:buClr>
              <a:buSzPct val="70000"/>
              <a:buFont typeface="Wingdings" pitchFamily="2" charset="2"/>
              <a:buChar char="n"/>
            </a:pPr>
            <a:r xmlns:a="http://schemas.openxmlformats.org/drawingml/2006/main">
              <a:rPr lang="en" sz="1600"/>
              <a:t>UN </a:t>
            </a:r>
            <a:r xmlns:a="http://schemas.openxmlformats.org/drawingml/2006/main" xmlns:r="http://schemas.openxmlformats.org/officeDocument/2006/relationships">
              <a:rPr lang="en" altLang="en-US" sz="1600">
                <a:hlinkClick r:id="rId21"/>
              </a:rPr>
              <a:t>https://data.un.org/</a:t>
            </a:r>
            <a:endParaRPr xmlns:a="http://schemas.openxmlformats.org/drawingml/2006/main" lang="en-US" sz="16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1"/>
          <p:cNvSpPr txBox="1">
            <a:spLocks noChangeArrowheads="1"/>
          </p:cNvSpPr>
          <p:nvPr/>
        </p:nvSpPr>
        <p:spPr bwMode="auto">
          <a:xfrm>
            <a:off x="685800" y="381000"/>
            <a:ext cx="6172200" cy="855663"/>
          </a:xfrm>
          <a:prstGeom prst="rect">
            <a:avLst/>
          </a:prstGeom>
          <a:noFill/>
          <a:ln>
            <a:noFill/>
          </a:ln>
          <a:effectLst/>
          <a:extLst>
            <a:ext uri="{909E8E84-426E-40DD-AFC4-6F175D3DCCD1}"/>
            <a:ext uri="{91240B29-F687-4F45-9708-019B960494DF}"/>
            <a:ext uri="{AF507438-7753-43E0-B8FC-AC1667EBCBE1}"/>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roid Sans Fallback" charset="0"/>
                <a:cs typeface="Droid Sans Fallback"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roid Sans Fallback" charset="0"/>
                <a:cs typeface="Droid Sans Fallback"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roid Sans Fallback" charset="0"/>
                <a:cs typeface="Droid Sans Fallback"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roid Sans Fallback" charset="0"/>
                <a:cs typeface="Droid Sans Fallback"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roid Sans Fallback" charset="0"/>
                <a:cs typeface="Droid Sans Fallback"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roid Sans Fallback" charset="0"/>
                <a:cs typeface="Droid Sans Fallback"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roid Sans Fallback" charset="0"/>
                <a:cs typeface="Droid Sans Fallback"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roid Sans Fallback" charset="0"/>
                <a:cs typeface="Droid Sans Fallback"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roid Sans Fallback" charset="0"/>
                <a:cs typeface="Droid Sans Fallback" charset="0"/>
              </a:defRPr>
            </a:lvl9pPr>
          </a:lstStyle>
          <a:p>
            <a:pPr xmlns:a="http://schemas.openxmlformats.org/drawingml/2006/main" eaLnBrk="1" hangingPunct="1">
              <a:buSzPct val="100000"/>
              <a:defRPr/>
            </a:pPr>
            <a:r xmlns:a="http://schemas.openxmlformats.org/drawingml/2006/main">
              <a:rPr lang="en" altLang="sr-Latn-RS" sz="3150" dirty="0" smtClean="0">
                <a:solidFill>
                  <a:srgbClr val="003399"/>
                </a:solidFill>
                <a:latin typeface="Garamond" panose="02020404030301010803" pitchFamily="18" charset="0"/>
              </a:rPr>
              <a:t>Reflection 1</a:t>
            </a:r>
            <a:endParaRPr xmlns:a="http://schemas.openxmlformats.org/drawingml/2006/main" lang="sr-Latn-RS" altLang="sr-Latn-RS" sz="3150" dirty="0">
              <a:solidFill>
                <a:srgbClr val="003399"/>
              </a:solidFill>
              <a:latin typeface="Garamond" panose="02020404030301010803" pitchFamily="18" charset="0"/>
            </a:endParaRPr>
          </a:p>
        </p:txBody>
      </p:sp>
      <p:sp>
        <p:nvSpPr>
          <p:cNvPr id="28675" name="Text Box 2"/>
          <p:cNvSpPr txBox="1">
            <a:spLocks noChangeArrowheads="1"/>
          </p:cNvSpPr>
          <p:nvPr/>
        </p:nvSpPr>
        <p:spPr bwMode="auto">
          <a:xfrm>
            <a:off x="228600" y="1219200"/>
            <a:ext cx="7467600" cy="5334000"/>
          </a:xfrm>
          <a:prstGeom prst="rect">
            <a:avLst/>
          </a:prstGeom>
          <a:noFill/>
          <a:ln w="9525">
            <a:noFill/>
            <a:miter lim="800000"/>
            <a:headEnd/>
            <a:tailEnd/>
          </a:ln>
        </p:spPr>
        <p:txBody>
          <a:bodyPr/>
          <a:lstStyle/>
          <a:p>
            <a:pPr xmlns:a="http://schemas.openxmlformats.org/drawingml/2006/main" marL="398463" indent="-398463">
              <a:lnSpc>
                <a:spcPct val="90000"/>
              </a:lnSpc>
              <a:spcBef>
                <a:spcPts val="400"/>
              </a:spcBef>
              <a:buClr>
                <a:srgbClr val="009999"/>
              </a:buClr>
              <a:buSzPct val="65000"/>
              <a:tabLst>
                <a:tab pos="968375" algn="l"/>
                <a:tab pos="1882775" algn="l"/>
                <a:tab pos="2797175" algn="l"/>
                <a:tab pos="3711575" algn="l"/>
                <a:tab pos="4625975" algn="l"/>
                <a:tab pos="5540375" algn="l"/>
                <a:tab pos="6454775" algn="l"/>
                <a:tab pos="7369175" algn="l"/>
                <a:tab pos="8283575" algn="l"/>
                <a:tab pos="9197975" algn="l"/>
                <a:tab pos="10112375" algn="l"/>
              </a:tabLst>
            </a:pPr>
            <a:r xmlns:a="http://schemas.openxmlformats.org/drawingml/2006/main">
              <a:rPr lang="en" sz="1500">
                <a:solidFill>
                  <a:srgbClr val="000000"/>
                </a:solidFill>
                <a:ea typeface="Droid Sans Fallback" charset="0"/>
                <a:cs typeface="Droid Sans Fallback" charset="0"/>
              </a:rPr>
              <a:t>Try to formulate a null and an alternative hypothesis on the example of a topic obtained for research work.</a:t>
            </a:r>
          </a:p>
          <a:p>
            <a:pPr marL="398463" indent="-398463">
              <a:lnSpc>
                <a:spcPct val="90000"/>
              </a:lnSpc>
              <a:spcBef>
                <a:spcPts val="400"/>
              </a:spcBef>
              <a:buClr>
                <a:srgbClr val="009999"/>
              </a:buClr>
              <a:buSzPct val="65000"/>
              <a:buFont typeface="Trebuchet MS" pitchFamily="34" charset="0"/>
              <a:buAutoNum type="arabicPeriod" startAt="2"/>
              <a:tabLst>
                <a:tab pos="968375" algn="l"/>
                <a:tab pos="1882775" algn="l"/>
                <a:tab pos="2797175" algn="l"/>
                <a:tab pos="3711575" algn="l"/>
                <a:tab pos="4625975" algn="l"/>
                <a:tab pos="5540375" algn="l"/>
                <a:tab pos="6454775" algn="l"/>
                <a:tab pos="7369175" algn="l"/>
                <a:tab pos="8283575" algn="l"/>
                <a:tab pos="9197975" algn="l"/>
                <a:tab pos="10112375" algn="l"/>
              </a:tabLst>
            </a:pPr>
            <a:endParaRPr lang="hr-HR" sz="1500">
              <a:solidFill>
                <a:srgbClr val="000000"/>
              </a:solidFill>
              <a:ea typeface="Droid Sans Fallback" charset="0"/>
              <a:cs typeface="Droid Sans Fallback" charset="0"/>
            </a:endParaRPr>
          </a:p>
          <a:p>
            <a:pPr xmlns:a="http://schemas.openxmlformats.org/drawingml/2006/main" marL="398463" indent="-398463">
              <a:lnSpc>
                <a:spcPct val="90000"/>
              </a:lnSpc>
              <a:spcBef>
                <a:spcPts val="400"/>
              </a:spcBef>
              <a:buClr>
                <a:srgbClr val="009999"/>
              </a:buClr>
              <a:buSzPct val="65000"/>
              <a:tabLst>
                <a:tab pos="968375" algn="l"/>
                <a:tab pos="1882775" algn="l"/>
                <a:tab pos="2797175" algn="l"/>
                <a:tab pos="3711575" algn="l"/>
                <a:tab pos="4625975" algn="l"/>
                <a:tab pos="5540375" algn="l"/>
                <a:tab pos="6454775" algn="l"/>
                <a:tab pos="7369175" algn="l"/>
                <a:tab pos="8283575" algn="l"/>
                <a:tab pos="9197975" algn="l"/>
                <a:tab pos="10112375" algn="l"/>
              </a:tabLst>
            </a:pPr>
            <a:r xmlns:a="http://schemas.openxmlformats.org/drawingml/2006/main">
              <a:rPr lang="en" sz="1100">
                <a:solidFill>
                  <a:srgbClr val="000000"/>
                </a:solidFill>
                <a:ea typeface="Droid Sans Fallback" charset="0"/>
                <a:cs typeface="Droid Sans Fallback" charset="0"/>
              </a:rPr>
              <a:t>1. Zero hypothesis: drinking coffee in the morning we will stay awake longer in the evening.</a:t>
            </a:r>
          </a:p>
          <a:p>
            <a:pPr xmlns:a="http://schemas.openxmlformats.org/drawingml/2006/main" marL="398463" indent="-398463">
              <a:lnSpc>
                <a:spcPct val="90000"/>
              </a:lnSpc>
              <a:spcBef>
                <a:spcPts val="400"/>
              </a:spcBef>
              <a:buClr>
                <a:srgbClr val="009999"/>
              </a:buClr>
              <a:buSzPct val="65000"/>
              <a:tabLst>
                <a:tab pos="968375" algn="l"/>
                <a:tab pos="1882775" algn="l"/>
                <a:tab pos="2797175" algn="l"/>
                <a:tab pos="3711575" algn="l"/>
                <a:tab pos="4625975" algn="l"/>
                <a:tab pos="5540375" algn="l"/>
                <a:tab pos="6454775" algn="l"/>
                <a:tab pos="7369175" algn="l"/>
                <a:tab pos="8283575" algn="l"/>
                <a:tab pos="9197975" algn="l"/>
                <a:tab pos="10112375" algn="l"/>
              </a:tabLst>
            </a:pPr>
            <a:r xmlns:a="http://schemas.openxmlformats.org/drawingml/2006/main">
              <a:rPr lang="en" sz="1100">
                <a:solidFill>
                  <a:srgbClr val="000000"/>
                </a:solidFill>
                <a:ea typeface="Droid Sans Fallback" charset="0"/>
                <a:cs typeface="Droid Sans Fallback" charset="0"/>
              </a:rPr>
              <a:t>An alternative hypothesis: nowhere has it been proven that drinking coffee in the morning prolongs people’s wakefulness in the evening.</a:t>
            </a:r>
          </a:p>
          <a:p>
            <a:pPr marL="398463" indent="-398463">
              <a:lnSpc>
                <a:spcPct val="90000"/>
              </a:lnSpc>
              <a:spcBef>
                <a:spcPts val="400"/>
              </a:spcBef>
              <a:buClr>
                <a:srgbClr val="009999"/>
              </a:buClr>
              <a:buSzPct val="65000"/>
              <a:tabLst>
                <a:tab pos="968375" algn="l"/>
                <a:tab pos="1882775" algn="l"/>
                <a:tab pos="2797175" algn="l"/>
                <a:tab pos="3711575" algn="l"/>
                <a:tab pos="4625975" algn="l"/>
                <a:tab pos="5540375" algn="l"/>
                <a:tab pos="6454775" algn="l"/>
                <a:tab pos="7369175" algn="l"/>
                <a:tab pos="8283575" algn="l"/>
                <a:tab pos="9197975" algn="l"/>
                <a:tab pos="10112375" algn="l"/>
              </a:tabLst>
            </a:pPr>
            <a:endParaRPr lang="hr-HR" sz="1100">
              <a:solidFill>
                <a:srgbClr val="000000"/>
              </a:solidFill>
              <a:ea typeface="Droid Sans Fallback" charset="0"/>
              <a:cs typeface="Droid Sans Fallback" charset="0"/>
            </a:endParaRPr>
          </a:p>
          <a:p>
            <a:pPr xmlns:a="http://schemas.openxmlformats.org/drawingml/2006/main" marL="398463" indent="-398463">
              <a:lnSpc>
                <a:spcPct val="90000"/>
              </a:lnSpc>
              <a:spcBef>
                <a:spcPts val="400"/>
              </a:spcBef>
              <a:buClr>
                <a:srgbClr val="009999"/>
              </a:buClr>
              <a:buSzPct val="65000"/>
              <a:tabLst>
                <a:tab pos="968375" algn="l"/>
                <a:tab pos="1882775" algn="l"/>
                <a:tab pos="2797175" algn="l"/>
                <a:tab pos="3711575" algn="l"/>
                <a:tab pos="4625975" algn="l"/>
                <a:tab pos="5540375" algn="l"/>
                <a:tab pos="6454775" algn="l"/>
                <a:tab pos="7369175" algn="l"/>
                <a:tab pos="8283575" algn="l"/>
                <a:tab pos="9197975" algn="l"/>
                <a:tab pos="10112375" algn="l"/>
              </a:tabLst>
            </a:pPr>
            <a:r xmlns:a="http://schemas.openxmlformats.org/drawingml/2006/main">
              <a:rPr lang="en" sz="1100">
                <a:solidFill>
                  <a:srgbClr val="000000"/>
                </a:solidFill>
                <a:ea typeface="Droid Sans Fallback" charset="0"/>
                <a:cs typeface="Droid Sans Fallback" charset="0"/>
              </a:rPr>
              <a:t>H0 - Quality of health affects health</a:t>
            </a:r>
          </a:p>
          <a:p>
            <a:pPr xmlns:a="http://schemas.openxmlformats.org/drawingml/2006/main" marL="398463" indent="-398463">
              <a:lnSpc>
                <a:spcPct val="90000"/>
              </a:lnSpc>
              <a:spcBef>
                <a:spcPts val="400"/>
              </a:spcBef>
              <a:buClr>
                <a:srgbClr val="009999"/>
              </a:buClr>
              <a:buSzPct val="65000"/>
              <a:tabLst>
                <a:tab pos="968375" algn="l"/>
                <a:tab pos="1882775" algn="l"/>
                <a:tab pos="2797175" algn="l"/>
                <a:tab pos="3711575" algn="l"/>
                <a:tab pos="4625975" algn="l"/>
                <a:tab pos="5540375" algn="l"/>
                <a:tab pos="6454775" algn="l"/>
                <a:tab pos="7369175" algn="l"/>
                <a:tab pos="8283575" algn="l"/>
                <a:tab pos="9197975" algn="l"/>
                <a:tab pos="10112375" algn="l"/>
              </a:tabLst>
            </a:pPr>
            <a:r xmlns:a="http://schemas.openxmlformats.org/drawingml/2006/main">
              <a:rPr lang="en" sz="1100">
                <a:solidFill>
                  <a:srgbClr val="000000"/>
                </a:solidFill>
                <a:ea typeface="Droid Sans Fallback" charset="0"/>
                <a:cs typeface="Droid Sans Fallback" charset="0"/>
              </a:rPr>
              <a:t>H1 - Health quality does not affect health</a:t>
            </a:r>
          </a:p>
          <a:p>
            <a:pPr marL="398463" indent="-398463">
              <a:lnSpc>
                <a:spcPct val="90000"/>
              </a:lnSpc>
              <a:spcBef>
                <a:spcPts val="400"/>
              </a:spcBef>
              <a:buClr>
                <a:srgbClr val="009999"/>
              </a:buClr>
              <a:buSzPct val="65000"/>
              <a:tabLst>
                <a:tab pos="968375" algn="l"/>
                <a:tab pos="1882775" algn="l"/>
                <a:tab pos="2797175" algn="l"/>
                <a:tab pos="3711575" algn="l"/>
                <a:tab pos="4625975" algn="l"/>
                <a:tab pos="5540375" algn="l"/>
                <a:tab pos="6454775" algn="l"/>
                <a:tab pos="7369175" algn="l"/>
                <a:tab pos="8283575" algn="l"/>
                <a:tab pos="9197975" algn="l"/>
                <a:tab pos="10112375" algn="l"/>
              </a:tabLst>
            </a:pPr>
            <a:endParaRPr lang="hr-HR" sz="1100">
              <a:solidFill>
                <a:srgbClr val="000000"/>
              </a:solidFill>
              <a:ea typeface="Droid Sans Fallback" charset="0"/>
              <a:cs typeface="Droid Sans Fallback" charset="0"/>
            </a:endParaRPr>
          </a:p>
          <a:p>
            <a:pPr xmlns:a="http://schemas.openxmlformats.org/drawingml/2006/main" marL="398463" indent="-398463">
              <a:lnSpc>
                <a:spcPct val="90000"/>
              </a:lnSpc>
              <a:spcBef>
                <a:spcPts val="400"/>
              </a:spcBef>
              <a:buClr>
                <a:srgbClr val="009999"/>
              </a:buClr>
              <a:buSzPct val="65000"/>
              <a:tabLst>
                <a:tab pos="968375" algn="l"/>
                <a:tab pos="1882775" algn="l"/>
                <a:tab pos="2797175" algn="l"/>
                <a:tab pos="3711575" algn="l"/>
                <a:tab pos="4625975" algn="l"/>
                <a:tab pos="5540375" algn="l"/>
                <a:tab pos="6454775" algn="l"/>
                <a:tab pos="7369175" algn="l"/>
                <a:tab pos="8283575" algn="l"/>
                <a:tab pos="9197975" algn="l"/>
                <a:tab pos="10112375" algn="l"/>
              </a:tabLst>
            </a:pPr>
            <a:r xmlns:a="http://schemas.openxmlformats.org/drawingml/2006/main">
              <a:rPr lang="en" sz="1100">
                <a:solidFill>
                  <a:srgbClr val="000000"/>
                </a:solidFill>
                <a:ea typeface="Droid Sans Fallback" charset="0"/>
                <a:cs typeface="Droid Sans Fallback" charset="0"/>
              </a:rPr>
              <a:t>2. Zero hypothesis: online form of teaching affects student satisfaction and concentration in a pandemic</a:t>
            </a:r>
          </a:p>
          <a:p>
            <a:pPr xmlns:a="http://schemas.openxmlformats.org/drawingml/2006/main" marL="398463" indent="-398463">
              <a:lnSpc>
                <a:spcPct val="90000"/>
              </a:lnSpc>
              <a:spcBef>
                <a:spcPts val="400"/>
              </a:spcBef>
              <a:buClr>
                <a:srgbClr val="009999"/>
              </a:buClr>
              <a:buSzPct val="65000"/>
              <a:tabLst>
                <a:tab pos="968375" algn="l"/>
                <a:tab pos="1882775" algn="l"/>
                <a:tab pos="2797175" algn="l"/>
                <a:tab pos="3711575" algn="l"/>
                <a:tab pos="4625975" algn="l"/>
                <a:tab pos="5540375" algn="l"/>
                <a:tab pos="6454775" algn="l"/>
                <a:tab pos="7369175" algn="l"/>
                <a:tab pos="8283575" algn="l"/>
                <a:tab pos="9197975" algn="l"/>
                <a:tab pos="10112375" algn="l"/>
              </a:tabLst>
            </a:pPr>
            <a:r xmlns:a="http://schemas.openxmlformats.org/drawingml/2006/main">
              <a:rPr lang="en" sz="1100">
                <a:solidFill>
                  <a:srgbClr val="000000"/>
                </a:solidFill>
                <a:ea typeface="Droid Sans Fallback" charset="0"/>
                <a:cs typeface="Droid Sans Fallback" charset="0"/>
              </a:rPr>
              <a:t>Alternative hypothesis: online teaching has an impact on student satisfaction and on their work and concentration in a pandemic</a:t>
            </a:r>
          </a:p>
          <a:p>
            <a:pPr marL="398463" indent="-398463">
              <a:lnSpc>
                <a:spcPct val="90000"/>
              </a:lnSpc>
              <a:spcBef>
                <a:spcPts val="400"/>
              </a:spcBef>
              <a:buClr>
                <a:srgbClr val="009999"/>
              </a:buClr>
              <a:buSzPct val="65000"/>
              <a:tabLst>
                <a:tab pos="968375" algn="l"/>
                <a:tab pos="1882775" algn="l"/>
                <a:tab pos="2797175" algn="l"/>
                <a:tab pos="3711575" algn="l"/>
                <a:tab pos="4625975" algn="l"/>
                <a:tab pos="5540375" algn="l"/>
                <a:tab pos="6454775" algn="l"/>
                <a:tab pos="7369175" algn="l"/>
                <a:tab pos="8283575" algn="l"/>
                <a:tab pos="9197975" algn="l"/>
                <a:tab pos="10112375" algn="l"/>
              </a:tabLst>
            </a:pPr>
            <a:endParaRPr lang="hr-HR" sz="1100">
              <a:solidFill>
                <a:srgbClr val="000000"/>
              </a:solidFill>
              <a:ea typeface="Droid Sans Fallback" charset="0"/>
              <a:cs typeface="Droid Sans Fallback" charset="0"/>
            </a:endParaRPr>
          </a:p>
          <a:p>
            <a:pPr xmlns:a="http://schemas.openxmlformats.org/drawingml/2006/main" marL="398463" indent="-398463">
              <a:lnSpc>
                <a:spcPct val="90000"/>
              </a:lnSpc>
              <a:spcBef>
                <a:spcPts val="400"/>
              </a:spcBef>
              <a:buClr>
                <a:srgbClr val="009999"/>
              </a:buClr>
              <a:buSzPct val="65000"/>
              <a:tabLst>
                <a:tab pos="968375" algn="l"/>
                <a:tab pos="1882775" algn="l"/>
                <a:tab pos="2797175" algn="l"/>
                <a:tab pos="3711575" algn="l"/>
                <a:tab pos="4625975" algn="l"/>
                <a:tab pos="5540375" algn="l"/>
                <a:tab pos="6454775" algn="l"/>
                <a:tab pos="7369175" algn="l"/>
                <a:tab pos="8283575" algn="l"/>
                <a:tab pos="9197975" algn="l"/>
                <a:tab pos="10112375" algn="l"/>
              </a:tabLst>
            </a:pPr>
            <a:r xmlns:a="http://schemas.openxmlformats.org/drawingml/2006/main">
              <a:rPr lang="en" sz="1100">
                <a:solidFill>
                  <a:srgbClr val="000000"/>
                </a:solidFill>
                <a:ea typeface="Droid Sans Fallback" charset="0"/>
                <a:cs typeface="Droid Sans Fallback" charset="0"/>
              </a:rPr>
              <a:t>3. Alternative hypothesis: there is a statistically significant relationship between respect for social distance and the spread of infection</a:t>
            </a:r>
          </a:p>
          <a:p>
            <a:pPr xmlns:a="http://schemas.openxmlformats.org/drawingml/2006/main" marL="398463" indent="-398463">
              <a:lnSpc>
                <a:spcPct val="90000"/>
              </a:lnSpc>
              <a:spcBef>
                <a:spcPts val="400"/>
              </a:spcBef>
              <a:buClr>
                <a:srgbClr val="009999"/>
              </a:buClr>
              <a:buSzPct val="65000"/>
              <a:tabLst>
                <a:tab pos="968375" algn="l"/>
                <a:tab pos="1882775" algn="l"/>
                <a:tab pos="2797175" algn="l"/>
                <a:tab pos="3711575" algn="l"/>
                <a:tab pos="4625975" algn="l"/>
                <a:tab pos="5540375" algn="l"/>
                <a:tab pos="6454775" algn="l"/>
                <a:tab pos="7369175" algn="l"/>
                <a:tab pos="8283575" algn="l"/>
                <a:tab pos="9197975" algn="l"/>
                <a:tab pos="10112375" algn="l"/>
              </a:tabLst>
            </a:pPr>
            <a:r xmlns:a="http://schemas.openxmlformats.org/drawingml/2006/main">
              <a:rPr lang="en" sz="1100">
                <a:solidFill>
                  <a:srgbClr val="000000"/>
                </a:solidFill>
                <a:ea typeface="Droid Sans Fallback" charset="0"/>
                <a:cs typeface="Droid Sans Fallback" charset="0"/>
              </a:rPr>
              <a:t>Zero hypothesis: there is no statistically significant association between respect for social distance and the spread of infection</a:t>
            </a:r>
          </a:p>
          <a:p>
            <a:pPr marL="398463" indent="-398463">
              <a:lnSpc>
                <a:spcPct val="90000"/>
              </a:lnSpc>
              <a:spcBef>
                <a:spcPts val="400"/>
              </a:spcBef>
              <a:buClr>
                <a:srgbClr val="009999"/>
              </a:buClr>
              <a:buSzPct val="65000"/>
              <a:tabLst>
                <a:tab pos="968375" algn="l"/>
                <a:tab pos="1882775" algn="l"/>
                <a:tab pos="2797175" algn="l"/>
                <a:tab pos="3711575" algn="l"/>
                <a:tab pos="4625975" algn="l"/>
                <a:tab pos="5540375" algn="l"/>
                <a:tab pos="6454775" algn="l"/>
                <a:tab pos="7369175" algn="l"/>
                <a:tab pos="8283575" algn="l"/>
                <a:tab pos="9197975" algn="l"/>
                <a:tab pos="10112375" algn="l"/>
              </a:tabLst>
            </a:pPr>
            <a:endParaRPr lang="hr-HR" sz="1100">
              <a:solidFill>
                <a:srgbClr val="000000"/>
              </a:solidFill>
              <a:ea typeface="Droid Sans Fallback" charset="0"/>
              <a:cs typeface="Droid Sans Fallback" charset="0"/>
            </a:endParaRPr>
          </a:p>
          <a:p>
            <a:pPr xmlns:a="http://schemas.openxmlformats.org/drawingml/2006/main" marL="398463" indent="-398463">
              <a:lnSpc>
                <a:spcPct val="90000"/>
              </a:lnSpc>
              <a:spcBef>
                <a:spcPts val="400"/>
              </a:spcBef>
              <a:buClr>
                <a:srgbClr val="009999"/>
              </a:buClr>
              <a:buSzPct val="65000"/>
              <a:tabLst>
                <a:tab pos="968375" algn="l"/>
                <a:tab pos="1882775" algn="l"/>
                <a:tab pos="2797175" algn="l"/>
                <a:tab pos="3711575" algn="l"/>
                <a:tab pos="4625975" algn="l"/>
                <a:tab pos="5540375" algn="l"/>
                <a:tab pos="6454775" algn="l"/>
                <a:tab pos="7369175" algn="l"/>
                <a:tab pos="8283575" algn="l"/>
                <a:tab pos="9197975" algn="l"/>
                <a:tab pos="10112375" algn="l"/>
              </a:tabLst>
            </a:pPr>
            <a:r xmlns:a="http://schemas.openxmlformats.org/drawingml/2006/main">
              <a:rPr lang="en" sz="1100">
                <a:solidFill>
                  <a:srgbClr val="000000"/>
                </a:solidFill>
                <a:ea typeface="Droid Sans Fallback" charset="0"/>
                <a:cs typeface="Droid Sans Fallback" charset="0"/>
              </a:rPr>
              <a:t>4. Alternative hypothesis: there is a statistically significant relationship between respect for social distance and the spread of infection</a:t>
            </a:r>
          </a:p>
          <a:p>
            <a:pPr xmlns:a="http://schemas.openxmlformats.org/drawingml/2006/main" marL="398463" indent="-398463">
              <a:lnSpc>
                <a:spcPct val="90000"/>
              </a:lnSpc>
              <a:spcBef>
                <a:spcPts val="400"/>
              </a:spcBef>
              <a:buClr>
                <a:srgbClr val="009999"/>
              </a:buClr>
              <a:buSzPct val="65000"/>
              <a:tabLst>
                <a:tab pos="968375" algn="l"/>
                <a:tab pos="1882775" algn="l"/>
                <a:tab pos="2797175" algn="l"/>
                <a:tab pos="3711575" algn="l"/>
                <a:tab pos="4625975" algn="l"/>
                <a:tab pos="5540375" algn="l"/>
                <a:tab pos="6454775" algn="l"/>
                <a:tab pos="7369175" algn="l"/>
                <a:tab pos="8283575" algn="l"/>
                <a:tab pos="9197975" algn="l"/>
                <a:tab pos="10112375" algn="l"/>
              </a:tabLst>
            </a:pPr>
            <a:r xmlns:a="http://schemas.openxmlformats.org/drawingml/2006/main">
              <a:rPr lang="en" sz="1100">
                <a:solidFill>
                  <a:srgbClr val="000000"/>
                </a:solidFill>
                <a:ea typeface="Droid Sans Fallback" charset="0"/>
                <a:cs typeface="Droid Sans Fallback" charset="0"/>
              </a:rPr>
              <a:t>Null hypothesis: there is no statistically significant relationship between respect for social distance and the spread of infection</a:t>
            </a:r>
          </a:p>
          <a:p>
            <a:pPr marL="398463" indent="-398463">
              <a:lnSpc>
                <a:spcPct val="90000"/>
              </a:lnSpc>
              <a:spcBef>
                <a:spcPts val="400"/>
              </a:spcBef>
              <a:buClr>
                <a:srgbClr val="009999"/>
              </a:buClr>
              <a:buSzPct val="65000"/>
              <a:tabLst>
                <a:tab pos="968375" algn="l"/>
                <a:tab pos="1882775" algn="l"/>
                <a:tab pos="2797175" algn="l"/>
                <a:tab pos="3711575" algn="l"/>
                <a:tab pos="4625975" algn="l"/>
                <a:tab pos="5540375" algn="l"/>
                <a:tab pos="6454775" algn="l"/>
                <a:tab pos="7369175" algn="l"/>
                <a:tab pos="8283575" algn="l"/>
                <a:tab pos="9197975" algn="l"/>
                <a:tab pos="10112375" algn="l"/>
              </a:tabLst>
            </a:pPr>
            <a:endParaRPr lang="hr-HR" sz="1100">
              <a:solidFill>
                <a:srgbClr val="000000"/>
              </a:solidFill>
              <a:ea typeface="Droid Sans Fallback" charset="0"/>
              <a:cs typeface="Droid Sans Fallback" charset="0"/>
            </a:endParaRPr>
          </a:p>
          <a:p>
            <a:pPr xmlns:a="http://schemas.openxmlformats.org/drawingml/2006/main" marL="398463" indent="-398463">
              <a:lnSpc>
                <a:spcPct val="90000"/>
              </a:lnSpc>
              <a:spcBef>
                <a:spcPts val="400"/>
              </a:spcBef>
              <a:buClr>
                <a:srgbClr val="009999"/>
              </a:buClr>
              <a:buSzPct val="65000"/>
              <a:tabLst>
                <a:tab pos="968375" algn="l"/>
                <a:tab pos="1882775" algn="l"/>
                <a:tab pos="2797175" algn="l"/>
                <a:tab pos="3711575" algn="l"/>
                <a:tab pos="4625975" algn="l"/>
                <a:tab pos="5540375" algn="l"/>
                <a:tab pos="6454775" algn="l"/>
                <a:tab pos="7369175" algn="l"/>
                <a:tab pos="8283575" algn="l"/>
                <a:tab pos="9197975" algn="l"/>
                <a:tab pos="10112375" algn="l"/>
              </a:tabLst>
            </a:pPr>
            <a:r xmlns:a="http://schemas.openxmlformats.org/drawingml/2006/main">
              <a:rPr lang="en" sz="1100">
                <a:solidFill>
                  <a:srgbClr val="000000"/>
                </a:solidFill>
                <a:ea typeface="Droid Sans Fallback" charset="0"/>
                <a:cs typeface="Droid Sans Fallback" charset="0"/>
              </a:rPr>
              <a:t>5. Null hypothesis (h0) - poverty does not affect health</a:t>
            </a:r>
          </a:p>
          <a:p>
            <a:pPr xmlns:a="http://schemas.openxmlformats.org/drawingml/2006/main" marL="398463" indent="-398463">
              <a:lnSpc>
                <a:spcPct val="90000"/>
              </a:lnSpc>
              <a:spcBef>
                <a:spcPts val="400"/>
              </a:spcBef>
              <a:buClr>
                <a:srgbClr val="009999"/>
              </a:buClr>
              <a:buSzPct val="65000"/>
              <a:tabLst>
                <a:tab pos="968375" algn="l"/>
                <a:tab pos="1882775" algn="l"/>
                <a:tab pos="2797175" algn="l"/>
                <a:tab pos="3711575" algn="l"/>
                <a:tab pos="4625975" algn="l"/>
                <a:tab pos="5540375" algn="l"/>
                <a:tab pos="6454775" algn="l"/>
                <a:tab pos="7369175" algn="l"/>
                <a:tab pos="8283575" algn="l"/>
                <a:tab pos="9197975" algn="l"/>
                <a:tab pos="10112375" algn="l"/>
              </a:tabLst>
            </a:pPr>
            <a:r xmlns:a="http://schemas.openxmlformats.org/drawingml/2006/main">
              <a:rPr lang="en" sz="1100">
                <a:solidFill>
                  <a:srgbClr val="000000"/>
                </a:solidFill>
                <a:ea typeface="Droid Sans Fallback" charset="0"/>
                <a:cs typeface="Droid Sans Fallback" charset="0"/>
              </a:rPr>
              <a:t>Alternative hypothesis - poverty affects health</a:t>
            </a:r>
          </a:p>
          <a:p>
            <a:pPr marL="398463" indent="-398463">
              <a:lnSpc>
                <a:spcPct val="90000"/>
              </a:lnSpc>
              <a:spcBef>
                <a:spcPts val="400"/>
              </a:spcBef>
              <a:buClr>
                <a:srgbClr val="009999"/>
              </a:buClr>
              <a:buSzPct val="65000"/>
              <a:tabLst>
                <a:tab pos="968375" algn="l"/>
                <a:tab pos="1882775" algn="l"/>
                <a:tab pos="2797175" algn="l"/>
                <a:tab pos="3711575" algn="l"/>
                <a:tab pos="4625975" algn="l"/>
                <a:tab pos="5540375" algn="l"/>
                <a:tab pos="6454775" algn="l"/>
                <a:tab pos="7369175" algn="l"/>
                <a:tab pos="8283575" algn="l"/>
                <a:tab pos="9197975" algn="l"/>
                <a:tab pos="10112375" algn="l"/>
              </a:tabLst>
            </a:pPr>
            <a:endParaRPr lang="hr-HR" sz="1100">
              <a:solidFill>
                <a:srgbClr val="000000"/>
              </a:solidFill>
              <a:ea typeface="Droid Sans Fallback" charset="0"/>
              <a:cs typeface="Droid Sans Fallback" charset="0"/>
            </a:endParaRPr>
          </a:p>
          <a:p>
            <a:pPr xmlns:a="http://schemas.openxmlformats.org/drawingml/2006/main" marL="398463" indent="-398463">
              <a:lnSpc>
                <a:spcPct val="90000"/>
              </a:lnSpc>
              <a:spcBef>
                <a:spcPts val="400"/>
              </a:spcBef>
              <a:buClr>
                <a:srgbClr val="009999"/>
              </a:buClr>
              <a:buSzPct val="65000"/>
              <a:tabLst>
                <a:tab pos="968375" algn="l"/>
                <a:tab pos="1882775" algn="l"/>
                <a:tab pos="2797175" algn="l"/>
                <a:tab pos="3711575" algn="l"/>
                <a:tab pos="4625975" algn="l"/>
                <a:tab pos="5540375" algn="l"/>
                <a:tab pos="6454775" algn="l"/>
                <a:tab pos="7369175" algn="l"/>
                <a:tab pos="8283575" algn="l"/>
                <a:tab pos="9197975" algn="l"/>
                <a:tab pos="10112375" algn="l"/>
              </a:tabLst>
            </a:pPr>
            <a:r xmlns:a="http://schemas.openxmlformats.org/drawingml/2006/main">
              <a:rPr lang="en" sz="1100">
                <a:solidFill>
                  <a:srgbClr val="000000"/>
                </a:solidFill>
                <a:ea typeface="Droid Sans Fallback" charset="0"/>
                <a:cs typeface="Droid Sans Fallback" charset="0"/>
              </a:rPr>
              <a:t>The null hypothesis of this study would be respondents who did not want to express their opinion (7/130). In addition, we could consider answers that were answered in a relatively fast time, which does not suit us because we are not sure that we have obtained accurate data. We consider as an alternative hypothesis all the questions that were answered in real time and that provided information that we can use to make the research successful. We received differently described answers which we used and combined into one.</a:t>
            </a:r>
          </a:p>
          <a:p>
            <a:pPr marL="398463" indent="-398463">
              <a:lnSpc>
                <a:spcPct val="90000"/>
              </a:lnSpc>
              <a:spcBef>
                <a:spcPts val="400"/>
              </a:spcBef>
              <a:buClr>
                <a:srgbClr val="009999"/>
              </a:buClr>
              <a:buSzPct val="65000"/>
              <a:tabLst>
                <a:tab pos="968375" algn="l"/>
                <a:tab pos="1882775" algn="l"/>
                <a:tab pos="2797175" algn="l"/>
                <a:tab pos="3711575" algn="l"/>
                <a:tab pos="4625975" algn="l"/>
                <a:tab pos="5540375" algn="l"/>
                <a:tab pos="6454775" algn="l"/>
                <a:tab pos="7369175" algn="l"/>
                <a:tab pos="8283575" algn="l"/>
                <a:tab pos="9197975" algn="l"/>
                <a:tab pos="10112375" algn="l"/>
              </a:tabLst>
            </a:pPr>
            <a:endParaRPr lang="hr-HR" sz="1000">
              <a:solidFill>
                <a:srgbClr val="000000"/>
              </a:solidFill>
              <a:ea typeface="Droid Sans Fallback" charset="0"/>
              <a:cs typeface="Droid Sans Fallback" charset="0"/>
            </a:endParaRPr>
          </a:p>
          <a:p>
            <a:pPr marL="398463" indent="-398463">
              <a:lnSpc>
                <a:spcPct val="90000"/>
              </a:lnSpc>
              <a:spcBef>
                <a:spcPts val="400"/>
              </a:spcBef>
              <a:buClr>
                <a:srgbClr val="009999"/>
              </a:buClr>
              <a:buSzPct val="65000"/>
              <a:tabLst>
                <a:tab pos="968375" algn="l"/>
                <a:tab pos="1882775" algn="l"/>
                <a:tab pos="2797175" algn="l"/>
                <a:tab pos="3711575" algn="l"/>
                <a:tab pos="4625975" algn="l"/>
                <a:tab pos="5540375" algn="l"/>
                <a:tab pos="6454775" algn="l"/>
                <a:tab pos="7369175" algn="l"/>
                <a:tab pos="8283575" algn="l"/>
                <a:tab pos="9197975" algn="l"/>
                <a:tab pos="10112375" algn="l"/>
              </a:tabLst>
            </a:pPr>
            <a:endParaRPr lang="hr-HR" sz="1500">
              <a:solidFill>
                <a:srgbClr val="000000"/>
              </a:solidFill>
              <a:ea typeface="Droid Sans Fallback" charset="0"/>
              <a:cs typeface="Droid Sans Fallback" charset="0"/>
            </a:endParaRPr>
          </a:p>
          <a:p>
            <a:pPr marL="398463" indent="-398463">
              <a:lnSpc>
                <a:spcPct val="90000"/>
              </a:lnSpc>
              <a:spcBef>
                <a:spcPts val="400"/>
              </a:spcBef>
              <a:buClr>
                <a:srgbClr val="009999"/>
              </a:buClr>
              <a:buSzPct val="65000"/>
              <a:tabLst>
                <a:tab pos="968375" algn="l"/>
                <a:tab pos="1882775" algn="l"/>
                <a:tab pos="2797175" algn="l"/>
                <a:tab pos="3711575" algn="l"/>
                <a:tab pos="4625975" algn="l"/>
                <a:tab pos="5540375" algn="l"/>
                <a:tab pos="6454775" algn="l"/>
                <a:tab pos="7369175" algn="l"/>
                <a:tab pos="8283575" algn="l"/>
                <a:tab pos="9197975" algn="l"/>
                <a:tab pos="10112375" algn="l"/>
              </a:tabLst>
            </a:pPr>
            <a:endParaRPr lang="hr-HR" sz="1500">
              <a:solidFill>
                <a:srgbClr val="000000"/>
              </a:solidFill>
              <a:ea typeface="Droid Sans Fallback" charset="0"/>
              <a:cs typeface="Droid Sans Fallback" charset="0"/>
            </a:endParaRPr>
          </a:p>
          <a:p>
            <a:pPr marL="398463" indent="-398463">
              <a:lnSpc>
                <a:spcPct val="90000"/>
              </a:lnSpc>
              <a:spcBef>
                <a:spcPts val="400"/>
              </a:spcBef>
              <a:buClr>
                <a:srgbClr val="009999"/>
              </a:buClr>
              <a:buSzPct val="65000"/>
              <a:tabLst>
                <a:tab pos="968375" algn="l"/>
                <a:tab pos="1882775" algn="l"/>
                <a:tab pos="2797175" algn="l"/>
                <a:tab pos="3711575" algn="l"/>
                <a:tab pos="4625975" algn="l"/>
                <a:tab pos="5540375" algn="l"/>
                <a:tab pos="6454775" algn="l"/>
                <a:tab pos="7369175" algn="l"/>
                <a:tab pos="8283575" algn="l"/>
                <a:tab pos="9197975" algn="l"/>
                <a:tab pos="10112375" algn="l"/>
              </a:tabLst>
            </a:pPr>
            <a:endParaRPr lang="hr-HR" sz="1500">
              <a:solidFill>
                <a:srgbClr val="000000"/>
              </a:solidFill>
              <a:ea typeface="Droid Sans Fallback" charset="0"/>
              <a:cs typeface="Droid Sans Fallback" charset="0"/>
            </a:endParaRPr>
          </a:p>
          <a:p>
            <a:pPr marL="398463" indent="-398463">
              <a:lnSpc>
                <a:spcPct val="90000"/>
              </a:lnSpc>
              <a:spcBef>
                <a:spcPts val="400"/>
              </a:spcBef>
              <a:buClr>
                <a:srgbClr val="009999"/>
              </a:buClr>
              <a:buSzPct val="65000"/>
              <a:tabLst>
                <a:tab pos="968375" algn="l"/>
                <a:tab pos="1882775" algn="l"/>
                <a:tab pos="2797175" algn="l"/>
                <a:tab pos="3711575" algn="l"/>
                <a:tab pos="4625975" algn="l"/>
                <a:tab pos="5540375" algn="l"/>
                <a:tab pos="6454775" algn="l"/>
                <a:tab pos="7369175" algn="l"/>
                <a:tab pos="8283575" algn="l"/>
                <a:tab pos="9197975" algn="l"/>
                <a:tab pos="10112375" algn="l"/>
              </a:tabLst>
            </a:pPr>
            <a:endParaRPr lang="hr-HR" sz="1500">
              <a:solidFill>
                <a:srgbClr val="000000"/>
              </a:solidFill>
              <a:ea typeface="Droid Sans Fallback" charset="0"/>
              <a:cs typeface="Droid Sans Fallback" charset="0"/>
            </a:endParaRPr>
          </a:p>
          <a:p>
            <a:pPr marL="398463" indent="-398463">
              <a:lnSpc>
                <a:spcPct val="90000"/>
              </a:lnSpc>
              <a:spcBef>
                <a:spcPts val="400"/>
              </a:spcBef>
              <a:buClr>
                <a:srgbClr val="009999"/>
              </a:buClr>
              <a:buSzPct val="65000"/>
              <a:tabLst>
                <a:tab pos="968375" algn="l"/>
                <a:tab pos="1882775" algn="l"/>
                <a:tab pos="2797175" algn="l"/>
                <a:tab pos="3711575" algn="l"/>
                <a:tab pos="4625975" algn="l"/>
                <a:tab pos="5540375" algn="l"/>
                <a:tab pos="6454775" algn="l"/>
                <a:tab pos="7369175" algn="l"/>
                <a:tab pos="8283575" algn="l"/>
                <a:tab pos="9197975" algn="l"/>
                <a:tab pos="10112375" algn="l"/>
              </a:tabLst>
            </a:pPr>
            <a:endParaRPr lang="hr-HR" sz="1500">
              <a:solidFill>
                <a:srgbClr val="000000"/>
              </a:solidFill>
              <a:ea typeface="Droid Sans Fallback" charset="0"/>
              <a:cs typeface="Droid Sans Fallback"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1"/>
          <p:cNvSpPr txBox="1">
            <a:spLocks noChangeArrowheads="1"/>
          </p:cNvSpPr>
          <p:nvPr/>
        </p:nvSpPr>
        <p:spPr bwMode="auto">
          <a:xfrm>
            <a:off x="685800" y="381000"/>
            <a:ext cx="6172200" cy="855663"/>
          </a:xfrm>
          <a:prstGeom prst="rect">
            <a:avLst/>
          </a:prstGeom>
          <a:noFill/>
          <a:ln>
            <a:noFill/>
          </a:ln>
          <a:effectLst/>
          <a:extLst>
            <a:ext uri="{909E8E84-426E-40DD-AFC4-6F175D3DCCD1}"/>
            <a:ext uri="{91240B29-F687-4F45-9708-019B960494DF}"/>
            <a:ext uri="{AF507438-7753-43E0-B8FC-AC1667EBCBE1}"/>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roid Sans Fallback" charset="0"/>
                <a:cs typeface="Droid Sans Fallback"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roid Sans Fallback" charset="0"/>
                <a:cs typeface="Droid Sans Fallback"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roid Sans Fallback" charset="0"/>
                <a:cs typeface="Droid Sans Fallback"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roid Sans Fallback" charset="0"/>
                <a:cs typeface="Droid Sans Fallback"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roid Sans Fallback" charset="0"/>
                <a:cs typeface="Droid Sans Fallback"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roid Sans Fallback" charset="0"/>
                <a:cs typeface="Droid Sans Fallback"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roid Sans Fallback" charset="0"/>
                <a:cs typeface="Droid Sans Fallback"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roid Sans Fallback" charset="0"/>
                <a:cs typeface="Droid Sans Fallback"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Droid Sans Fallback" charset="0"/>
                <a:cs typeface="Droid Sans Fallback" charset="0"/>
              </a:defRPr>
            </a:lvl9pPr>
          </a:lstStyle>
          <a:p>
            <a:pPr xmlns:a="http://schemas.openxmlformats.org/drawingml/2006/main" eaLnBrk="1" hangingPunct="1">
              <a:buSzPct val="100000"/>
              <a:defRPr/>
            </a:pPr>
            <a:r xmlns:a="http://schemas.openxmlformats.org/drawingml/2006/main">
              <a:rPr lang="en" altLang="sr-Latn-RS" sz="3150" dirty="0" smtClean="0">
                <a:solidFill>
                  <a:srgbClr val="003399"/>
                </a:solidFill>
                <a:latin typeface="Garamond" panose="02020404030301010803" pitchFamily="18" charset="0"/>
              </a:rPr>
              <a:t>Reflection 2</a:t>
            </a:r>
            <a:endParaRPr xmlns:a="http://schemas.openxmlformats.org/drawingml/2006/main" lang="sr-Latn-RS" altLang="sr-Latn-RS" sz="3150" dirty="0">
              <a:solidFill>
                <a:srgbClr val="003399"/>
              </a:solidFill>
              <a:latin typeface="Garamond" panose="02020404030301010803" pitchFamily="18" charset="0"/>
            </a:endParaRPr>
          </a:p>
        </p:txBody>
      </p:sp>
      <p:sp>
        <p:nvSpPr>
          <p:cNvPr id="29699" name="Text Box 2"/>
          <p:cNvSpPr txBox="1">
            <a:spLocks noChangeArrowheads="1"/>
          </p:cNvSpPr>
          <p:nvPr/>
        </p:nvSpPr>
        <p:spPr bwMode="auto">
          <a:xfrm>
            <a:off x="676275" y="1676400"/>
            <a:ext cx="6172200" cy="3714750"/>
          </a:xfrm>
          <a:prstGeom prst="rect">
            <a:avLst/>
          </a:prstGeom>
          <a:noFill/>
          <a:ln w="9525">
            <a:noFill/>
            <a:miter lim="800000"/>
            <a:headEnd/>
            <a:tailEnd/>
          </a:ln>
        </p:spPr>
        <p:txBody>
          <a:bodyPr/>
          <a:lstStyle/>
          <a:p>
            <a:pPr xmlns:a="http://schemas.openxmlformats.org/drawingml/2006/main" marL="398463" indent="-398463">
              <a:lnSpc>
                <a:spcPct val="90000"/>
              </a:lnSpc>
              <a:spcBef>
                <a:spcPts val="400"/>
              </a:spcBef>
              <a:buClr>
                <a:srgbClr val="009999"/>
              </a:buClr>
              <a:buSzPct val="65000"/>
              <a:tabLst>
                <a:tab pos="968375" algn="l"/>
                <a:tab pos="1882775" algn="l"/>
                <a:tab pos="2797175" algn="l"/>
                <a:tab pos="3711575" algn="l"/>
                <a:tab pos="4625975" algn="l"/>
                <a:tab pos="5540375" algn="l"/>
                <a:tab pos="6454775" algn="l"/>
                <a:tab pos="7369175" algn="l"/>
                <a:tab pos="8283575" algn="l"/>
                <a:tab pos="9197975" algn="l"/>
                <a:tab pos="10112375" algn="l"/>
              </a:tabLst>
            </a:pPr>
            <a:r xmlns:a="http://schemas.openxmlformats.org/drawingml/2006/main">
              <a:rPr lang="en" sz="1500">
                <a:solidFill>
                  <a:srgbClr val="000000"/>
                </a:solidFill>
                <a:ea typeface="Droid Sans Fallback" charset="0"/>
                <a:cs typeface="Droid Sans Fallback" charset="0"/>
              </a:rPr>
              <a:t>One minute review:</a:t>
            </a:r>
          </a:p>
          <a:p>
            <a:pPr xmlns:a="http://schemas.openxmlformats.org/drawingml/2006/main" marL="800100" lvl="1" indent="-342900">
              <a:lnSpc>
                <a:spcPct val="90000"/>
              </a:lnSpc>
              <a:spcBef>
                <a:spcPts val="400"/>
              </a:spcBef>
              <a:buClr>
                <a:srgbClr val="009999"/>
              </a:buClr>
              <a:buSzPct val="65000"/>
              <a:buFont typeface="Arial" pitchFamily="34" charset="0"/>
              <a:buChar char="•"/>
              <a:tabLst>
                <a:tab pos="968375" algn="l"/>
                <a:tab pos="1882775" algn="l"/>
                <a:tab pos="2797175" algn="l"/>
                <a:tab pos="3711575" algn="l"/>
                <a:tab pos="4625975" algn="l"/>
                <a:tab pos="5540375" algn="l"/>
                <a:tab pos="6454775" algn="l"/>
                <a:tab pos="7369175" algn="l"/>
                <a:tab pos="8283575" algn="l"/>
                <a:tab pos="9197975" algn="l"/>
                <a:tab pos="10112375" algn="l"/>
              </a:tabLst>
            </a:pPr>
            <a:r xmlns:a="http://schemas.openxmlformats.org/drawingml/2006/main">
              <a:rPr lang="en" sz="1500">
                <a:solidFill>
                  <a:srgbClr val="000000"/>
                </a:solidFill>
                <a:ea typeface="Droid Sans Fallback" charset="0"/>
                <a:cs typeface="Droid Sans Fallback" charset="0"/>
              </a:rPr>
              <a:t>Main topic</a:t>
            </a:r>
          </a:p>
          <a:p>
            <a:pPr xmlns:a="http://schemas.openxmlformats.org/drawingml/2006/main" marL="800100" lvl="1" indent="-342900">
              <a:lnSpc>
                <a:spcPct val="90000"/>
              </a:lnSpc>
              <a:spcBef>
                <a:spcPts val="400"/>
              </a:spcBef>
              <a:buClr>
                <a:srgbClr val="009999"/>
              </a:buClr>
              <a:buSzPct val="65000"/>
              <a:buFont typeface="Arial" pitchFamily="34" charset="0"/>
              <a:buChar char="•"/>
              <a:tabLst>
                <a:tab pos="968375" algn="l"/>
                <a:tab pos="1882775" algn="l"/>
                <a:tab pos="2797175" algn="l"/>
                <a:tab pos="3711575" algn="l"/>
                <a:tab pos="4625975" algn="l"/>
                <a:tab pos="5540375" algn="l"/>
                <a:tab pos="6454775" algn="l"/>
                <a:tab pos="7369175" algn="l"/>
                <a:tab pos="8283575" algn="l"/>
                <a:tab pos="9197975" algn="l"/>
                <a:tab pos="10112375" algn="l"/>
              </a:tabLst>
            </a:pPr>
            <a:r xmlns:a="http://schemas.openxmlformats.org/drawingml/2006/main">
              <a:rPr lang="en" sz="1500">
                <a:solidFill>
                  <a:srgbClr val="000000"/>
                </a:solidFill>
                <a:ea typeface="Droid Sans Fallback" charset="0"/>
                <a:cs typeface="Droid Sans Fallback" charset="0"/>
              </a:rPr>
              <a:t>The concept that surprised me the most</a:t>
            </a:r>
          </a:p>
          <a:p>
            <a:pPr xmlns:a="http://schemas.openxmlformats.org/drawingml/2006/main" marL="800100" lvl="1" indent="-342900">
              <a:lnSpc>
                <a:spcPct val="90000"/>
              </a:lnSpc>
              <a:spcBef>
                <a:spcPts val="400"/>
              </a:spcBef>
              <a:buClr>
                <a:srgbClr val="009999"/>
              </a:buClr>
              <a:buSzPct val="65000"/>
              <a:buFont typeface="Arial" pitchFamily="34" charset="0"/>
              <a:buChar char="•"/>
              <a:tabLst>
                <a:tab pos="968375" algn="l"/>
                <a:tab pos="1882775" algn="l"/>
                <a:tab pos="2797175" algn="l"/>
                <a:tab pos="3711575" algn="l"/>
                <a:tab pos="4625975" algn="l"/>
                <a:tab pos="5540375" algn="l"/>
                <a:tab pos="6454775" algn="l"/>
                <a:tab pos="7369175" algn="l"/>
                <a:tab pos="8283575" algn="l"/>
                <a:tab pos="9197975" algn="l"/>
                <a:tab pos="10112375" algn="l"/>
              </a:tabLst>
            </a:pPr>
            <a:r xmlns:a="http://schemas.openxmlformats.org/drawingml/2006/main">
              <a:rPr lang="en" sz="1500">
                <a:solidFill>
                  <a:srgbClr val="000000"/>
                </a:solidFill>
                <a:ea typeface="Droid Sans Fallback" charset="0"/>
                <a:cs typeface="Droid Sans Fallback" charset="0"/>
              </a:rPr>
              <a:t>Unanswered questions</a:t>
            </a:r>
          </a:p>
          <a:p>
            <a:pPr xmlns:a="http://schemas.openxmlformats.org/drawingml/2006/main" marL="800100" lvl="1" indent="-342900">
              <a:lnSpc>
                <a:spcPct val="90000"/>
              </a:lnSpc>
              <a:spcBef>
                <a:spcPts val="400"/>
              </a:spcBef>
              <a:buClr>
                <a:srgbClr val="009999"/>
              </a:buClr>
              <a:buSzPct val="65000"/>
              <a:buFont typeface="Arial" pitchFamily="34" charset="0"/>
              <a:buChar char="•"/>
              <a:tabLst>
                <a:tab pos="968375" algn="l"/>
                <a:tab pos="1882775" algn="l"/>
                <a:tab pos="2797175" algn="l"/>
                <a:tab pos="3711575" algn="l"/>
                <a:tab pos="4625975" algn="l"/>
                <a:tab pos="5540375" algn="l"/>
                <a:tab pos="6454775" algn="l"/>
                <a:tab pos="7369175" algn="l"/>
                <a:tab pos="8283575" algn="l"/>
                <a:tab pos="9197975" algn="l"/>
                <a:tab pos="10112375" algn="l"/>
              </a:tabLst>
            </a:pPr>
            <a:r xmlns:a="http://schemas.openxmlformats.org/drawingml/2006/main">
              <a:rPr lang="en" sz="1500">
                <a:solidFill>
                  <a:srgbClr val="000000"/>
                </a:solidFill>
                <a:ea typeface="Droid Sans Fallback" charset="0"/>
                <a:cs typeface="Droid Sans Fallback" charset="0"/>
              </a:rPr>
              <a:t>The most confusing part or topic</a:t>
            </a:r>
          </a:p>
          <a:p>
            <a:pPr marL="800100" lvl="1" indent="-342900">
              <a:lnSpc>
                <a:spcPct val="90000"/>
              </a:lnSpc>
              <a:spcBef>
                <a:spcPts val="400"/>
              </a:spcBef>
              <a:buClr>
                <a:srgbClr val="009999"/>
              </a:buClr>
              <a:buSzPct val="65000"/>
              <a:buFont typeface="Arial" pitchFamily="34" charset="0"/>
              <a:buChar char="•"/>
              <a:tabLst>
                <a:tab pos="968375" algn="l"/>
                <a:tab pos="1882775" algn="l"/>
                <a:tab pos="2797175" algn="l"/>
                <a:tab pos="3711575" algn="l"/>
                <a:tab pos="4625975" algn="l"/>
                <a:tab pos="5540375" algn="l"/>
                <a:tab pos="6454775" algn="l"/>
                <a:tab pos="7369175" algn="l"/>
                <a:tab pos="8283575" algn="l"/>
                <a:tab pos="9197975" algn="l"/>
                <a:tab pos="10112375" algn="l"/>
              </a:tabLst>
            </a:pPr>
            <a:endParaRPr lang="sr-Latn-CS" sz="1500">
              <a:solidFill>
                <a:srgbClr val="000000"/>
              </a:solidFill>
              <a:ea typeface="Droid Sans Fallback" charset="0"/>
              <a:cs typeface="Droid Sans Fallback" charset="0"/>
            </a:endParaRPr>
          </a:p>
          <a:p>
            <a:pPr xmlns:a="http://schemas.openxmlformats.org/drawingml/2006/main" marL="800100" lvl="1" indent="-342900">
              <a:lnSpc>
                <a:spcPct val="90000"/>
              </a:lnSpc>
              <a:spcBef>
                <a:spcPts val="400"/>
              </a:spcBef>
              <a:buClr>
                <a:srgbClr val="009999"/>
              </a:buClr>
              <a:buSzPct val="65000"/>
              <a:tabLst>
                <a:tab pos="968375" algn="l"/>
                <a:tab pos="1882775" algn="l"/>
                <a:tab pos="2797175" algn="l"/>
                <a:tab pos="3711575" algn="l"/>
                <a:tab pos="4625975" algn="l"/>
                <a:tab pos="5540375" algn="l"/>
                <a:tab pos="6454775" algn="l"/>
                <a:tab pos="7369175" algn="l"/>
                <a:tab pos="8283575" algn="l"/>
                <a:tab pos="9197975" algn="l"/>
                <a:tab pos="10112375" algn="l"/>
              </a:tabLst>
            </a:pPr>
            <a:r xmlns:a="http://schemas.openxmlformats.org/drawingml/2006/main">
              <a:rPr lang="en" sz="1500">
                <a:solidFill>
                  <a:srgbClr val="000000"/>
                </a:solidFill>
                <a:ea typeface="Droid Sans Fallback" charset="0"/>
                <a:cs typeface="Droid Sans Fallback" charset="0"/>
              </a:rPr>
              <a:t>" </a:t>
            </a:r>
            <a:r xmlns:a="http://schemas.openxmlformats.org/drawingml/2006/main">
              <a:rPr lang="en" sz="1500">
                <a:solidFill>
                  <a:srgbClr val="000000"/>
                </a:solidFill>
                <a:ea typeface="Droid Sans Fallback" charset="0"/>
                <a:cs typeface="Droid Sans Fallback" charset="0"/>
              </a:rPr>
              <a:t>We have not all fully understood hypotheses </a:t>
            </a:r>
            <a:r xmlns:a="http://schemas.openxmlformats.org/drawingml/2006/main">
              <a:rPr lang="en" sz="1500">
                <a:solidFill>
                  <a:srgbClr val="000000"/>
                </a:solidFill>
                <a:ea typeface="Droid Sans Fallback" charset="0"/>
                <a:cs typeface="Droid Sans Fallback" charset="0"/>
              </a:rPr>
              <a:t>(…)"</a:t>
            </a:r>
          </a:p>
          <a:p>
            <a:pPr xmlns:a="http://schemas.openxmlformats.org/drawingml/2006/main" marL="800100" lvl="1" indent="-342900">
              <a:lnSpc>
                <a:spcPct val="90000"/>
              </a:lnSpc>
              <a:spcBef>
                <a:spcPts val="400"/>
              </a:spcBef>
              <a:buClr>
                <a:srgbClr val="009999"/>
              </a:buClr>
              <a:buSzPct val="65000"/>
              <a:tabLst>
                <a:tab pos="968375" algn="l"/>
                <a:tab pos="1882775" algn="l"/>
                <a:tab pos="2797175" algn="l"/>
                <a:tab pos="3711575" algn="l"/>
                <a:tab pos="4625975" algn="l"/>
                <a:tab pos="5540375" algn="l"/>
                <a:tab pos="6454775" algn="l"/>
                <a:tab pos="7369175" algn="l"/>
                <a:tab pos="8283575" algn="l"/>
                <a:tab pos="9197975" algn="l"/>
                <a:tab pos="10112375" algn="l"/>
              </a:tabLst>
            </a:pPr>
            <a:r xmlns:a="http://schemas.openxmlformats.org/drawingml/2006/main">
              <a:rPr lang="en" sz="1500">
                <a:solidFill>
                  <a:srgbClr val="000000"/>
                </a:solidFill>
                <a:ea typeface="Droid Sans Fallback" charset="0"/>
                <a:cs typeface="Droid Sans Fallback" charset="0"/>
              </a:rPr>
              <a:t>" </a:t>
            </a:r>
            <a:r xmlns:a="http://schemas.openxmlformats.org/drawingml/2006/main">
              <a:rPr lang="en" sz="1500">
                <a:solidFill>
                  <a:srgbClr val="000000"/>
                </a:solidFill>
                <a:ea typeface="Droid Sans Fallback" charset="0"/>
                <a:cs typeface="Droid Sans Fallback" charset="0"/>
              </a:rPr>
              <a:t>The most confusing part of the topic was the independent variables </a:t>
            </a:r>
            <a:r xmlns:a="http://schemas.openxmlformats.org/drawingml/2006/main">
              <a:rPr lang="en" sz="1500">
                <a:solidFill>
                  <a:srgbClr val="000000"/>
                </a:solidFill>
                <a:ea typeface="Droid Sans Fallback" charset="0"/>
                <a:cs typeface="Droid Sans Fallback" charset="0"/>
              </a:rPr>
              <a:t>."</a:t>
            </a:r>
            <a:endParaRPr xmlns:a="http://schemas.openxmlformats.org/drawingml/2006/main" lang="sr-Latn-CS" sz="1500">
              <a:solidFill>
                <a:srgbClr val="000000"/>
              </a:solidFill>
              <a:ea typeface="Droid Sans Fallback" charset="0"/>
              <a:cs typeface="Droid Sans Fallback"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xmlns:a="http://schemas.openxmlformats.org/drawingml/2006/main" eaLnBrk="1" hangingPunct="1"/>
            <a:r xmlns:a="http://schemas.openxmlformats.org/drawingml/2006/main">
              <a:rPr lang="en" sz="2000" b="1" smtClean="0"/>
              <a:t>LITERATURE SEARCH AND ANALYSIS WITH UNDERSTANDING AND CRITICAL REVIEW </a:t>
            </a:r>
            <a:r xmlns:a="http://schemas.openxmlformats.org/drawingml/2006/main">
              <a:rPr lang="en" sz="2000" b="1" smtClean="0"/>
              <a:t>(2)</a:t>
            </a:r>
            <a:endParaRPr xmlns:a="http://schemas.openxmlformats.org/drawingml/2006/main" lang="en-US" sz="2000" b="1" smtClean="0"/>
          </a:p>
        </p:txBody>
      </p:sp>
      <p:sp>
        <p:nvSpPr>
          <p:cNvPr id="7171" name="Rectangle 3"/>
          <p:cNvSpPr>
            <a:spLocks noGrp="1" noChangeArrowheads="1"/>
          </p:cNvSpPr>
          <p:nvPr>
            <p:ph idx="1"/>
          </p:nvPr>
        </p:nvSpPr>
        <p:spPr/>
        <p:txBody>
          <a:bodyPr/>
          <a:lstStyle/>
          <a:p>
            <a:pPr xmlns:a="http://schemas.openxmlformats.org/drawingml/2006/main" eaLnBrk="1" hangingPunct="1">
              <a:lnSpc>
                <a:spcPct val="90000"/>
              </a:lnSpc>
            </a:pPr>
            <a:r xmlns:a="http://schemas.openxmlformats.org/drawingml/2006/main">
              <a:rPr lang="en" altLang="ja-JP" smtClean="0"/>
              <a:t>Harvard University Library</a:t>
            </a:r>
          </a:p>
          <a:p>
            <a:pPr xmlns:a="http://schemas.openxmlformats.org/drawingml/2006/main" lvl="1" eaLnBrk="1" hangingPunct="1">
              <a:lnSpc>
                <a:spcPct val="90000"/>
              </a:lnSpc>
            </a:pPr>
            <a:r xmlns:a="http://schemas.openxmlformats.org/drawingml/2006/main">
              <a:rPr lang="en" altLang="ja-JP" smtClean="0"/>
              <a:t>browsing</a:t>
            </a:r>
          </a:p>
          <a:p>
            <a:pPr xmlns:a="http://schemas.openxmlformats.org/drawingml/2006/main" lvl="1" eaLnBrk="1" hangingPunct="1">
              <a:lnSpc>
                <a:spcPct val="90000"/>
              </a:lnSpc>
            </a:pPr>
            <a:r xmlns:a="http://schemas.openxmlformats.org/drawingml/2006/main">
              <a:rPr lang="en" altLang="ja-JP" smtClean="0"/>
              <a:t>marking</a:t>
            </a:r>
          </a:p>
          <a:p>
            <a:pPr xmlns:a="http://schemas.openxmlformats.org/drawingml/2006/main" lvl="1" eaLnBrk="1" hangingPunct="1">
              <a:lnSpc>
                <a:spcPct val="90000"/>
              </a:lnSpc>
            </a:pPr>
            <a:r xmlns:a="http://schemas.openxmlformats.org/drawingml/2006/main">
              <a:rPr lang="en" altLang="ja-JP" smtClean="0"/>
              <a:t>summarizing</a:t>
            </a:r>
          </a:p>
          <a:p>
            <a:pPr xmlns:a="http://schemas.openxmlformats.org/drawingml/2006/main" lvl="1" eaLnBrk="1" hangingPunct="1">
              <a:lnSpc>
                <a:spcPct val="90000"/>
              </a:lnSpc>
            </a:pPr>
            <a:r xmlns:a="http://schemas.openxmlformats.org/drawingml/2006/main">
              <a:rPr lang="en" altLang="ja-JP" smtClean="0"/>
              <a:t>comparing</a:t>
            </a:r>
            <a:r xmlns:a="http://schemas.openxmlformats.org/drawingml/2006/main">
              <a:rPr lang="en" altLang="ja-JP" smtClean="0">
                <a:ea typeface="MS PGothic" pitchFamily="34" charset="-128"/>
              </a:rPr>
              <a:t> </a:t>
            </a:r>
            <a:endParaRPr xmlns:a="http://schemas.openxmlformats.org/drawingml/2006/main" lang="hr-HR" altLang="ja-JP" smtClean="0"/>
          </a:p>
          <a:p>
            <a:pPr xmlns:a="http://schemas.openxmlformats.org/drawingml/2006/main" eaLnBrk="1" hangingPunct="1">
              <a:lnSpc>
                <a:spcPct val="90000"/>
              </a:lnSpc>
            </a:pPr>
            <a:r xmlns:a="http://schemas.openxmlformats.org/drawingml/2006/main">
              <a:rPr lang="en" altLang="ja-JP" smtClean="0"/>
              <a:t>CRITICAL ATTITUDE - the capacity to evaluate what we read and the capacity to compare what we read with other information known to us</a:t>
            </a:r>
            <a:r xmlns:a="http://schemas.openxmlformats.org/drawingml/2006/main">
              <a:rPr lang="en" altLang="ja-JP" smtClean="0">
                <a:ea typeface="MS PGothic" pitchFamily="34" charset="-128"/>
              </a:rPr>
              <a:t> </a:t>
            </a:r>
            <a:endParaRPr xmlns:a="http://schemas.openxmlformats.org/drawingml/2006/main" lang="en-US"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xmlns:a="http://schemas.openxmlformats.org/drawingml/2006/main" eaLnBrk="1" hangingPunct="1"/>
            <a:r xmlns:a="http://schemas.openxmlformats.org/drawingml/2006/main">
              <a:rPr lang="en" sz="2000" b="1" smtClean="0"/>
              <a:t>LITERATURE SEARCH AND ANALYSIS WITH UNDERSTANDING AND CRITICAL REVIEW </a:t>
            </a:r>
            <a:r xmlns:a="http://schemas.openxmlformats.org/drawingml/2006/main">
              <a:rPr lang="en" sz="2000" b="1" smtClean="0"/>
              <a:t>(3)</a:t>
            </a:r>
            <a:endParaRPr xmlns:a="http://schemas.openxmlformats.org/drawingml/2006/main" lang="en-US" sz="2000" b="1" smtClean="0"/>
          </a:p>
        </p:txBody>
      </p:sp>
      <p:grpSp>
        <p:nvGrpSpPr>
          <p:cNvPr id="8195" name="Group 4"/>
          <p:cNvGrpSpPr>
            <a:grpSpLocks noChangeAspect="1"/>
          </p:cNvGrpSpPr>
          <p:nvPr/>
        </p:nvGrpSpPr>
        <p:grpSpPr bwMode="auto">
          <a:xfrm>
            <a:off x="762000" y="1981200"/>
            <a:ext cx="7696200" cy="4489450"/>
            <a:chOff x="2527" y="12615"/>
            <a:chExt cx="7200" cy="4320"/>
          </a:xfrm>
        </p:grpSpPr>
        <p:sp>
          <p:nvSpPr>
            <p:cNvPr id="8196" name="AutoShape 5"/>
            <p:cNvSpPr>
              <a:spLocks noChangeAspect="1" noChangeArrowheads="1"/>
            </p:cNvSpPr>
            <p:nvPr/>
          </p:nvSpPr>
          <p:spPr bwMode="auto">
            <a:xfrm>
              <a:off x="2527" y="12615"/>
              <a:ext cx="7200" cy="4320"/>
            </a:xfrm>
            <a:prstGeom prst="rect">
              <a:avLst/>
            </a:prstGeom>
            <a:noFill/>
            <a:ln w="9525">
              <a:noFill/>
              <a:miter lim="800000"/>
              <a:headEnd/>
              <a:tailEnd/>
            </a:ln>
          </p:spPr>
          <p:txBody>
            <a:bodyPr/>
            <a:lstStyle/>
            <a:p>
              <a:endParaRPr lang="hr-HR"/>
            </a:p>
          </p:txBody>
        </p:sp>
        <p:sp>
          <p:nvSpPr>
            <p:cNvPr id="8197" name="Text Box 6"/>
            <p:cNvSpPr txBox="1">
              <a:spLocks noChangeArrowheads="1"/>
            </p:cNvSpPr>
            <p:nvPr/>
          </p:nvSpPr>
          <p:spPr bwMode="auto">
            <a:xfrm>
              <a:off x="4477" y="15392"/>
              <a:ext cx="3600" cy="309"/>
            </a:xfrm>
            <a:prstGeom prst="rect">
              <a:avLst/>
            </a:prstGeom>
            <a:solidFill>
              <a:srgbClr val="FFFFFF"/>
            </a:solidFill>
            <a:ln w="9525">
              <a:noFill/>
              <a:miter lim="800000"/>
              <a:headEnd/>
              <a:tailEnd/>
            </a:ln>
          </p:spPr>
          <p:txBody>
            <a:bodyPr/>
            <a:lstStyle/>
            <a:p>
              <a:r xmlns:a="http://schemas.openxmlformats.org/drawingml/2006/main">
                <a:rPr lang="en" altLang="ja-JP" sz="1000">
                  <a:latin typeface="Times New Roman" pitchFamily="18" charset="0"/>
                  <a:ea typeface="MS Mincho" pitchFamily="49" charset="-128"/>
                  <a:cs typeface="Latha" pitchFamily="34" charset="0"/>
                </a:rPr>
                <a:t>Higher </a:t>
              </a:r>
              <a:r xmlns:a="http://schemas.openxmlformats.org/drawingml/2006/main">
                <a:rPr lang="en" altLang="ja-JP" sz="1000">
                  <a:latin typeface="Times New Roman" pitchFamily="18" charset="0"/>
                  <a:ea typeface="MS Mincho" pitchFamily="49" charset="-128"/>
                  <a:cs typeface="Times New Roman" pitchFamily="18" charset="0"/>
                </a:rPr>
                <a:t>level of </a:t>
              </a:r>
              <a:r xmlns:a="http://schemas.openxmlformats.org/drawingml/2006/main">
                <a:rPr lang="en" altLang="ja-JP" sz="1000">
                  <a:latin typeface="Times New Roman" pitchFamily="18" charset="0"/>
                  <a:ea typeface="MS Mincho" pitchFamily="49" charset="-128"/>
                  <a:cs typeface="Latha" pitchFamily="34" charset="0"/>
                </a:rPr>
                <a:t>detail</a:t>
              </a:r>
              <a:endParaRPr xmlns:a="http://schemas.openxmlformats.org/drawingml/2006/main" lang="en-US"/>
            </a:p>
          </p:txBody>
        </p:sp>
        <p:sp>
          <p:nvSpPr>
            <p:cNvPr id="8198" name="Oval 7"/>
            <p:cNvSpPr>
              <a:spLocks noChangeArrowheads="1"/>
            </p:cNvSpPr>
            <p:nvPr/>
          </p:nvSpPr>
          <p:spPr bwMode="auto">
            <a:xfrm>
              <a:off x="6727" y="13232"/>
              <a:ext cx="2250" cy="2160"/>
            </a:xfrm>
            <a:prstGeom prst="ellipse">
              <a:avLst/>
            </a:prstGeom>
            <a:solidFill>
              <a:srgbClr val="FFFFFF"/>
            </a:solidFill>
            <a:ln w="9525">
              <a:solidFill>
                <a:srgbClr val="000000"/>
              </a:solidFill>
              <a:round/>
              <a:headEnd/>
              <a:tailEnd/>
            </a:ln>
          </p:spPr>
          <p:txBody>
            <a:bodyPr/>
            <a:lstStyle/>
            <a:p>
              <a:r xmlns:a="http://schemas.openxmlformats.org/drawingml/2006/main">
                <a:rPr lang="en" altLang="ja-JP" sz="1200" b="1">
                  <a:latin typeface="Times New Roman" pitchFamily="18" charset="0"/>
                  <a:ea typeface="MS Mincho" pitchFamily="49" charset="-128"/>
                  <a:cs typeface="Latha" pitchFamily="34" charset="0"/>
                </a:rPr>
                <a:t>TERTIARY SOURCES</a:t>
              </a:r>
            </a:p>
            <a:p>
              <a:endParaRPr lang="hr-HR" altLang="ja-JP" sz="1200">
                <a:latin typeface="Times New Roman" pitchFamily="18" charset="0"/>
                <a:ea typeface="MS Mincho" pitchFamily="49" charset="-128"/>
                <a:cs typeface="Latha" pitchFamily="34" charset="0"/>
              </a:endParaRPr>
            </a:p>
            <a:p>
              <a:r xmlns:a="http://schemas.openxmlformats.org/drawingml/2006/main">
                <a:rPr lang="en" altLang="ja-JP" sz="1200">
                  <a:latin typeface="Times New Roman" pitchFamily="18" charset="0"/>
                  <a:ea typeface="MS Mincho" pitchFamily="49" charset="-128"/>
                  <a:cs typeface="Latha" pitchFamily="34" charset="0"/>
                </a:rPr>
                <a:t>Abstracts</a:t>
              </a:r>
            </a:p>
            <a:p>
              <a:r xmlns:a="http://schemas.openxmlformats.org/drawingml/2006/main">
                <a:rPr lang="en" altLang="ja-JP" sz="1200">
                  <a:latin typeface="Times New Roman" pitchFamily="18" charset="0"/>
                  <a:ea typeface="MS Mincho" pitchFamily="49" charset="-128"/>
                  <a:cs typeface="Latha" pitchFamily="34" charset="0"/>
                </a:rPr>
                <a:t>Catalogs</a:t>
              </a:r>
            </a:p>
            <a:p>
              <a:r xmlns:a="http://schemas.openxmlformats.org/drawingml/2006/main">
                <a:rPr lang="en" altLang="ja-JP" sz="1200">
                  <a:latin typeface="Times New Roman" pitchFamily="18" charset="0"/>
                  <a:ea typeface="MS Mincho" pitchFamily="49" charset="-128"/>
                  <a:cs typeface="Latha" pitchFamily="34" charset="0"/>
                </a:rPr>
                <a:t>Encyclopedias</a:t>
              </a:r>
            </a:p>
            <a:p>
              <a:r xmlns:a="http://schemas.openxmlformats.org/drawingml/2006/main">
                <a:rPr lang="en" altLang="ja-JP" sz="1200">
                  <a:latin typeface="Times New Roman" pitchFamily="18" charset="0"/>
                  <a:ea typeface="MS Mincho" pitchFamily="49" charset="-128"/>
                  <a:cs typeface="Times New Roman" pitchFamily="18" charset="0"/>
                </a:rPr>
                <a:t>Dictionaries</a:t>
              </a:r>
            </a:p>
            <a:p>
              <a:r xmlns:a="http://schemas.openxmlformats.org/drawingml/2006/main">
                <a:rPr lang="en" altLang="ja-JP" sz="1200">
                  <a:latin typeface="Times New Roman" pitchFamily="18" charset="0"/>
                  <a:ea typeface="MS Mincho" pitchFamily="49" charset="-128"/>
                  <a:cs typeface="Latha" pitchFamily="34" charset="0"/>
                </a:rPr>
                <a:t>Bibliographies</a:t>
              </a:r>
            </a:p>
            <a:p>
              <a:r xmlns:a="http://schemas.openxmlformats.org/drawingml/2006/main">
                <a:rPr lang="en" altLang="ja-JP" sz="1200">
                  <a:latin typeface="Times New Roman" pitchFamily="18" charset="0"/>
                  <a:ea typeface="MS Mincho" pitchFamily="49" charset="-128"/>
                  <a:cs typeface="Latha" pitchFamily="34" charset="0"/>
                </a:rPr>
                <a:t>Citation indices</a:t>
              </a:r>
              <a:endParaRPr xmlns:a="http://schemas.openxmlformats.org/drawingml/2006/main" lang="en-US" sz="1200"/>
            </a:p>
          </p:txBody>
        </p:sp>
        <p:sp>
          <p:nvSpPr>
            <p:cNvPr id="8199" name="Oval 8"/>
            <p:cNvSpPr>
              <a:spLocks noChangeArrowheads="1"/>
            </p:cNvSpPr>
            <p:nvPr/>
          </p:nvSpPr>
          <p:spPr bwMode="auto">
            <a:xfrm>
              <a:off x="4777" y="13232"/>
              <a:ext cx="2250" cy="2160"/>
            </a:xfrm>
            <a:prstGeom prst="ellipse">
              <a:avLst/>
            </a:prstGeom>
            <a:solidFill>
              <a:srgbClr val="FFFFFF"/>
            </a:solidFill>
            <a:ln w="9525">
              <a:solidFill>
                <a:srgbClr val="000000"/>
              </a:solidFill>
              <a:round/>
              <a:headEnd/>
              <a:tailEnd/>
            </a:ln>
          </p:spPr>
          <p:txBody>
            <a:bodyPr/>
            <a:lstStyle/>
            <a:p>
              <a:r xmlns:a="http://schemas.openxmlformats.org/drawingml/2006/main">
                <a:rPr lang="en" altLang="ja-JP" sz="1200" b="1">
                  <a:latin typeface="Times New Roman" pitchFamily="18" charset="0"/>
                  <a:ea typeface="MS Mincho" pitchFamily="49" charset="-128"/>
                  <a:cs typeface="Latha" pitchFamily="34" charset="0"/>
                </a:rPr>
                <a:t>SECONDARY SOURCES</a:t>
              </a:r>
            </a:p>
            <a:p>
              <a:endParaRPr lang="hr-HR" altLang="ja-JP" sz="1200">
                <a:latin typeface="Times New Roman" pitchFamily="18" charset="0"/>
                <a:ea typeface="MS Mincho" pitchFamily="49" charset="-128"/>
                <a:cs typeface="Latha" pitchFamily="34" charset="0"/>
              </a:endParaRPr>
            </a:p>
            <a:p>
              <a:r xmlns:a="http://schemas.openxmlformats.org/drawingml/2006/main">
                <a:rPr lang="en" altLang="ja-JP" sz="1200">
                  <a:latin typeface="Times New Roman" pitchFamily="18" charset="0"/>
                  <a:ea typeface="MS Mincho" pitchFamily="49" charset="-128"/>
                  <a:cs typeface="Times New Roman" pitchFamily="18" charset="0"/>
                </a:rPr>
                <a:t>Magazines</a:t>
              </a:r>
            </a:p>
            <a:p>
              <a:r xmlns:a="http://schemas.openxmlformats.org/drawingml/2006/main">
                <a:rPr lang="en" altLang="ja-JP" sz="1200">
                  <a:latin typeface="Times New Roman" pitchFamily="18" charset="0"/>
                  <a:ea typeface="MS Mincho" pitchFamily="49" charset="-128"/>
                  <a:cs typeface="Latha" pitchFamily="34" charset="0"/>
                </a:rPr>
                <a:t>Books</a:t>
              </a:r>
            </a:p>
            <a:p>
              <a:r xmlns:a="http://schemas.openxmlformats.org/drawingml/2006/main">
                <a:rPr lang="en" altLang="ja-JP" sz="1200">
                  <a:latin typeface="Times New Roman" pitchFamily="18" charset="0"/>
                  <a:ea typeface="MS Mincho" pitchFamily="49" charset="-128"/>
                  <a:cs typeface="Latha" pitchFamily="34" charset="0"/>
                </a:rPr>
                <a:t>the newspaper</a:t>
              </a:r>
            </a:p>
            <a:p>
              <a:r xmlns:a="http://schemas.openxmlformats.org/drawingml/2006/main">
                <a:rPr lang="en" altLang="ja-JP" sz="1200">
                  <a:latin typeface="Times New Roman" pitchFamily="18" charset="0"/>
                  <a:ea typeface="MS Mincho" pitchFamily="49" charset="-128"/>
                  <a:cs typeface="Latha" pitchFamily="34" charset="0"/>
                </a:rPr>
                <a:t>Some government publications</a:t>
              </a:r>
              <a:endParaRPr xmlns:a="http://schemas.openxmlformats.org/drawingml/2006/main" lang="en-US" sz="1200"/>
            </a:p>
          </p:txBody>
        </p:sp>
        <p:sp>
          <p:nvSpPr>
            <p:cNvPr id="8200" name="Oval 9"/>
            <p:cNvSpPr>
              <a:spLocks noChangeArrowheads="1"/>
            </p:cNvSpPr>
            <p:nvPr/>
          </p:nvSpPr>
          <p:spPr bwMode="auto">
            <a:xfrm>
              <a:off x="2827" y="13232"/>
              <a:ext cx="2250" cy="2160"/>
            </a:xfrm>
            <a:prstGeom prst="ellipse">
              <a:avLst/>
            </a:prstGeom>
            <a:solidFill>
              <a:srgbClr val="FFFFFF"/>
            </a:solidFill>
            <a:ln w="9525">
              <a:solidFill>
                <a:srgbClr val="000000"/>
              </a:solidFill>
              <a:round/>
              <a:headEnd/>
              <a:tailEnd/>
            </a:ln>
          </p:spPr>
          <p:txBody>
            <a:bodyPr/>
            <a:lstStyle/>
            <a:p>
              <a:r xmlns:a="http://schemas.openxmlformats.org/drawingml/2006/main">
                <a:rPr lang="en" altLang="ja-JP" sz="1200" b="1">
                  <a:latin typeface="Times New Roman" pitchFamily="18" charset="0"/>
                  <a:ea typeface="MS Mincho" pitchFamily="49" charset="-128"/>
                  <a:cs typeface="Latha" pitchFamily="34" charset="0"/>
                </a:rPr>
                <a:t>PRIMARY SOURCES</a:t>
              </a:r>
            </a:p>
            <a:p>
              <a:endParaRPr lang="hr-HR" altLang="ja-JP" sz="1200">
                <a:latin typeface="Times New Roman" pitchFamily="18" charset="0"/>
                <a:ea typeface="MS Mincho" pitchFamily="49" charset="-128"/>
                <a:cs typeface="Latha" pitchFamily="34" charset="0"/>
              </a:endParaRPr>
            </a:p>
            <a:p>
              <a:r xmlns:a="http://schemas.openxmlformats.org/drawingml/2006/main">
                <a:rPr lang="en" altLang="ja-JP" sz="1200">
                  <a:latin typeface="Times New Roman" pitchFamily="18" charset="0"/>
                  <a:ea typeface="MS Mincho" pitchFamily="49" charset="-128"/>
                  <a:cs typeface="Times New Roman" pitchFamily="18" charset="0"/>
                </a:rPr>
                <a:t>Reports</a:t>
              </a:r>
            </a:p>
            <a:p>
              <a:r xmlns:a="http://schemas.openxmlformats.org/drawingml/2006/main">
                <a:rPr lang="en" altLang="ja-JP" sz="1200">
                  <a:latin typeface="Times New Roman" pitchFamily="18" charset="0"/>
                  <a:ea typeface="MS Mincho" pitchFamily="49" charset="-128"/>
                  <a:cs typeface="Latha" pitchFamily="34" charset="0"/>
                </a:rPr>
                <a:t>Dissertations</a:t>
              </a:r>
            </a:p>
            <a:p>
              <a:r xmlns:a="http://schemas.openxmlformats.org/drawingml/2006/main">
                <a:rPr lang="en" altLang="ja-JP" sz="1200">
                  <a:latin typeface="Times New Roman" pitchFamily="18" charset="0"/>
                  <a:ea typeface="MS Mincho" pitchFamily="49" charset="-128"/>
                  <a:cs typeface="Latha" pitchFamily="34" charset="0"/>
                </a:rPr>
                <a:t>Emails</a:t>
              </a:r>
            </a:p>
            <a:p>
              <a:r xmlns:a="http://schemas.openxmlformats.org/drawingml/2006/main">
                <a:rPr lang="en" altLang="ja-JP" sz="1200">
                  <a:latin typeface="Times New Roman" pitchFamily="18" charset="0"/>
                  <a:ea typeface="MS Mincho" pitchFamily="49" charset="-128"/>
                  <a:cs typeface="Latha" pitchFamily="34" charset="0"/>
                </a:rPr>
                <a:t>Conference proceedings</a:t>
              </a:r>
            </a:p>
            <a:p>
              <a:r xmlns:a="http://schemas.openxmlformats.org/drawingml/2006/main">
                <a:rPr lang="en" altLang="ja-JP" sz="1200">
                  <a:latin typeface="Times New Roman" pitchFamily="18" charset="0"/>
                  <a:ea typeface="MS Mincho" pitchFamily="49" charset="-128"/>
                  <a:cs typeface="Latha" pitchFamily="34" charset="0"/>
                </a:rPr>
                <a:t>Unpublished manuscripts</a:t>
              </a:r>
            </a:p>
            <a:p>
              <a:r xmlns:a="http://schemas.openxmlformats.org/drawingml/2006/main">
                <a:rPr lang="en" altLang="ja-JP" sz="1200">
                  <a:latin typeface="Times New Roman" pitchFamily="18" charset="0"/>
                  <a:ea typeface="MS Mincho" pitchFamily="49" charset="-128"/>
                  <a:cs typeface="Latha" pitchFamily="34" charset="0"/>
                </a:rPr>
                <a:t>Government publications</a:t>
              </a:r>
              <a:endParaRPr xmlns:a="http://schemas.openxmlformats.org/drawingml/2006/main" lang="en-US" sz="1200"/>
            </a:p>
          </p:txBody>
        </p:sp>
        <p:sp>
          <p:nvSpPr>
            <p:cNvPr id="8201" name="Line 10"/>
            <p:cNvSpPr>
              <a:spLocks noChangeShapeType="1"/>
            </p:cNvSpPr>
            <p:nvPr/>
          </p:nvSpPr>
          <p:spPr bwMode="auto">
            <a:xfrm flipH="1">
              <a:off x="3127" y="15701"/>
              <a:ext cx="5400" cy="0"/>
            </a:xfrm>
            <a:prstGeom prst="line">
              <a:avLst/>
            </a:prstGeom>
            <a:noFill/>
            <a:ln w="9525">
              <a:solidFill>
                <a:srgbClr val="000000"/>
              </a:solidFill>
              <a:round/>
              <a:headEnd/>
              <a:tailEnd type="triangle" w="med" len="med"/>
            </a:ln>
          </p:spPr>
          <p:txBody>
            <a:bodyPr/>
            <a:lstStyle/>
            <a:p>
              <a:endParaRPr lang="hr-HR"/>
            </a:p>
          </p:txBody>
        </p:sp>
        <p:sp>
          <p:nvSpPr>
            <p:cNvPr id="8202" name="Line 11"/>
            <p:cNvSpPr>
              <a:spLocks noChangeShapeType="1"/>
            </p:cNvSpPr>
            <p:nvPr/>
          </p:nvSpPr>
          <p:spPr bwMode="auto">
            <a:xfrm>
              <a:off x="3127" y="16318"/>
              <a:ext cx="5550" cy="0"/>
            </a:xfrm>
            <a:prstGeom prst="line">
              <a:avLst/>
            </a:prstGeom>
            <a:noFill/>
            <a:ln w="9525">
              <a:solidFill>
                <a:srgbClr val="000000"/>
              </a:solidFill>
              <a:round/>
              <a:headEnd/>
              <a:tailEnd type="triangle" w="med" len="med"/>
            </a:ln>
          </p:spPr>
          <p:txBody>
            <a:bodyPr/>
            <a:lstStyle/>
            <a:p>
              <a:endParaRPr lang="hr-HR"/>
            </a:p>
          </p:txBody>
        </p:sp>
        <p:sp>
          <p:nvSpPr>
            <p:cNvPr id="8203" name="Text Box 12"/>
            <p:cNvSpPr txBox="1">
              <a:spLocks noChangeArrowheads="1"/>
            </p:cNvSpPr>
            <p:nvPr/>
          </p:nvSpPr>
          <p:spPr bwMode="auto">
            <a:xfrm>
              <a:off x="4477" y="16009"/>
              <a:ext cx="3600" cy="309"/>
            </a:xfrm>
            <a:prstGeom prst="rect">
              <a:avLst/>
            </a:prstGeom>
            <a:solidFill>
              <a:srgbClr val="FFFFFF"/>
            </a:solidFill>
            <a:ln w="9525">
              <a:noFill/>
              <a:miter lim="800000"/>
              <a:headEnd/>
              <a:tailEnd/>
            </a:ln>
          </p:spPr>
          <p:txBody>
            <a:bodyPr/>
            <a:lstStyle/>
            <a:p>
              <a:r xmlns:a="http://schemas.openxmlformats.org/drawingml/2006/main">
                <a:rPr lang="en" altLang="ja-JP" sz="1000">
                  <a:latin typeface="Times New Roman" pitchFamily="18" charset="0"/>
                  <a:ea typeface="MS Mincho" pitchFamily="49" charset="-128"/>
                  <a:cs typeface="Latha" pitchFamily="34" charset="0"/>
                </a:rPr>
                <a:t>Longer time required for publication</a:t>
              </a:r>
              <a:endParaRPr xmlns:a="http://schemas.openxmlformats.org/drawingml/2006/main" lang="en-US">
                <a:ea typeface="MS Mincho" pitchFamily="49" charset="-128"/>
                <a:cs typeface="Latha" pitchFamily="34" charset="0"/>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497" name="Group 209"/>
          <p:cNvGraphicFramePr>
            <a:graphicFrameLocks noGrp="1"/>
          </p:cNvGraphicFramePr>
          <p:nvPr/>
        </p:nvGraphicFramePr>
        <p:xfrm>
          <a:off x="0" y="0"/>
          <a:ext cx="9144000" cy="6858003"/>
        </p:xfrm>
        <a:graphic>
          <a:graphicData uri="http://schemas.openxmlformats.org/drawingml/2006/table">
            <a:tbl>
              <a:tblPr/>
              <a:tblGrid>
                <a:gridCol w="865188"/>
                <a:gridCol w="906462"/>
                <a:gridCol w="1077913"/>
                <a:gridCol w="6294437"/>
              </a:tblGrid>
              <a:tr h="700088">
                <a:tc>
                  <a:txBody>
                    <a:bodyPr/>
                    <a:lstStyle/>
                    <a:p>
                      <a:pPr xmlns:a="http://schemas.openxmlformats.org/drawingml/2006/main" marL="0" marR="0" lvl="0" indent="0" algn="ctr"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sz="10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Source</a:t>
                      </a:r>
                      <a:endParaRPr xmlns:a="http://schemas.openxmlformats.org/drawingml/2006/main" kumimoji="0" lang="hr-HR" sz="18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xmlns:a="http://schemas.openxmlformats.org/drawingml/2006/main" marL="0" marR="0" lvl="0" indent="0" algn="ctr"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sz="10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Publishing frequency</a:t>
                      </a:r>
                      <a:endParaRPr xmlns:a="http://schemas.openxmlformats.org/drawingml/2006/main" kumimoji="0" lang="hr-HR" sz="18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xmlns:a="http://schemas.openxmlformats.org/drawingml/2006/main" marL="0" marR="0" lvl="0" indent="0" algn="ctr"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sz="10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Publication format</a:t>
                      </a:r>
                      <a:endParaRPr xmlns:a="http://schemas.openxmlformats.org/drawingml/2006/main" kumimoji="0" lang="hr-HR" sz="18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xmlns:a="http://schemas.openxmlformats.org/drawingml/2006/main" marL="0" marR="0" lvl="0" indent="0" algn="ctr"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sz="10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Availability</a:t>
                      </a:r>
                      <a:endParaRPr xmlns:a="http://schemas.openxmlformats.org/drawingml/2006/main" kumimoji="0" lang="hr-HR" sz="18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700088">
                <a:tc>
                  <a:txBody>
                    <a:body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sz="10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Cited academic journal</a:t>
                      </a:r>
                      <a:endParaRPr xmlns:a="http://schemas.openxmlformats.org/drawingml/2006/main" kumimoji="0" lang="hr-HR" sz="18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sz="10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Quarterly or semi-annually</a:t>
                      </a:r>
                      <a:endParaRPr xmlns:a="http://schemas.openxmlformats.org/drawingml/2006/main" kumimoji="0" lang="hr-HR" sz="18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rowSpan="2">
                  <a:txBody>
                    <a:body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sz="10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Most commonly printed format but most are now available online.</a:t>
                      </a:r>
                      <a:endParaRPr xmlns:a="http://schemas.openxmlformats.org/drawingml/2006/main" kumimoji="0" lang="hr-HR" sz="18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rowSpan="2">
                  <a:txBody>
                    <a:body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sz="10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Most libraries have access to databases with cited journals. Those that are not locally available can be obtained through interlibrary exchange. Professional organizations may offer redemption rights to the databases in which journals are cited.</a:t>
                      </a:r>
                      <a:endParaRPr xmlns:a="http://schemas.openxmlformats.org/drawingml/2006/main" kumimoji="0" lang="hr-HR" sz="18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700088">
                <a:tc>
                  <a:txBody>
                    <a:body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sz="10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Professional magazine</a:t>
                      </a:r>
                      <a:endParaRPr xmlns:a="http://schemas.openxmlformats.org/drawingml/2006/main" kumimoji="0" lang="hr-HR" sz="18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sz="10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Weekly or monthly most often</a:t>
                      </a:r>
                      <a:endParaRPr xmlns:a="http://schemas.openxmlformats.org/drawingml/2006/main" kumimoji="0" lang="hr-HR" sz="18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vMerge="1">
                  <a:txBody>
                    <a:bodyPr/>
                    <a:lstStyle/>
                    <a:p>
                      <a:endParaRPr lang="hr-HR"/>
                    </a:p>
                  </a:txBody>
                  <a:tcPr/>
                </a:tc>
                <a:tc vMerge="1">
                  <a:txBody>
                    <a:bodyPr/>
                    <a:lstStyle/>
                    <a:p>
                      <a:endParaRPr lang="hr-HR"/>
                    </a:p>
                  </a:txBody>
                  <a:tcPr/>
                </a:tc>
              </a:tr>
              <a:tr h="949325">
                <a:tc>
                  <a:txBody>
                    <a:body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sz="10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Books</a:t>
                      </a:r>
                      <a:endParaRPr xmlns:a="http://schemas.openxmlformats.org/drawingml/2006/main" kumimoji="0" lang="hr-HR" sz="18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sz="10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Once. Repeated and new editions possible.</a:t>
                      </a:r>
                      <a:endParaRPr xmlns:a="http://schemas.openxmlformats.org/drawingml/2006/main" kumimoji="0" lang="hr-HR" sz="18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sz="10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Most often printed but more and more often they can be found in electronic form.</a:t>
                      </a:r>
                      <a:endParaRPr xmlns:a="http://schemas.openxmlformats.org/drawingml/2006/main" kumimoji="0" lang="hr-HR" sz="18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sz="10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Widely available. They can be obtained by purchasing online or by interlibrary exchange.</a:t>
                      </a:r>
                      <a:endParaRPr xmlns:a="http://schemas.openxmlformats.org/drawingml/2006/main" kumimoji="0" lang="hr-HR" sz="18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949325">
                <a:tc>
                  <a:txBody>
                    <a:body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sz="10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the newspaper</a:t>
                      </a:r>
                      <a:endParaRPr xmlns:a="http://schemas.openxmlformats.org/drawingml/2006/main" kumimoji="0" lang="hr-HR" sz="18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sz="10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Daily or weekly most often.</a:t>
                      </a:r>
                      <a:endParaRPr xmlns:a="http://schemas.openxmlformats.org/drawingml/2006/main" kumimoji="0" lang="hr-HR" sz="18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sz="10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Quality newspapers can also be found online, a subscription is often required.</a:t>
                      </a:r>
                      <a:endParaRPr xmlns:a="http://schemas.openxmlformats.org/drawingml/2006/main" kumimoji="0" lang="hr-HR" sz="18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sz="10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Domestic printed materials are available in libraries.</a:t>
                      </a:r>
                      <a:endParaRPr xmlns:a="http://schemas.openxmlformats.org/drawingml/2006/main" kumimoji="0" lang="hr-HR" sz="18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458913">
                <a:tc>
                  <a:txBody>
                    <a:body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sz="10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Conference proceedings</a:t>
                      </a:r>
                      <a:endParaRPr xmlns:a="http://schemas.openxmlformats.org/drawingml/2006/main" kumimoji="0" lang="hr-HR" sz="18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sz="10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Depending on the frequency of the conference, sometimes as parts of a journal.</a:t>
                      </a:r>
                      <a:endParaRPr xmlns:a="http://schemas.openxmlformats.org/drawingml/2006/main" kumimoji="0" lang="hr-HR" sz="18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sz="10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It can be published in book form but some conferences publish their proceedings online as well.</a:t>
                      </a:r>
                      <a:endParaRPr xmlns:a="http://schemas.openxmlformats.org/drawingml/2006/main" kumimoji="0" lang="hr-HR" sz="18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sz="10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It is not uncommon for the collection not to be available in libraries, so interlibrary exchange is used.</a:t>
                      </a:r>
                      <a:endParaRPr xmlns:a="http://schemas.openxmlformats.org/drawingml/2006/main" kumimoji="0" lang="hr-HR" sz="18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700088">
                <a:tc>
                  <a:txBody>
                    <a:body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sz="10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Reports</a:t>
                      </a:r>
                      <a:endParaRPr xmlns:a="http://schemas.openxmlformats.org/drawingml/2006/main" kumimoji="0" lang="hr-HR" sz="18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sz="10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Once.</a:t>
                      </a:r>
                      <a:endParaRPr xmlns:a="http://schemas.openxmlformats.org/drawingml/2006/main" kumimoji="0" lang="hr-HR" sz="18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sz="10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Increasingly available online.</a:t>
                      </a:r>
                      <a:endParaRPr xmlns:a="http://schemas.openxmlformats.org/drawingml/2006/main" kumimoji="0" lang="hr-HR" sz="18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sz="10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It is not uncommon for reports not to be found in libraries, so interlibrary exchange is used.</a:t>
                      </a:r>
                      <a:endParaRPr xmlns:a="http://schemas.openxmlformats.org/drawingml/2006/main" kumimoji="0" lang="hr-HR" sz="18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700088">
                <a:tc>
                  <a:txBody>
                    <a:body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sz="10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Dissertations</a:t>
                      </a:r>
                      <a:endParaRPr xmlns:a="http://schemas.openxmlformats.org/drawingml/2006/main" kumimoji="0" lang="hr-HR" sz="18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sz="10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Once.</a:t>
                      </a:r>
                      <a:endParaRPr xmlns:a="http://schemas.openxmlformats.org/drawingml/2006/main" kumimoji="0" lang="hr-HR" sz="18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sz="10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Most commonly printed form.</a:t>
                      </a:r>
                      <a:endParaRPr xmlns:a="http://schemas.openxmlformats.org/drawingml/2006/main" kumimoji="0" lang="hr-HR" sz="18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sz="10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A common case of interlibrary loan because there is one copy of the dissertation.</a:t>
                      </a:r>
                      <a:endParaRPr xmlns:a="http://schemas.openxmlformats.org/drawingml/2006/main" kumimoji="0" lang="hr-HR" sz="18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xmlns:a="http://schemas.openxmlformats.org/drawingml/2006/main" eaLnBrk="1" hangingPunct="1"/>
            <a:r xmlns:a="http://schemas.openxmlformats.org/drawingml/2006/main">
              <a:rPr lang="en" smtClean="0"/>
              <a:t>Careful planning of literature</a:t>
            </a:r>
            <a:endParaRPr xmlns:a="http://schemas.openxmlformats.org/drawingml/2006/main" lang="en-US" smtClean="0"/>
          </a:p>
        </p:txBody>
      </p:sp>
      <p:sp>
        <p:nvSpPr>
          <p:cNvPr id="10243" name="Rectangle 3"/>
          <p:cNvSpPr>
            <a:spLocks noGrp="1" noChangeArrowheads="1"/>
          </p:cNvSpPr>
          <p:nvPr>
            <p:ph idx="1"/>
          </p:nvPr>
        </p:nvSpPr>
        <p:spPr/>
        <p:txBody>
          <a:bodyPr/>
          <a:lstStyle/>
          <a:p>
            <a:pPr xmlns:a="http://schemas.openxmlformats.org/drawingml/2006/main" marL="609600" indent="-609600" algn="just" eaLnBrk="1" hangingPunct="1">
              <a:lnSpc>
                <a:spcPct val="80000"/>
              </a:lnSpc>
              <a:buFont typeface="Wingdings" pitchFamily="2" charset="2"/>
              <a:buAutoNum type="arabicPeriod"/>
            </a:pPr>
            <a:r xmlns:a="http://schemas.openxmlformats.org/drawingml/2006/main">
              <a:rPr lang="en" sz="2600" smtClean="0"/>
              <a:t>it is necessary to specify the search parameters</a:t>
            </a:r>
            <a:endParaRPr xmlns:a="http://schemas.openxmlformats.org/drawingml/2006/main" lang="en-US" sz="2600" smtClean="0"/>
          </a:p>
          <a:p>
            <a:pPr xmlns:a="http://schemas.openxmlformats.org/drawingml/2006/main" marL="609600" indent="-609600" eaLnBrk="1" hangingPunct="1">
              <a:lnSpc>
                <a:spcPct val="80000"/>
              </a:lnSpc>
              <a:buFont typeface="Wingdings" pitchFamily="2" charset="2"/>
              <a:buAutoNum type="arabicPeriod"/>
            </a:pPr>
            <a:r xmlns:a="http://schemas.openxmlformats.org/drawingml/2006/main">
              <a:rPr lang="en" sz="2600" smtClean="0"/>
              <a:t>you need to specify keywords or other search terms</a:t>
            </a:r>
            <a:endParaRPr xmlns:a="http://schemas.openxmlformats.org/drawingml/2006/main" lang="en-US" sz="2600" smtClean="0"/>
          </a:p>
          <a:p>
            <a:pPr xmlns:a="http://schemas.openxmlformats.org/drawingml/2006/main" marL="609600" indent="-609600" eaLnBrk="1" hangingPunct="1">
              <a:lnSpc>
                <a:spcPct val="80000"/>
              </a:lnSpc>
              <a:buFont typeface="Wingdings" pitchFamily="2" charset="2"/>
              <a:buAutoNum type="arabicPeriod"/>
            </a:pPr>
            <a:r xmlns:a="http://schemas.openxmlformats.org/drawingml/2006/main">
              <a:rPr lang="en" sz="2600" smtClean="0"/>
              <a:t>it is necessary to determine databases and search tools</a:t>
            </a:r>
            <a:endParaRPr xmlns:a="http://schemas.openxmlformats.org/drawingml/2006/main" lang="en-US" sz="2600" smtClean="0"/>
          </a:p>
          <a:p>
            <a:pPr xmlns:a="http://schemas.openxmlformats.org/drawingml/2006/main" marL="609600" indent="-609600" eaLnBrk="1" hangingPunct="1">
              <a:lnSpc>
                <a:spcPct val="80000"/>
              </a:lnSpc>
              <a:buFont typeface="Wingdings" pitchFamily="2" charset="2"/>
              <a:buAutoNum type="arabicPeriod"/>
            </a:pPr>
            <a:r xmlns:a="http://schemas.openxmlformats.org/drawingml/2006/main">
              <a:rPr lang="en" sz="2600" smtClean="0"/>
              <a:t>it is necessary to determine the criteria that we will use to select relevant and useful studies among all that we find</a:t>
            </a:r>
            <a:endParaRPr xmlns:a="http://schemas.openxmlformats.org/drawingml/2006/main" lang="en-US" sz="2600" smtClean="0"/>
          </a:p>
          <a:p>
            <a:pPr marL="609600" indent="-609600" eaLnBrk="1" hangingPunct="1">
              <a:lnSpc>
                <a:spcPct val="80000"/>
              </a:lnSpc>
              <a:buFont typeface="Wingdings" pitchFamily="2" charset="2"/>
              <a:buAutoNum type="arabicPeriod"/>
            </a:pPr>
            <a:endParaRPr lang="en-US" sz="260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533400" y="533400"/>
            <a:ext cx="7315200" cy="1320800"/>
          </a:xfrm>
        </p:spPr>
        <p:txBody>
          <a:bodyPr/>
          <a:lstStyle/>
          <a:p>
            <a:pPr xmlns:a="http://schemas.openxmlformats.org/drawingml/2006/main" eaLnBrk="1" hangingPunct="1"/>
            <a:r xmlns:a="http://schemas.openxmlformats.org/drawingml/2006/main">
              <a:rPr lang="en" smtClean="0"/>
              <a:t>Advanced Search Tags</a:t>
            </a:r>
            <a:endParaRPr xmlns:a="http://schemas.openxmlformats.org/drawingml/2006/main" lang="en-US" smtClean="0"/>
          </a:p>
        </p:txBody>
      </p:sp>
      <p:graphicFrame>
        <p:nvGraphicFramePr>
          <p:cNvPr id="14495" name="Group 159"/>
          <p:cNvGraphicFramePr>
            <a:graphicFrameLocks noGrp="1"/>
          </p:cNvGraphicFramePr>
          <p:nvPr/>
        </p:nvGraphicFramePr>
        <p:xfrm>
          <a:off x="38100" y="1885950"/>
          <a:ext cx="9105900" cy="5090176"/>
        </p:xfrm>
        <a:graphic>
          <a:graphicData uri="http://schemas.openxmlformats.org/drawingml/2006/table">
            <a:tbl>
              <a:tblPr/>
              <a:tblGrid>
                <a:gridCol w="2276475">
                  <a:extLst>
                    <a:ext uri="{9D8B030D-6E8A-4147-A177-3AD203B41FA5}"/>
                  </a:extLst>
                </a:gridCol>
                <a:gridCol w="2276475">
                  <a:extLst>
                    <a:ext uri="{9D8B030D-6E8A-4147-A177-3AD203B41FA5}"/>
                  </a:extLst>
                </a:gridCol>
                <a:gridCol w="2276475">
                  <a:extLst>
                    <a:ext uri="{9D8B030D-6E8A-4147-A177-3AD203B41FA5}"/>
                  </a:extLst>
                </a:gridCol>
                <a:gridCol w="2276475">
                  <a:extLst>
                    <a:ext uri="{9D8B030D-6E8A-4147-A177-3AD203B41FA5}"/>
                  </a:extLst>
                </a:gridCol>
              </a:tblGrid>
              <a:tr h="255573">
                <a:tc>
                  <a:txBody>
                    <a:bodyPr/>
                    <a:lstStyle>
                      <a:lvl1pPr>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9pPr>
                    </a:lstStyle>
                    <a:p>
                      <a:pPr xmlns:a="http://schemas.openxmlformats.org/drawingml/2006/main" marL="0" marR="0" lvl="0" indent="0" algn="ctr"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altLang="sr-Latn-RS" sz="1100" b="1" i="0" u="none" strike="noStrike" cap="none" normalizeH="0" baseline="0" dirty="0" smtClean="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Operator</a:t>
                      </a:r>
                      <a:endParaRPr xmlns:a="http://schemas.openxmlformats.org/drawingml/2006/main" kumimoji="0" lang="hr-HR" altLang="sr-Latn-RS" sz="1100" b="0" i="0" u="none" strike="noStrike" cap="none" normalizeH="0" baseline="0" dirty="0" smtClean="0">
                        <a:ln>
                          <a:noFill/>
                        </a:ln>
                        <a:solidFill>
                          <a:schemeClr val="tx1"/>
                        </a:solidFill>
                        <a:effectLst/>
                        <a:latin typeface="Arial" panose="020B0604020202020204" pitchFamily="34" charset="0"/>
                        <a:ea typeface="MS Mincho" panose="02020609040205080304" pitchFamily="49" charset="-128"/>
                        <a:cs typeface="Times New Roman" panose="02020603050405020304" pitchFamily="18" charset="0"/>
                      </a:endParaRPr>
                    </a:p>
                  </a:txBody>
                  <a:tcPr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9pPr>
                    </a:lstStyle>
                    <a:p>
                      <a:pPr xmlns:a="http://schemas.openxmlformats.org/drawingml/2006/main" marL="0" marR="0" lvl="0" indent="0" algn="ctr"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altLang="sr-Latn-RS" sz="1100" b="1" i="0" u="none" strike="noStrike" cap="none" normalizeH="0" baseline="0" smtClean="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Purpose</a:t>
                      </a:r>
                      <a:endParaRPr xmlns:a="http://schemas.openxmlformats.org/drawingml/2006/main" kumimoji="0" lang="hr-HR" altLang="sr-Latn-RS" sz="1100" b="0" i="0" u="none" strike="noStrike" cap="none" normalizeH="0" baseline="0" smtClean="0">
                        <a:ln>
                          <a:noFill/>
                        </a:ln>
                        <a:solidFill>
                          <a:schemeClr val="tx1"/>
                        </a:solidFill>
                        <a:effectLst/>
                        <a:latin typeface="Arial" panose="020B0604020202020204" pitchFamily="34" charset="0"/>
                        <a:ea typeface="MS Mincho" panose="02020609040205080304" pitchFamily="49" charset="-128"/>
                        <a:cs typeface="Times New Roman" panose="02020603050405020304" pitchFamily="18" charset="0"/>
                      </a:endParaRPr>
                    </a:p>
                  </a:txBody>
                  <a:tcPr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9pPr>
                    </a:lstStyle>
                    <a:p>
                      <a:pPr xmlns:a="http://schemas.openxmlformats.org/drawingml/2006/main" marL="0" marR="0" lvl="0" indent="0" algn="ctr"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altLang="sr-Latn-RS" sz="1100" b="1" i="0" u="none" strike="noStrike" cap="none" normalizeH="0" baseline="0" smtClean="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Example</a:t>
                      </a:r>
                      <a:endParaRPr xmlns:a="http://schemas.openxmlformats.org/drawingml/2006/main" kumimoji="0" lang="hr-HR" altLang="sr-Latn-RS" sz="1100" b="0" i="0" u="none" strike="noStrike" cap="none" normalizeH="0" baseline="0" smtClean="0">
                        <a:ln>
                          <a:noFill/>
                        </a:ln>
                        <a:solidFill>
                          <a:schemeClr val="tx1"/>
                        </a:solidFill>
                        <a:effectLst/>
                        <a:latin typeface="Arial" panose="020B0604020202020204" pitchFamily="34" charset="0"/>
                        <a:ea typeface="MS Mincho" panose="02020609040205080304" pitchFamily="49" charset="-128"/>
                        <a:cs typeface="Times New Roman" panose="02020603050405020304" pitchFamily="18" charset="0"/>
                      </a:endParaRPr>
                    </a:p>
                  </a:txBody>
                  <a:tcPr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9pPr>
                    </a:lstStyle>
                    <a:p>
                      <a:pPr xmlns:a="http://schemas.openxmlformats.org/drawingml/2006/main" marL="0" marR="0" lvl="0" indent="0" algn="ctr"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altLang="sr-Latn-RS" sz="1100" b="1" i="0" u="none" strike="noStrike" cap="none" normalizeH="0" baseline="0" smtClean="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The result</a:t>
                      </a:r>
                      <a:endParaRPr xmlns:a="http://schemas.openxmlformats.org/drawingml/2006/main" kumimoji="0" lang="hr-HR" altLang="sr-Latn-RS" sz="1100" b="0" i="0" u="none" strike="noStrike" cap="none" normalizeH="0" baseline="0" smtClean="0">
                        <a:ln>
                          <a:noFill/>
                        </a:ln>
                        <a:solidFill>
                          <a:schemeClr val="tx1"/>
                        </a:solidFill>
                        <a:effectLst/>
                        <a:latin typeface="Arial" panose="020B0604020202020204" pitchFamily="34" charset="0"/>
                        <a:ea typeface="MS Mincho" panose="02020609040205080304" pitchFamily="49" charset="-128"/>
                        <a:cs typeface="Times New Roman" panose="02020603050405020304" pitchFamily="18" charset="0"/>
                      </a:endParaRPr>
                    </a:p>
                  </a:txBody>
                  <a:tcPr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extLst>
              </a:tr>
              <a:tr h="580847">
                <a:tc>
                  <a:txBody>
                    <a:bodyPr/>
                    <a:lstStyle>
                      <a:lvl1pPr>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9p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altLang="sr-Latn-RS" sz="1100" b="0" i="0" u="none" strike="noStrike" cap="none" normalizeH="0" baseline="0" dirty="0" smtClean="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AND</a:t>
                      </a:r>
                      <a:endParaRPr xmlns:a="http://schemas.openxmlformats.org/drawingml/2006/main" kumimoji="0" lang="hr-HR" altLang="sr-Latn-RS" sz="1100" b="0" i="0" u="none" strike="noStrike" cap="none" normalizeH="0" baseline="0" dirty="0" smtClean="0">
                        <a:ln>
                          <a:noFill/>
                        </a:ln>
                        <a:solidFill>
                          <a:schemeClr val="tx1"/>
                        </a:solidFill>
                        <a:effectLst/>
                        <a:latin typeface="Arial" panose="020B0604020202020204" pitchFamily="34" charset="0"/>
                        <a:ea typeface="MS Mincho" panose="02020609040205080304" pitchFamily="49" charset="-128"/>
                        <a:cs typeface="Times New Roman" panose="02020603050405020304" pitchFamily="18" charset="0"/>
                      </a:endParaRPr>
                    </a:p>
                  </a:txBody>
                  <a:tcPr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9p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altLang="sr-Latn-RS" sz="1100" b="0" i="0" u="none" strike="noStrike" cap="none" normalizeH="0" baseline="0" dirty="0" smtClean="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Narrows search</a:t>
                      </a:r>
                      <a:endParaRPr xmlns:a="http://schemas.openxmlformats.org/drawingml/2006/main" kumimoji="0" lang="hr-HR" altLang="sr-Latn-RS" sz="1100" b="0" i="0" u="none" strike="noStrike" cap="none" normalizeH="0" baseline="0" dirty="0" smtClean="0">
                        <a:ln>
                          <a:noFill/>
                        </a:ln>
                        <a:solidFill>
                          <a:schemeClr val="tx1"/>
                        </a:solidFill>
                        <a:effectLst/>
                        <a:latin typeface="Arial" panose="020B0604020202020204" pitchFamily="34" charset="0"/>
                        <a:ea typeface="MS Mincho" panose="02020609040205080304" pitchFamily="49" charset="-128"/>
                        <a:cs typeface="Times New Roman" panose="02020603050405020304" pitchFamily="18" charset="0"/>
                      </a:endParaRPr>
                    </a:p>
                  </a:txBody>
                  <a:tcPr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9p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altLang="sr-Latn-RS" sz="1100" b="0" i="0" u="none" strike="noStrike" cap="none" normalizeH="0" baseline="0" dirty="0" smtClean="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Unemployment AND Croatia</a:t>
                      </a:r>
                      <a:endParaRPr xmlns:a="http://schemas.openxmlformats.org/drawingml/2006/main" kumimoji="0" lang="hr-HR" altLang="sr-Latn-RS" sz="1100" b="0" i="0" u="none" strike="noStrike" cap="none" normalizeH="0" baseline="0" dirty="0" smtClean="0">
                        <a:ln>
                          <a:noFill/>
                        </a:ln>
                        <a:solidFill>
                          <a:schemeClr val="tx1"/>
                        </a:solidFill>
                        <a:effectLst/>
                        <a:latin typeface="Arial" panose="020B0604020202020204" pitchFamily="34" charset="0"/>
                        <a:ea typeface="MS Mincho" panose="02020609040205080304" pitchFamily="49" charset="-128"/>
                        <a:cs typeface="Times New Roman" panose="02020603050405020304" pitchFamily="18" charset="0"/>
                      </a:endParaRPr>
                    </a:p>
                  </a:txBody>
                  <a:tcPr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9p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altLang="sr-Latn-RS" sz="1100" b="0" i="0" u="none" strike="noStrike" cap="none" normalizeH="0" baseline="0" dirty="0" smtClean="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Articles about unemployment and Croatia at the same time will be presented</a:t>
                      </a:r>
                      <a:endParaRPr xmlns:a="http://schemas.openxmlformats.org/drawingml/2006/main" kumimoji="0" lang="hr-HR" altLang="sr-Latn-RS" sz="1100" b="0" i="0" u="none" strike="noStrike" cap="none" normalizeH="0" baseline="0" dirty="0" smtClean="0">
                        <a:ln>
                          <a:noFill/>
                        </a:ln>
                        <a:solidFill>
                          <a:schemeClr val="tx1"/>
                        </a:solidFill>
                        <a:effectLst/>
                        <a:latin typeface="Arial" panose="020B0604020202020204" pitchFamily="34" charset="0"/>
                        <a:ea typeface="MS Mincho" panose="02020609040205080304" pitchFamily="49" charset="-128"/>
                        <a:cs typeface="Times New Roman" panose="02020603050405020304" pitchFamily="18" charset="0"/>
                      </a:endParaRPr>
                    </a:p>
                  </a:txBody>
                  <a:tcPr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extLst>
              </a:tr>
              <a:tr h="418210">
                <a:tc>
                  <a:txBody>
                    <a:bodyPr/>
                    <a:lstStyle>
                      <a:lvl1pPr>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9p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altLang="sr-Latn-RS" sz="1100" b="0" i="0" u="none" strike="noStrike" cap="none" normalizeH="0" baseline="0" dirty="0" smtClean="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OR</a:t>
                      </a:r>
                      <a:endParaRPr xmlns:a="http://schemas.openxmlformats.org/drawingml/2006/main" kumimoji="0" lang="hr-HR" altLang="sr-Latn-RS" sz="1100" b="0" i="0" u="none" strike="noStrike" cap="none" normalizeH="0" baseline="0" dirty="0" smtClean="0">
                        <a:ln>
                          <a:noFill/>
                        </a:ln>
                        <a:solidFill>
                          <a:schemeClr val="tx1"/>
                        </a:solidFill>
                        <a:effectLst/>
                        <a:latin typeface="Arial" panose="020B0604020202020204" pitchFamily="34" charset="0"/>
                        <a:ea typeface="MS Mincho" panose="02020609040205080304" pitchFamily="49" charset="-128"/>
                        <a:cs typeface="Times New Roman" panose="02020603050405020304" pitchFamily="18" charset="0"/>
                      </a:endParaRPr>
                    </a:p>
                  </a:txBody>
                  <a:tcPr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9p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altLang="sr-Latn-RS" sz="1100" b="0" i="0" u="none" strike="noStrike" cap="none" normalizeH="0" baseline="0" dirty="0" smtClean="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Extends search</a:t>
                      </a:r>
                      <a:endParaRPr xmlns:a="http://schemas.openxmlformats.org/drawingml/2006/main" kumimoji="0" lang="hr-HR" altLang="sr-Latn-RS" sz="1100" b="0" i="0" u="none" strike="noStrike" cap="none" normalizeH="0" baseline="0" dirty="0" smtClean="0">
                        <a:ln>
                          <a:noFill/>
                        </a:ln>
                        <a:solidFill>
                          <a:schemeClr val="tx1"/>
                        </a:solidFill>
                        <a:effectLst/>
                        <a:latin typeface="Arial" panose="020B0604020202020204" pitchFamily="34" charset="0"/>
                        <a:ea typeface="MS Mincho" panose="02020609040205080304" pitchFamily="49" charset="-128"/>
                        <a:cs typeface="Times New Roman" panose="02020603050405020304" pitchFamily="18" charset="0"/>
                      </a:endParaRPr>
                    </a:p>
                  </a:txBody>
                  <a:tcPr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9p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altLang="sr-Latn-RS" sz="1100" b="0" i="0" u="none" strike="noStrike" cap="none" normalizeH="0" baseline="0" dirty="0" smtClean="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Unemployment CoR Labor Market CoR Croatia</a:t>
                      </a:r>
                      <a:endParaRPr xmlns:a="http://schemas.openxmlformats.org/drawingml/2006/main" kumimoji="0" lang="hr-HR" altLang="sr-Latn-RS" sz="1100" b="0" i="0" u="none" strike="noStrike" cap="none" normalizeH="0" baseline="0" dirty="0" smtClean="0">
                        <a:ln>
                          <a:noFill/>
                        </a:ln>
                        <a:solidFill>
                          <a:schemeClr val="tx1"/>
                        </a:solidFill>
                        <a:effectLst/>
                        <a:latin typeface="Arial" panose="020B0604020202020204" pitchFamily="34" charset="0"/>
                        <a:ea typeface="MS Mincho" panose="02020609040205080304" pitchFamily="49" charset="-128"/>
                        <a:cs typeface="Times New Roman" panose="02020603050405020304" pitchFamily="18" charset="0"/>
                      </a:endParaRPr>
                    </a:p>
                  </a:txBody>
                  <a:tcPr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9p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altLang="sr-Latn-RS" sz="1100" b="0" i="0" u="none" strike="noStrike" cap="none" normalizeH="0" baseline="0" dirty="0" smtClean="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All articles that include any of these three words will be displayed</a:t>
                      </a:r>
                      <a:endParaRPr xmlns:a="http://schemas.openxmlformats.org/drawingml/2006/main" kumimoji="0" lang="hr-HR" altLang="sr-Latn-RS" sz="1100" b="0" i="0" u="none" strike="noStrike" cap="none" normalizeH="0" baseline="0" dirty="0" smtClean="0">
                        <a:ln>
                          <a:noFill/>
                        </a:ln>
                        <a:solidFill>
                          <a:schemeClr val="tx1"/>
                        </a:solidFill>
                        <a:effectLst/>
                        <a:latin typeface="Arial" panose="020B0604020202020204" pitchFamily="34" charset="0"/>
                        <a:ea typeface="MS Mincho" panose="02020609040205080304" pitchFamily="49" charset="-128"/>
                        <a:cs typeface="Times New Roman" panose="02020603050405020304" pitchFamily="18" charset="0"/>
                      </a:endParaRPr>
                    </a:p>
                  </a:txBody>
                  <a:tcPr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extLst>
              </a:tr>
              <a:tr h="580847">
                <a:tc>
                  <a:txBody>
                    <a:bodyPr/>
                    <a:lstStyle>
                      <a:lvl1pPr>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9p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altLang="sr-Latn-RS" sz="1100" b="0" i="0" u="none" strike="noStrike" cap="none" normalizeH="0" baseline="0" smtClean="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NOT</a:t>
                      </a:r>
                      <a:endParaRPr xmlns:a="http://schemas.openxmlformats.org/drawingml/2006/main" kumimoji="0" lang="hr-HR" altLang="sr-Latn-RS" sz="1100" b="0" i="0" u="none" strike="noStrike" cap="none" normalizeH="0" baseline="0" smtClean="0">
                        <a:ln>
                          <a:noFill/>
                        </a:ln>
                        <a:solidFill>
                          <a:schemeClr val="tx1"/>
                        </a:solidFill>
                        <a:effectLst/>
                        <a:latin typeface="Arial" panose="020B0604020202020204" pitchFamily="34" charset="0"/>
                        <a:ea typeface="MS Mincho" panose="02020609040205080304" pitchFamily="49" charset="-128"/>
                        <a:cs typeface="Times New Roman" panose="02020603050405020304" pitchFamily="18" charset="0"/>
                      </a:endParaRPr>
                    </a:p>
                  </a:txBody>
                  <a:tcPr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9p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altLang="sr-Latn-RS" sz="1100" b="0" i="0" u="none" strike="noStrike" cap="none" normalizeH="0" baseline="0" dirty="0" smtClean="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Excludes search terms</a:t>
                      </a:r>
                      <a:endParaRPr xmlns:a="http://schemas.openxmlformats.org/drawingml/2006/main" kumimoji="0" lang="hr-HR" altLang="sr-Latn-RS" sz="1100" b="0" i="0" u="none" strike="noStrike" cap="none" normalizeH="0" baseline="0" dirty="0" smtClean="0">
                        <a:ln>
                          <a:noFill/>
                        </a:ln>
                        <a:solidFill>
                          <a:schemeClr val="tx1"/>
                        </a:solidFill>
                        <a:effectLst/>
                        <a:latin typeface="Arial" panose="020B0604020202020204" pitchFamily="34" charset="0"/>
                        <a:ea typeface="MS Mincho" panose="02020609040205080304" pitchFamily="49" charset="-128"/>
                        <a:cs typeface="Times New Roman" panose="02020603050405020304" pitchFamily="18" charset="0"/>
                      </a:endParaRPr>
                    </a:p>
                  </a:txBody>
                  <a:tcPr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9p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altLang="sr-Latn-RS" sz="1100" b="0" i="0" u="none" strike="noStrike" cap="none" normalizeH="0" baseline="0" dirty="0" smtClean="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Unemployment NOT Poverty</a:t>
                      </a:r>
                      <a:endParaRPr xmlns:a="http://schemas.openxmlformats.org/drawingml/2006/main" kumimoji="0" lang="hr-HR" altLang="sr-Latn-RS" sz="1100" b="0" i="0" u="none" strike="noStrike" cap="none" normalizeH="0" baseline="0" dirty="0" smtClean="0">
                        <a:ln>
                          <a:noFill/>
                        </a:ln>
                        <a:solidFill>
                          <a:schemeClr val="tx1"/>
                        </a:solidFill>
                        <a:effectLst/>
                        <a:latin typeface="Arial" panose="020B0604020202020204" pitchFamily="34" charset="0"/>
                        <a:ea typeface="MS Mincho" panose="02020609040205080304" pitchFamily="49" charset="-128"/>
                        <a:cs typeface="Times New Roman" panose="02020603050405020304" pitchFamily="18" charset="0"/>
                      </a:endParaRPr>
                    </a:p>
                  </a:txBody>
                  <a:tcPr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9p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altLang="sr-Latn-RS" sz="1100" b="0" i="0" u="none" strike="noStrike" cap="none" normalizeH="0" baseline="0" dirty="0" smtClean="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Selection of articles on those that wrote about unemployment but not about poverty</a:t>
                      </a:r>
                      <a:endParaRPr xmlns:a="http://schemas.openxmlformats.org/drawingml/2006/main" kumimoji="0" lang="hr-HR" altLang="sr-Latn-RS" sz="1100" b="0" i="0" u="none" strike="noStrike" cap="none" normalizeH="0" baseline="0" dirty="0" smtClean="0">
                        <a:ln>
                          <a:noFill/>
                        </a:ln>
                        <a:solidFill>
                          <a:schemeClr val="tx1"/>
                        </a:solidFill>
                        <a:effectLst/>
                        <a:latin typeface="Arial" panose="020B0604020202020204" pitchFamily="34" charset="0"/>
                        <a:ea typeface="MS Mincho" panose="02020609040205080304" pitchFamily="49" charset="-128"/>
                        <a:cs typeface="Times New Roman" panose="02020603050405020304" pitchFamily="18" charset="0"/>
                      </a:endParaRPr>
                    </a:p>
                  </a:txBody>
                  <a:tcPr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extLst>
              </a:tr>
              <a:tr h="743484">
                <a:tc>
                  <a:txBody>
                    <a:bodyPr/>
                    <a:lstStyle>
                      <a:lvl1pPr>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9p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altLang="sr-Latn-RS" sz="1100" b="0" i="0" u="none" strike="noStrike" cap="none" normalizeH="0" baseline="0" dirty="0" smtClean="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a:t>
                      </a:r>
                      <a:endParaRPr xmlns:a="http://schemas.openxmlformats.org/drawingml/2006/main" kumimoji="0" lang="hr-HR" altLang="sr-Latn-RS" sz="1100" b="0" i="0" u="none" strike="noStrike" cap="none" normalizeH="0" baseline="0" dirty="0" smtClean="0">
                        <a:ln>
                          <a:noFill/>
                        </a:ln>
                        <a:solidFill>
                          <a:schemeClr val="tx1"/>
                        </a:solidFill>
                        <a:effectLst/>
                        <a:latin typeface="Arial" panose="020B0604020202020204" pitchFamily="34" charset="0"/>
                        <a:ea typeface="MS Mincho" panose="02020609040205080304" pitchFamily="49" charset="-128"/>
                        <a:cs typeface="Times New Roman" panose="02020603050405020304" pitchFamily="18" charset="0"/>
                      </a:endParaRPr>
                    </a:p>
                  </a:txBody>
                  <a:tcPr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9p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altLang="sr-Latn-RS" sz="1100" b="0" i="0" u="none" strike="noStrike" cap="none" normalizeH="0" baseline="0" dirty="0" smtClean="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Uses the word base to search for other possibilities</a:t>
                      </a:r>
                      <a:endParaRPr xmlns:a="http://schemas.openxmlformats.org/drawingml/2006/main" kumimoji="0" lang="hr-HR" altLang="sr-Latn-RS" sz="1100" b="0" i="0" u="none" strike="noStrike" cap="none" normalizeH="0" baseline="0" dirty="0" smtClean="0">
                        <a:ln>
                          <a:noFill/>
                        </a:ln>
                        <a:solidFill>
                          <a:schemeClr val="tx1"/>
                        </a:solidFill>
                        <a:effectLst/>
                        <a:latin typeface="Arial" panose="020B0604020202020204" pitchFamily="34" charset="0"/>
                        <a:ea typeface="MS Mincho" panose="02020609040205080304" pitchFamily="49" charset="-128"/>
                        <a:cs typeface="Times New Roman" panose="02020603050405020304" pitchFamily="18" charset="0"/>
                      </a:endParaRPr>
                    </a:p>
                  </a:txBody>
                  <a:tcPr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9p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altLang="sr-Latn-RS" sz="1100" b="0" i="0" u="none" strike="noStrike" cap="none" normalizeH="0" baseline="0" dirty="0" smtClean="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Unemployed*</a:t>
                      </a:r>
                      <a:endParaRPr xmlns:a="http://schemas.openxmlformats.org/drawingml/2006/main" kumimoji="0" lang="hr-HR" altLang="sr-Latn-RS" sz="1100" b="0" i="0" u="none" strike="noStrike" cap="none" normalizeH="0" baseline="0" dirty="0" smtClean="0">
                        <a:ln>
                          <a:noFill/>
                        </a:ln>
                        <a:solidFill>
                          <a:schemeClr val="tx1"/>
                        </a:solidFill>
                        <a:effectLst/>
                        <a:latin typeface="Arial" panose="020B0604020202020204" pitchFamily="34" charset="0"/>
                        <a:ea typeface="MS Mincho" panose="02020609040205080304" pitchFamily="49" charset="-128"/>
                        <a:cs typeface="Times New Roman" panose="02020603050405020304" pitchFamily="18" charset="0"/>
                      </a:endParaRPr>
                    </a:p>
                  </a:txBody>
                  <a:tcPr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9p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altLang="sr-Latn-RS" sz="1100" b="0" i="0" u="none" strike="noStrike" cap="none" normalizeH="0" baseline="0" dirty="0" smtClean="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All articles that include words starting with "unemployed" will be displayed, eg unemployment, unemployed, unemployment rate, „</a:t>
                      </a:r>
                      <a:endParaRPr xmlns:a="http://schemas.openxmlformats.org/drawingml/2006/main" kumimoji="0" lang="hr-HR" altLang="sr-Latn-RS" sz="1100" b="0" i="0" u="none" strike="noStrike" cap="none" normalizeH="0" baseline="0" dirty="0" smtClean="0">
                        <a:ln>
                          <a:noFill/>
                        </a:ln>
                        <a:solidFill>
                          <a:schemeClr val="tx1"/>
                        </a:solidFill>
                        <a:effectLst/>
                        <a:latin typeface="Arial" panose="020B0604020202020204" pitchFamily="34" charset="0"/>
                        <a:ea typeface="MS Mincho" panose="02020609040205080304" pitchFamily="49" charset="-128"/>
                        <a:cs typeface="Times New Roman" panose="02020603050405020304" pitchFamily="18" charset="0"/>
                      </a:endParaRPr>
                    </a:p>
                  </a:txBody>
                  <a:tcPr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extLst>
              </a:tr>
              <a:tr h="1068758">
                <a:tc>
                  <a:txBody>
                    <a:bodyPr/>
                    <a:lstStyle>
                      <a:lvl1pPr>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9p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altLang="sr-Latn-RS" sz="1100" b="0" i="0" u="none" strike="noStrike" cap="none" normalizeH="0" baseline="0" dirty="0" smtClean="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a:t>
                      </a:r>
                      <a:endParaRPr xmlns:a="http://schemas.openxmlformats.org/drawingml/2006/main" kumimoji="0" lang="hr-HR" altLang="sr-Latn-RS" sz="1100" b="0" i="0" u="none" strike="noStrike" cap="none" normalizeH="0" baseline="0" dirty="0" smtClean="0">
                        <a:ln>
                          <a:noFill/>
                        </a:ln>
                        <a:solidFill>
                          <a:schemeClr val="tx1"/>
                        </a:solidFill>
                        <a:effectLst/>
                        <a:latin typeface="Arial" panose="020B0604020202020204" pitchFamily="34" charset="0"/>
                        <a:ea typeface="MS Mincho" panose="02020609040205080304" pitchFamily="49" charset="-128"/>
                        <a:cs typeface="Times New Roman" panose="02020603050405020304" pitchFamily="18" charset="0"/>
                      </a:endParaRPr>
                    </a:p>
                  </a:txBody>
                  <a:tcPr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9p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altLang="sr-Latn-RS" sz="1100" b="0" i="0" u="none" strike="noStrike" cap="none" normalizeH="0" baseline="0" dirty="0" smtClean="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It takes into account the different spelling of words</a:t>
                      </a:r>
                      <a:endParaRPr xmlns:a="http://schemas.openxmlformats.org/drawingml/2006/main" kumimoji="0" lang="hr-HR" altLang="sr-Latn-RS" sz="1100" b="0" i="0" u="none" strike="noStrike" cap="none" normalizeH="0" baseline="0" dirty="0" smtClean="0">
                        <a:ln>
                          <a:noFill/>
                        </a:ln>
                        <a:solidFill>
                          <a:schemeClr val="tx1"/>
                        </a:solidFill>
                        <a:effectLst/>
                        <a:latin typeface="Arial" panose="020B0604020202020204" pitchFamily="34" charset="0"/>
                        <a:ea typeface="MS Mincho" panose="02020609040205080304" pitchFamily="49" charset="-128"/>
                        <a:cs typeface="Times New Roman" panose="02020603050405020304" pitchFamily="18" charset="0"/>
                      </a:endParaRPr>
                    </a:p>
                  </a:txBody>
                  <a:tcPr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9p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altLang="sr-Latn-RS" sz="1100" b="0" i="0" u="none" strike="noStrike" cap="none" normalizeH="0" baseline="0" dirty="0" smtClean="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The word "work" in English can be written </a:t>
                      </a:r>
                      <a:r xmlns:a="http://schemas.openxmlformats.org/drawingml/2006/main">
                        <a:rPr kumimoji="0" lang="en" altLang="sr-Latn-RS" sz="1100" b="0" i="0" u="none" strike="noStrike" cap="none" normalizeH="0" baseline="0" dirty="0" err="1" smtClean="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labor </a:t>
                      </a:r>
                      <a:r xmlns:a="http://schemas.openxmlformats.org/drawingml/2006/main">
                        <a:rPr kumimoji="0" lang="en" altLang="sr-Latn-RS" sz="1100" b="0" i="0" u="none" strike="noStrike" cap="none" normalizeH="0" baseline="0" dirty="0" smtClean="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and </a:t>
                      </a:r>
                      <a:r xmlns:a="http://schemas.openxmlformats.org/drawingml/2006/main">
                        <a:rPr kumimoji="0" lang="en" altLang="sr-Latn-RS" sz="1100" b="0" i="0" u="none" strike="noStrike" cap="none" normalizeH="0" baseline="0" dirty="0" err="1" smtClean="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labor </a:t>
                      </a:r>
                      <a:r xmlns:a="http://schemas.openxmlformats.org/drawingml/2006/main">
                        <a:rPr kumimoji="0" lang="en" altLang="sr-Latn-RS" sz="1100" b="0" i="0" u="none" strike="noStrike" cap="none" normalizeH="0" baseline="0" dirty="0" smtClean="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depending on the language area - American or English. So we could type in the LABO? R search engine while searching</a:t>
                      </a:r>
                      <a:endParaRPr xmlns:a="http://schemas.openxmlformats.org/drawingml/2006/main" kumimoji="0" lang="hr-HR" altLang="sr-Latn-RS" sz="1100" b="0" i="0" u="none" strike="noStrike" cap="none" normalizeH="0" baseline="0" dirty="0" smtClean="0">
                        <a:ln>
                          <a:noFill/>
                        </a:ln>
                        <a:solidFill>
                          <a:schemeClr val="tx1"/>
                        </a:solidFill>
                        <a:effectLst/>
                        <a:latin typeface="Arial" panose="020B0604020202020204" pitchFamily="34" charset="0"/>
                        <a:ea typeface="MS Mincho" panose="02020609040205080304" pitchFamily="49" charset="-128"/>
                        <a:cs typeface="Times New Roman" panose="02020603050405020304" pitchFamily="18" charset="0"/>
                      </a:endParaRPr>
                    </a:p>
                  </a:txBody>
                  <a:tcPr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9p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altLang="sr-Latn-RS" sz="1100" b="0" i="0" u="none" strike="noStrike" cap="none" normalizeH="0" baseline="0" dirty="0" smtClean="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Articles containing the word LABOR but also LABOR will be displayed</a:t>
                      </a:r>
                      <a:endParaRPr xmlns:a="http://schemas.openxmlformats.org/drawingml/2006/main" kumimoji="0" lang="hr-HR" altLang="sr-Latn-RS" sz="1100" b="0" i="0" u="none" strike="noStrike" cap="none" normalizeH="0" baseline="0" dirty="0" smtClean="0">
                        <a:ln>
                          <a:noFill/>
                        </a:ln>
                        <a:solidFill>
                          <a:schemeClr val="tx1"/>
                        </a:solidFill>
                        <a:effectLst/>
                        <a:latin typeface="Arial" panose="020B0604020202020204" pitchFamily="34" charset="0"/>
                        <a:ea typeface="MS Mincho" panose="02020609040205080304" pitchFamily="49" charset="-128"/>
                        <a:cs typeface="Times New Roman" panose="02020603050405020304" pitchFamily="18" charset="0"/>
                      </a:endParaRPr>
                    </a:p>
                  </a:txBody>
                  <a:tcPr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extLst>
              </a:tr>
              <a:tr h="580847">
                <a:tc>
                  <a:txBody>
                    <a:body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altLang="sr-Latn-RS" sz="1100" b="0" i="0" u="none" strike="noStrike" cap="none" normalizeH="0" baseline="0" dirty="0" smtClean="0">
                          <a:ln>
                            <a:noFill/>
                          </a:ln>
                          <a:solidFill>
                            <a:schemeClr val="tx1"/>
                          </a:solidFill>
                          <a:effectLst/>
                          <a:latin typeface="Arial" panose="020B0604020202020204" pitchFamily="34" charset="0"/>
                          <a:ea typeface="MS Mincho" panose="02020609040205080304" pitchFamily="49" charset="-128"/>
                          <a:cs typeface="Times New Roman" panose="02020603050405020304" pitchFamily="18" charset="0"/>
                        </a:rPr>
                        <a:t>„„</a:t>
                      </a:r>
                    </a:p>
                  </a:txBody>
                  <a:tcPr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altLang="sr-Latn-RS" sz="1100" b="0" i="0" u="none" strike="noStrike" cap="none" normalizeH="0" baseline="0" dirty="0" smtClean="0">
                          <a:ln>
                            <a:noFill/>
                          </a:ln>
                          <a:solidFill>
                            <a:schemeClr val="tx1"/>
                          </a:solidFill>
                          <a:effectLst/>
                          <a:latin typeface="Arial" panose="020B0604020202020204" pitchFamily="34" charset="0"/>
                          <a:ea typeface="MS Mincho" panose="02020609040205080304" pitchFamily="49" charset="-128"/>
                          <a:cs typeface="Times New Roman" panose="02020603050405020304" pitchFamily="18" charset="0"/>
                        </a:rPr>
                        <a:t>The results will refer exactly to the words in quotes</a:t>
                      </a:r>
                    </a:p>
                  </a:txBody>
                  <a:tcPr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altLang="sr-Latn-RS" sz="1100" b="0" i="0" u="none" strike="noStrike" cap="none" normalizeH="0" baseline="0" dirty="0" smtClean="0">
                          <a:ln>
                            <a:noFill/>
                          </a:ln>
                          <a:solidFill>
                            <a:schemeClr val="tx1"/>
                          </a:solidFill>
                          <a:effectLst/>
                          <a:latin typeface="Arial" panose="020B0604020202020204" pitchFamily="34" charset="0"/>
                          <a:ea typeface="MS Mincho" panose="02020609040205080304" pitchFamily="49" charset="-128"/>
                          <a:cs typeface="Times New Roman" panose="02020603050405020304" pitchFamily="18" charset="0"/>
                        </a:rPr>
                        <a:t>"Unemployment in Croatia"</a:t>
                      </a:r>
                    </a:p>
                  </a:txBody>
                  <a:tcPr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altLang="sr-Latn-RS" sz="1100" b="0" i="0" u="none" strike="noStrike" cap="none" normalizeH="0" baseline="0" dirty="0" smtClean="0">
                          <a:ln>
                            <a:noFill/>
                          </a:ln>
                          <a:solidFill>
                            <a:schemeClr val="tx1"/>
                          </a:solidFill>
                          <a:effectLst/>
                          <a:latin typeface="Arial" panose="020B0604020202020204" pitchFamily="34" charset="0"/>
                          <a:ea typeface="MS Mincho" panose="02020609040205080304" pitchFamily="49" charset="-128"/>
                          <a:cs typeface="Times New Roman" panose="02020603050405020304" pitchFamily="18" charset="0"/>
                        </a:rPr>
                        <a:t>The results that have "unemployment in Croatia" in the title or text will be presented</a:t>
                      </a:r>
                    </a:p>
                  </a:txBody>
                  <a:tcPr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743484">
                <a:tc>
                  <a:txBody>
                    <a:body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altLang="sr-Latn-RS" sz="1100" b="0" i="0" u="none" strike="noStrike" cap="none" normalizeH="0" baseline="0" dirty="0" smtClean="0">
                          <a:ln>
                            <a:noFill/>
                          </a:ln>
                          <a:solidFill>
                            <a:schemeClr val="tx1"/>
                          </a:solidFill>
                          <a:effectLst/>
                          <a:latin typeface="Arial" panose="020B0604020202020204" pitchFamily="34" charset="0"/>
                          <a:ea typeface="MS Mincho" panose="02020609040205080304" pitchFamily="49" charset="-128"/>
                          <a:cs typeface="Times New Roman" panose="02020603050405020304" pitchFamily="18" charset="0"/>
                        </a:rPr>
                        <a:t>()</a:t>
                      </a:r>
                    </a:p>
                  </a:txBody>
                  <a:tcPr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altLang="sr-Latn-RS" sz="1100" b="0" i="0" u="none" strike="noStrike" cap="none" normalizeH="0" baseline="0" dirty="0" smtClean="0">
                          <a:ln>
                            <a:noFill/>
                          </a:ln>
                          <a:solidFill>
                            <a:schemeClr val="tx1"/>
                          </a:solidFill>
                          <a:effectLst/>
                          <a:latin typeface="Arial" panose="020B0604020202020204" pitchFamily="34" charset="0"/>
                          <a:ea typeface="MS Mincho" panose="02020609040205080304" pitchFamily="49" charset="-128"/>
                          <a:cs typeface="Times New Roman" panose="02020603050405020304" pitchFamily="18" charset="0"/>
                        </a:rPr>
                        <a:t>Isolation of a particular group of words</a:t>
                      </a:r>
                    </a:p>
                  </a:txBody>
                  <a:tcPr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altLang="sr-Latn-RS" sz="1100" b="0" i="0" u="none" strike="noStrike" cap="none" normalizeH="0" baseline="0" dirty="0" smtClean="0">
                          <a:ln>
                            <a:noFill/>
                          </a:ln>
                          <a:solidFill>
                            <a:schemeClr val="tx1"/>
                          </a:solidFill>
                          <a:effectLst/>
                          <a:latin typeface="Arial" panose="020B0604020202020204" pitchFamily="34" charset="0"/>
                          <a:ea typeface="MS Mincho" panose="02020609040205080304" pitchFamily="49" charset="-128"/>
                          <a:cs typeface="Times New Roman" panose="02020603050405020304" pitchFamily="18" charset="0"/>
                        </a:rPr>
                        <a:t>(Unemployment OR Labor market) AND Croatia</a:t>
                      </a:r>
                    </a:p>
                  </a:txBody>
                  <a:tcPr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xmlns:a="http://schemas.openxmlformats.org/drawingml/2006/main" marL="0" marR="0" lvl="0" indent="0" algn="l" defTabSz="914400" rtl="0" eaLnBrk="1" fontAlgn="base" latinLnBrk="0" hangingPunct="1">
                        <a:lnSpc>
                          <a:spcPct val="100000"/>
                        </a:lnSpc>
                        <a:spcBef>
                          <a:spcPct val="0"/>
                        </a:spcBef>
                        <a:spcAft>
                          <a:spcPct val="0"/>
                        </a:spcAft>
                        <a:buClrTx/>
                        <a:buSzTx/>
                        <a:buFontTx/>
                        <a:buNone/>
                        <a:tabLst/>
                      </a:pPr>
                      <a:r xmlns:a="http://schemas.openxmlformats.org/drawingml/2006/main">
                        <a:rPr kumimoji="0" lang="en" altLang="sr-Latn-RS" sz="1100" b="0" i="0" u="none" strike="noStrike" cap="none" normalizeH="0" baseline="0" dirty="0" smtClean="0">
                          <a:ln>
                            <a:noFill/>
                          </a:ln>
                          <a:solidFill>
                            <a:schemeClr val="tx1"/>
                          </a:solidFill>
                          <a:effectLst/>
                          <a:latin typeface="Arial" panose="020B0604020202020204" pitchFamily="34" charset="0"/>
                          <a:ea typeface="MS Mincho" panose="02020609040205080304" pitchFamily="49" charset="-128"/>
                          <a:cs typeface="Times New Roman" panose="02020603050405020304" pitchFamily="18" charset="0"/>
                        </a:rPr>
                        <a:t>The results of Croatia and unemployment and the labor market, or one of these two terms, will be presented</a:t>
                      </a:r>
                    </a:p>
                  </a:txBody>
                  <a:tcPr marT="45721" marB="457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11314" name="TextBox 2"/>
          <p:cNvSpPr txBox="1">
            <a:spLocks noChangeArrowheads="1"/>
          </p:cNvSpPr>
          <p:nvPr/>
        </p:nvSpPr>
        <p:spPr bwMode="auto">
          <a:xfrm>
            <a:off x="533400" y="1208088"/>
            <a:ext cx="6348413" cy="646112"/>
          </a:xfrm>
          <a:prstGeom prst="rect">
            <a:avLst/>
          </a:prstGeom>
          <a:noFill/>
          <a:ln w="9525">
            <a:noFill/>
            <a:miter lim="800000"/>
            <a:headEnd/>
            <a:tailEnd/>
          </a:ln>
        </p:spPr>
        <p:txBody>
          <a:bodyPr>
            <a:spAutoFit/>
          </a:bodyPr>
          <a:lstStyle/>
          <a:p>
            <a:r xmlns:a="http://schemas.openxmlformats.org/drawingml/2006/main">
              <a:rPr lang="en" altLang="en-US"/>
              <a:t>Example: We are writing a seminar paper on unemployment in the labor market in Croatia</a:t>
            </a:r>
            <a:endParaRPr xmlns:a="http://schemas.openxmlformats.org/drawingml/2006/main" lang="en-US"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500063" y="731838"/>
            <a:ext cx="8229600" cy="1139825"/>
          </a:xfrm>
          <a:prstGeom prst="rect">
            <a:avLst/>
          </a:prstGeom>
          <a:noFill/>
          <a:ln w="9525">
            <a:noFill/>
            <a:round/>
            <a:headEnd/>
            <a:tailEnd/>
          </a:ln>
        </p:spPr>
        <p:txBody>
          <a:bodyPr/>
          <a:lstStyle/>
          <a:p>
            <a:pPr xmlns:a="http://schemas.openxmlformats.org/drawingml/2006/main"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xmlns:a="http://schemas.openxmlformats.org/drawingml/2006/main">
              <a:rPr lang="en" sz="4200">
                <a:solidFill>
                  <a:srgbClr val="003399"/>
                </a:solidFill>
                <a:latin typeface="Garamond" pitchFamily="18" charset="0"/>
                <a:ea typeface="Droid Sans Fallback" charset="0"/>
                <a:cs typeface="Droid Sans Fallback" charset="0"/>
              </a:rPr>
              <a:t>COLLECTION OF LITERATURE</a:t>
            </a:r>
          </a:p>
        </p:txBody>
      </p:sp>
      <p:sp>
        <p:nvSpPr>
          <p:cNvPr id="12291" name="Text Box 2"/>
          <p:cNvSpPr txBox="1">
            <a:spLocks noChangeArrowheads="1"/>
          </p:cNvSpPr>
          <p:nvPr/>
        </p:nvSpPr>
        <p:spPr bwMode="auto">
          <a:xfrm>
            <a:off x="304800" y="1905000"/>
            <a:ext cx="8458200" cy="4530725"/>
          </a:xfrm>
          <a:prstGeom prst="rect">
            <a:avLst/>
          </a:prstGeom>
          <a:noFill/>
          <a:ln w="9525">
            <a:noFill/>
            <a:round/>
            <a:headEnd/>
            <a:tailEnd/>
          </a:ln>
        </p:spPr>
        <p:txBody>
          <a:bodyPr/>
          <a:lstStyle/>
          <a:p>
            <a:pPr xmlns:a="http://schemas.openxmlformats.org/drawingml/2006/main" marL="341313" indent="-341313" eaLnBrk="1" hangingPunct="1">
              <a:lnSpc>
                <a:spcPct val="80000"/>
              </a:lnSpc>
              <a:spcBef>
                <a:spcPts val="650"/>
              </a:spcBef>
              <a:buClr>
                <a:srgbClr val="009999"/>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xmlns:a="http://schemas.openxmlformats.org/drawingml/2006/main">
              <a:rPr lang="en" sz="2600">
                <a:solidFill>
                  <a:srgbClr val="000000"/>
                </a:solidFill>
                <a:ea typeface="Droid Sans Fallback" charset="0"/>
                <a:cs typeface="Droid Sans Fallback" charset="0"/>
              </a:rPr>
              <a:t>Literature search strategies</a:t>
            </a:r>
          </a:p>
          <a:p>
            <a:pPr xmlns:a="http://schemas.openxmlformats.org/drawingml/2006/main" marL="668338" lvl="1" indent="-325438" eaLnBrk="1" hangingPunct="1">
              <a:lnSpc>
                <a:spcPct val="80000"/>
              </a:lnSpc>
              <a:spcBef>
                <a:spcPts val="550"/>
              </a:spcBef>
              <a:buClr>
                <a:srgbClr val="4C6D4E"/>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xmlns:a="http://schemas.openxmlformats.org/drawingml/2006/main">
              <a:rPr lang="en" sz="2200">
                <a:solidFill>
                  <a:srgbClr val="000000"/>
                </a:solidFill>
                <a:ea typeface="Droid Sans Fallback" charset="0"/>
                <a:cs typeface="Droid Sans Fallback" charset="0"/>
              </a:rPr>
              <a:t>keywords</a:t>
            </a:r>
          </a:p>
          <a:p>
            <a:pPr marL="668338" lvl="1" indent="-325438" eaLnBrk="1" hangingPunct="1">
              <a:lnSpc>
                <a:spcPct val="80000"/>
              </a:lnSpc>
              <a:spcBef>
                <a:spcPts val="550"/>
              </a:spcBef>
              <a:buClr>
                <a:srgbClr val="4C6D4E"/>
              </a:buClr>
              <a:buSzPct val="6000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r-Latn-CS" sz="2200">
              <a:solidFill>
                <a:srgbClr val="000000"/>
              </a:solidFill>
              <a:ea typeface="Droid Sans Fallback" charset="0"/>
              <a:cs typeface="Droid Sans Fallback" charset="0"/>
            </a:endParaRPr>
          </a:p>
          <a:p>
            <a:pPr xmlns:a="http://schemas.openxmlformats.org/drawingml/2006/main" marL="341313" indent="-341313" eaLnBrk="1" hangingPunct="1">
              <a:lnSpc>
                <a:spcPct val="80000"/>
              </a:lnSpc>
              <a:spcBef>
                <a:spcPts val="650"/>
              </a:spcBef>
              <a:buClr>
                <a:srgbClr val="009999"/>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xmlns:a="http://schemas.openxmlformats.org/drawingml/2006/main">
              <a:rPr lang="en" sz="2600">
                <a:solidFill>
                  <a:srgbClr val="000000"/>
                </a:solidFill>
                <a:ea typeface="Droid Sans Fallback" charset="0"/>
                <a:cs typeface="Droid Sans Fallback" charset="0"/>
              </a:rPr>
              <a:t>Information literacy</a:t>
            </a:r>
          </a:p>
          <a:p>
            <a:pPr xmlns:a="http://schemas.openxmlformats.org/drawingml/2006/main" marL="341313" indent="-341313" eaLnBrk="1" hangingPunct="1">
              <a:lnSpc>
                <a:spcPct val="80000"/>
              </a:lnSpc>
              <a:spcBef>
                <a:spcPts val="650"/>
              </a:spcBef>
              <a:buClr>
                <a:srgbClr val="009999"/>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xmlns:a="http://schemas.openxmlformats.org/drawingml/2006/main">
              <a:rPr lang="en" sz="2600">
                <a:solidFill>
                  <a:srgbClr val="000000"/>
                </a:solidFill>
                <a:ea typeface="Droid Sans Fallback" charset="0"/>
                <a:cs typeface="Droid Sans Fallback" charset="0"/>
              </a:rPr>
              <a:t>Library literacy</a:t>
            </a:r>
          </a:p>
          <a:p>
            <a:pPr xmlns:a="http://schemas.openxmlformats.org/drawingml/2006/main" marL="341313" indent="-341313" eaLnBrk="1" hangingPunct="1">
              <a:lnSpc>
                <a:spcPct val="80000"/>
              </a:lnSpc>
              <a:spcBef>
                <a:spcPts val="650"/>
              </a:spcBef>
              <a:buClr>
                <a:srgbClr val="009999"/>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xmlns:a="http://schemas.openxmlformats.org/drawingml/2006/main">
              <a:rPr lang="en" sz="2600">
                <a:solidFill>
                  <a:srgbClr val="000000"/>
                </a:solidFill>
                <a:ea typeface="Droid Sans Fallback" charset="0"/>
                <a:cs typeface="Droid Sans Fallback" charset="0"/>
              </a:rPr>
              <a:t>Computer literacy</a:t>
            </a:r>
          </a:p>
          <a:p>
            <a:pPr xmlns:a="http://schemas.openxmlformats.org/drawingml/2006/main" marL="341313" indent="-341313" eaLnBrk="1" hangingPunct="1">
              <a:lnSpc>
                <a:spcPct val="80000"/>
              </a:lnSpc>
              <a:spcBef>
                <a:spcPts val="650"/>
              </a:spcBef>
              <a:buClr>
                <a:srgbClr val="009999"/>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xmlns:a="http://schemas.openxmlformats.org/drawingml/2006/main">
              <a:rPr lang="en" sz="2600">
                <a:solidFill>
                  <a:srgbClr val="000000"/>
                </a:solidFill>
                <a:ea typeface="Droid Sans Fallback" charset="0"/>
                <a:cs typeface="Droid Sans Fallback" charset="0"/>
              </a:rPr>
              <a:t>Digital literacy</a:t>
            </a:r>
          </a:p>
          <a:p>
            <a:pPr xmlns:a="http://schemas.openxmlformats.org/drawingml/2006/main" marL="341313" indent="-341313" eaLnBrk="1" hangingPunct="1">
              <a:lnSpc>
                <a:spcPct val="80000"/>
              </a:lnSpc>
              <a:spcBef>
                <a:spcPts val="650"/>
              </a:spcBef>
              <a:buClr>
                <a:srgbClr val="009999"/>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xmlns:a="http://schemas.openxmlformats.org/drawingml/2006/main">
              <a:rPr lang="en" sz="2600">
                <a:solidFill>
                  <a:srgbClr val="000000"/>
                </a:solidFill>
                <a:ea typeface="Droid Sans Fallback" charset="0"/>
                <a:cs typeface="Droid Sans Fallback" charset="0"/>
              </a:rPr>
              <a:t>Media literacy</a:t>
            </a:r>
          </a:p>
          <a:p>
            <a:pPr marL="341313" indent="-341313" eaLnBrk="1" hangingPunct="1">
              <a:lnSpc>
                <a:spcPct val="80000"/>
              </a:lnSpc>
              <a:spcBef>
                <a:spcPts val="650"/>
              </a:spcBef>
              <a:buSzPct val="6500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r-Latn-CS" sz="2600">
              <a:solidFill>
                <a:srgbClr val="000000"/>
              </a:solidFill>
              <a:ea typeface="Droid Sans Fallback" charset="0"/>
              <a:cs typeface="Droid Sans Fallback" charset="0"/>
            </a:endParaRP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1"/>
          <p:cNvSpPr txBox="1">
            <a:spLocks noChangeArrowheads="1"/>
          </p:cNvSpPr>
          <p:nvPr/>
        </p:nvSpPr>
        <p:spPr bwMode="auto">
          <a:xfrm>
            <a:off x="500063" y="731838"/>
            <a:ext cx="8229600" cy="1139825"/>
          </a:xfrm>
          <a:prstGeom prst="rect">
            <a:avLst/>
          </a:prstGeom>
          <a:noFill/>
          <a:ln w="9525">
            <a:noFill/>
            <a:round/>
            <a:headEnd/>
            <a:tailEnd/>
          </a:ln>
        </p:spPr>
        <p:txBody>
          <a:bodyPr/>
          <a:lstStyle/>
          <a:p>
            <a:pPr xmlns:a="http://schemas.openxmlformats.org/drawingml/2006/main"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xmlns:a="http://schemas.openxmlformats.org/drawingml/2006/main">
              <a:rPr lang="en" sz="4200">
                <a:solidFill>
                  <a:srgbClr val="003399"/>
                </a:solidFill>
                <a:latin typeface="Garamond" pitchFamily="18" charset="0"/>
                <a:ea typeface="Droid Sans Fallback" charset="0"/>
                <a:cs typeface="Droid Sans Fallback" charset="0"/>
              </a:rPr>
              <a:t>COLLECTION OF LITERATURE</a:t>
            </a:r>
          </a:p>
        </p:txBody>
      </p:sp>
      <p:sp>
        <p:nvSpPr>
          <p:cNvPr id="13315" name="Text Box 2"/>
          <p:cNvSpPr txBox="1">
            <a:spLocks noChangeArrowheads="1"/>
          </p:cNvSpPr>
          <p:nvPr/>
        </p:nvSpPr>
        <p:spPr bwMode="auto">
          <a:xfrm>
            <a:off x="304800" y="1905000"/>
            <a:ext cx="8458200" cy="4530725"/>
          </a:xfrm>
          <a:prstGeom prst="rect">
            <a:avLst/>
          </a:prstGeom>
          <a:noFill/>
          <a:ln w="9525">
            <a:noFill/>
            <a:round/>
            <a:headEnd/>
            <a:tailEnd/>
          </a:ln>
        </p:spPr>
        <p:txBody>
          <a:bodyPr/>
          <a:lstStyle/>
          <a:p>
            <a:pPr marL="668338" lvl="1" indent="-325438" eaLnBrk="1" hangingPunct="1">
              <a:lnSpc>
                <a:spcPct val="80000"/>
              </a:lnSpc>
              <a:spcBef>
                <a:spcPts val="550"/>
              </a:spcBef>
              <a:buClr>
                <a:srgbClr val="4C6D4E"/>
              </a:buClr>
              <a:buSzPct val="6000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r-Latn-CS" sz="2200">
              <a:solidFill>
                <a:srgbClr val="000000"/>
              </a:solidFill>
              <a:ea typeface="Droid Sans Fallback" charset="0"/>
              <a:cs typeface="Droid Sans Fallback" charset="0"/>
            </a:endParaRPr>
          </a:p>
          <a:p>
            <a:pPr xmlns:a="http://schemas.openxmlformats.org/drawingml/2006/main" marL="341313" indent="-341313" eaLnBrk="1" hangingPunct="1">
              <a:lnSpc>
                <a:spcPct val="80000"/>
              </a:lnSpc>
              <a:spcBef>
                <a:spcPts val="650"/>
              </a:spcBef>
              <a:buClr>
                <a:srgbClr val="009999"/>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xmlns:a="http://schemas.openxmlformats.org/drawingml/2006/main">
              <a:rPr lang="en" sz="2600">
                <a:solidFill>
                  <a:srgbClr val="000000"/>
                </a:solidFill>
                <a:ea typeface="Droid Sans Fallback" charset="0"/>
                <a:cs typeface="Droid Sans Fallback" charset="0"/>
              </a:rPr>
              <a:t>Domestic entrances (mostly 'open access')</a:t>
            </a:r>
          </a:p>
          <a:p>
            <a:pPr xmlns:a="http://schemas.openxmlformats.org/drawingml/2006/main" marL="668338" lvl="1" indent="-325438" eaLnBrk="1" hangingPunct="1">
              <a:lnSpc>
                <a:spcPct val="80000"/>
              </a:lnSpc>
              <a:spcBef>
                <a:spcPts val="650"/>
              </a:spcBef>
              <a:buClr>
                <a:srgbClr val="009999"/>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xmlns:a="http://schemas.openxmlformats.org/drawingml/2006/main">
              <a:rPr lang="en" sz="2000">
                <a:solidFill>
                  <a:srgbClr val="000000"/>
                </a:solidFill>
                <a:ea typeface="Droid Sans Fallback" charset="0"/>
                <a:cs typeface="Droid Sans Fallback" charset="0"/>
              </a:rPr>
              <a:t>Hrčak, </a:t>
            </a:r>
            <a:r xmlns:a="http://schemas.openxmlformats.org/drawingml/2006/main" xmlns:r="http://schemas.openxmlformats.org/officeDocument/2006/relationships">
              <a:rPr lang="en" sz="2000">
                <a:solidFill>
                  <a:srgbClr val="000000"/>
                </a:solidFill>
                <a:ea typeface="Droid Sans Fallback" charset="0"/>
                <a:cs typeface="Droid Sans Fallback" charset="0"/>
                <a:hlinkClick r:id="rId3"/>
              </a:rPr>
              <a:t>https://hrcak.srce.hr/</a:t>
            </a:r>
            <a:r xmlns:a="http://schemas.openxmlformats.org/drawingml/2006/main">
              <a:rPr lang="en" sz="2000">
                <a:solidFill>
                  <a:srgbClr val="000000"/>
                </a:solidFill>
                <a:ea typeface="Droid Sans Fallback" charset="0"/>
                <a:cs typeface="Droid Sans Fallback" charset="0"/>
              </a:rPr>
              <a:t> </a:t>
            </a:r>
          </a:p>
          <a:p>
            <a:pPr xmlns:a="http://schemas.openxmlformats.org/drawingml/2006/main" marL="668338" lvl="1" indent="-325438" eaLnBrk="1" hangingPunct="1">
              <a:lnSpc>
                <a:spcPct val="80000"/>
              </a:lnSpc>
              <a:spcBef>
                <a:spcPts val="650"/>
              </a:spcBef>
              <a:buClr>
                <a:srgbClr val="009999"/>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xmlns:a="http://schemas.openxmlformats.org/drawingml/2006/main">
              <a:rPr lang="en" sz="2000">
                <a:solidFill>
                  <a:srgbClr val="000000"/>
                </a:solidFill>
                <a:ea typeface="Droid Sans Fallback" charset="0"/>
                <a:cs typeface="Droid Sans Fallback" charset="0"/>
              </a:rPr>
              <a:t>Croatian Scientific Bibliography, </a:t>
            </a:r>
            <a:r xmlns:a="http://schemas.openxmlformats.org/drawingml/2006/main" xmlns:r="http://schemas.openxmlformats.org/officeDocument/2006/relationships">
              <a:rPr lang="en" sz="2000">
                <a:solidFill>
                  <a:srgbClr val="000000"/>
                </a:solidFill>
                <a:ea typeface="Droid Sans Fallback" charset="0"/>
                <a:cs typeface="Droid Sans Fallback" charset="0"/>
                <a:hlinkClick r:id="rId4"/>
              </a:rPr>
              <a:t>http://bib.irb.hr/</a:t>
            </a:r>
            <a:r xmlns:a="http://schemas.openxmlformats.org/drawingml/2006/main">
              <a:rPr lang="en" sz="2000">
                <a:solidFill>
                  <a:srgbClr val="000000"/>
                </a:solidFill>
                <a:ea typeface="Droid Sans Fallback" charset="0"/>
                <a:cs typeface="Droid Sans Fallback" charset="0"/>
              </a:rPr>
              <a:t> </a:t>
            </a:r>
          </a:p>
          <a:p>
            <a:pPr xmlns:a="http://schemas.openxmlformats.org/drawingml/2006/main" marL="668338" lvl="1" indent="-325438" eaLnBrk="1" hangingPunct="1">
              <a:lnSpc>
                <a:spcPct val="80000"/>
              </a:lnSpc>
              <a:spcBef>
                <a:spcPts val="650"/>
              </a:spcBef>
              <a:buClr>
                <a:srgbClr val="009999"/>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xmlns:a="http://schemas.openxmlformats.org/drawingml/2006/main">
              <a:rPr lang="en" sz="2000">
                <a:solidFill>
                  <a:srgbClr val="000000"/>
                </a:solidFill>
                <a:ea typeface="Droid Sans Fallback" charset="0"/>
                <a:cs typeface="Droid Sans Fallback" charset="0"/>
              </a:rPr>
              <a:t>Dabar, </a:t>
            </a:r>
            <a:r xmlns:a="http://schemas.openxmlformats.org/drawingml/2006/main" xmlns:r="http://schemas.openxmlformats.org/officeDocument/2006/relationships">
              <a:rPr lang="en" sz="2000">
                <a:solidFill>
                  <a:srgbClr val="000000"/>
                </a:solidFill>
                <a:ea typeface="Droid Sans Fallback" charset="0"/>
                <a:cs typeface="Droid Sans Fallback" charset="0"/>
                <a:hlinkClick r:id="rId5"/>
              </a:rPr>
              <a:t>https://dabar.srce.hr/</a:t>
            </a:r>
            <a:r xmlns:a="http://schemas.openxmlformats.org/drawingml/2006/main">
              <a:rPr lang="en" sz="2000">
                <a:solidFill>
                  <a:srgbClr val="000000"/>
                </a:solidFill>
                <a:ea typeface="Droid Sans Fallback" charset="0"/>
                <a:cs typeface="Droid Sans Fallback" charset="0"/>
              </a:rPr>
              <a:t> </a:t>
            </a:r>
          </a:p>
          <a:p>
            <a:pPr xmlns:a="http://schemas.openxmlformats.org/drawingml/2006/main" marL="668338" lvl="1" indent="-325438" eaLnBrk="1" hangingPunct="1">
              <a:lnSpc>
                <a:spcPct val="80000"/>
              </a:lnSpc>
              <a:spcBef>
                <a:spcPts val="650"/>
              </a:spcBef>
              <a:buClr>
                <a:srgbClr val="009999"/>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xmlns:a="http://schemas.openxmlformats.org/drawingml/2006/main">
              <a:rPr lang="en" sz="2000">
                <a:solidFill>
                  <a:srgbClr val="000000"/>
                </a:solidFill>
                <a:ea typeface="Droid Sans Fallback" charset="0"/>
                <a:cs typeface="Droid Sans Fallback" charset="0"/>
              </a:rPr>
              <a:t>PERO, </a:t>
            </a:r>
            <a:r xmlns:a="http://schemas.openxmlformats.org/drawingml/2006/main" xmlns:r="http://schemas.openxmlformats.org/officeDocument/2006/relationships">
              <a:rPr lang="en" sz="2000">
                <a:solidFill>
                  <a:srgbClr val="000000"/>
                </a:solidFill>
                <a:ea typeface="Droid Sans Fallback" charset="0"/>
                <a:cs typeface="Droid Sans Fallback" charset="0"/>
                <a:hlinkClick r:id="rId6"/>
              </a:rPr>
              <a:t>http://lib.irb.hr/utility/pero/</a:t>
            </a:r>
            <a:r xmlns:a="http://schemas.openxmlformats.org/drawingml/2006/main">
              <a:rPr lang="en" sz="2000">
                <a:solidFill>
                  <a:srgbClr val="000000"/>
                </a:solidFill>
                <a:ea typeface="Droid Sans Fallback" charset="0"/>
                <a:cs typeface="Droid Sans Fallback" charset="0"/>
              </a:rPr>
              <a:t> </a:t>
            </a:r>
          </a:p>
          <a:p>
            <a:pPr xmlns:a="http://schemas.openxmlformats.org/drawingml/2006/main" marL="668338" lvl="1" indent="-325438" eaLnBrk="1" hangingPunct="1">
              <a:lnSpc>
                <a:spcPct val="80000"/>
              </a:lnSpc>
              <a:spcBef>
                <a:spcPts val="650"/>
              </a:spcBef>
              <a:buClr>
                <a:srgbClr val="009999"/>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xmlns:a="http://schemas.openxmlformats.org/drawingml/2006/main">
              <a:rPr lang="en" sz="2000">
                <a:solidFill>
                  <a:srgbClr val="000000"/>
                </a:solidFill>
                <a:ea typeface="Droid Sans Fallback" charset="0"/>
                <a:cs typeface="Droid Sans Fallback" charset="0"/>
              </a:rPr>
              <a:t>university libraries, </a:t>
            </a:r>
            <a:r xmlns:a="http://schemas.openxmlformats.org/drawingml/2006/main" xmlns:r="http://schemas.openxmlformats.org/officeDocument/2006/relationships">
              <a:rPr lang="en" sz="2000">
                <a:solidFill>
                  <a:srgbClr val="000000"/>
                </a:solidFill>
                <a:ea typeface="Droid Sans Fallback" charset="0"/>
                <a:cs typeface="Droid Sans Fallback" charset="0"/>
                <a:hlinkClick r:id="rId7"/>
              </a:rPr>
              <a:t>https://skpu.unipu.hr/pretrazivanje/gradje</a:t>
            </a:r>
            <a:r xmlns:a="http://schemas.openxmlformats.org/drawingml/2006/main">
              <a:rPr lang="en" sz="2000">
                <a:solidFill>
                  <a:srgbClr val="000000"/>
                </a:solidFill>
                <a:ea typeface="Droid Sans Fallback" charset="0"/>
                <a:cs typeface="Droid Sans Fallback" charset="0"/>
              </a:rPr>
              <a:t> </a:t>
            </a:r>
          </a:p>
          <a:p>
            <a:pPr xmlns:a="http://schemas.openxmlformats.org/drawingml/2006/main" marL="668338" lvl="1" indent="-325438" eaLnBrk="1" hangingPunct="1">
              <a:lnSpc>
                <a:spcPct val="80000"/>
              </a:lnSpc>
              <a:spcBef>
                <a:spcPts val="650"/>
              </a:spcBef>
              <a:buClr>
                <a:srgbClr val="009999"/>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xmlns:a="http://schemas.openxmlformats.org/drawingml/2006/main">
              <a:rPr lang="en" sz="2000">
                <a:solidFill>
                  <a:srgbClr val="000000"/>
                </a:solidFill>
                <a:ea typeface="Droid Sans Fallback" charset="0"/>
                <a:cs typeface="Droid Sans Fallback" charset="0"/>
              </a:rPr>
              <a:t>faculty libraries eg </a:t>
            </a:r>
            <a:r xmlns:a="http://schemas.openxmlformats.org/drawingml/2006/main" xmlns:r="http://schemas.openxmlformats.org/officeDocument/2006/relationships">
              <a:rPr lang="en" sz="2000">
                <a:solidFill>
                  <a:srgbClr val="000000"/>
                </a:solidFill>
                <a:latin typeface="Trebuchet MS" pitchFamily="34" charset="0"/>
                <a:ea typeface="Droid Sans Fallback" charset="0"/>
                <a:cs typeface="Droid Sans Fallback" charset="0"/>
                <a:hlinkClick r:id="rId8"/>
              </a:rPr>
              <a:t>https://fet.unipu.hr/fet/knjiznica</a:t>
            </a:r>
            <a:r xmlns:a="http://schemas.openxmlformats.org/drawingml/2006/main">
              <a:rPr lang="en" sz="2000">
                <a:solidFill>
                  <a:srgbClr val="000000"/>
                </a:solidFill>
                <a:latin typeface="Trebuchet MS" pitchFamily="34" charset="0"/>
                <a:ea typeface="Droid Sans Fallback" charset="0"/>
                <a:cs typeface="Droid Sans Fallback" charset="0"/>
              </a:rPr>
              <a:t> </a:t>
            </a:r>
          </a:p>
          <a:p>
            <a:pPr marL="668338" lvl="1" indent="-325438" eaLnBrk="1" hangingPunct="1">
              <a:lnSpc>
                <a:spcPct val="80000"/>
              </a:lnSpc>
              <a:spcBef>
                <a:spcPts val="650"/>
              </a:spcBef>
              <a:buClr>
                <a:srgbClr val="009999"/>
              </a:buClr>
              <a:buSzPct val="6500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r-Latn-CS" sz="2000">
              <a:solidFill>
                <a:srgbClr val="000000"/>
              </a:solidFill>
              <a:ea typeface="Droid Sans Fallback" charset="0"/>
              <a:cs typeface="Droid Sans Fallback" charset="0"/>
            </a:endParaRPr>
          </a:p>
          <a:p>
            <a:pPr xmlns:a="http://schemas.openxmlformats.org/drawingml/2006/main" marL="341313" indent="-341313" eaLnBrk="1" hangingPunct="1">
              <a:lnSpc>
                <a:spcPct val="80000"/>
              </a:lnSpc>
              <a:spcBef>
                <a:spcPts val="650"/>
              </a:spcBef>
              <a:buClr>
                <a:srgbClr val="009999"/>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xmlns:a="http://schemas.openxmlformats.org/drawingml/2006/main">
              <a:rPr lang="en" sz="2600">
                <a:solidFill>
                  <a:srgbClr val="000000"/>
                </a:solidFill>
                <a:ea typeface="Droid Sans Fallback" charset="0"/>
                <a:cs typeface="Droid Sans Fallback" charset="0"/>
              </a:rPr>
              <a:t>How else to get publications?</a:t>
            </a:r>
          </a:p>
          <a:p>
            <a:pPr marL="341313" indent="-341313" eaLnBrk="1" hangingPunct="1">
              <a:lnSpc>
                <a:spcPct val="80000"/>
              </a:lnSpc>
              <a:spcBef>
                <a:spcPts val="650"/>
              </a:spcBef>
              <a:buSzPct val="6500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r-Latn-CS" sz="2600">
              <a:solidFill>
                <a:srgbClr val="000000"/>
              </a:solidFill>
              <a:ea typeface="Droid Sans Fallback" charset="0"/>
              <a:cs typeface="Droid Sans Fallback" charset="0"/>
            </a:endParaRP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223</TotalTime>
  <Words>1815</Words>
  <Application>Microsoft Office PowerPoint</Application>
  <PresentationFormat>On-screen Show (4:3)</PresentationFormat>
  <Paragraphs>323</Paragraphs>
  <Slides>25</Slides>
  <Notes>7</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25</vt:i4>
      </vt:variant>
    </vt:vector>
  </HeadingPairs>
  <TitlesOfParts>
    <vt:vector size="38" baseType="lpstr">
      <vt:lpstr>Arial</vt:lpstr>
      <vt:lpstr>Trebuchet MS</vt:lpstr>
      <vt:lpstr>Wingdings 3</vt:lpstr>
      <vt:lpstr>Calibri</vt:lpstr>
      <vt:lpstr>メイリオ</vt:lpstr>
      <vt:lpstr>MS PGothic</vt:lpstr>
      <vt:lpstr>Times New Roman</vt:lpstr>
      <vt:lpstr>MS Mincho</vt:lpstr>
      <vt:lpstr>Latha</vt:lpstr>
      <vt:lpstr>Wingdings</vt:lpstr>
      <vt:lpstr>Garamond</vt:lpstr>
      <vt:lpstr>Droid Sans Fallback</vt:lpstr>
      <vt:lpstr>Facet</vt:lpstr>
      <vt:lpstr>PRETRAŽIVANJE I ANALIZA LITERATURE S RAZUMIJEVANJEM I KRITIČKIM OSVRTOM</vt:lpstr>
      <vt:lpstr>PRETRAŽIVANJE I ANALIZA LITERATURE S RAZUMIJEVANJEM I KRITIČKIM OSVRTOM (1)</vt:lpstr>
      <vt:lpstr>PRETRAŽIVANJE I ANALIZA LITERATURE S RAZUMIJEVANJEM I KRITIČKIM OSVRTOM (2)</vt:lpstr>
      <vt:lpstr>PRETRAŽIVANJE I ANALIZA LITERATURE S RAZUMIJEVANJEM I KRITIČKIM OSVRTOM (3)</vt:lpstr>
      <vt:lpstr>Slide 5</vt:lpstr>
      <vt:lpstr>Pomno planiranje literature</vt:lpstr>
      <vt:lpstr>Oznake za napredno pretraživanje</vt:lpstr>
      <vt:lpstr>Slide 8</vt:lpstr>
      <vt:lpstr>Slide 9</vt:lpstr>
      <vt:lpstr>Slide 10</vt:lpstr>
      <vt:lpstr>Slide 11</vt:lpstr>
      <vt:lpstr>Sistematizacija literature</vt:lpstr>
      <vt:lpstr>Citiranje literature</vt:lpstr>
      <vt:lpstr>KRITIČKA PROCJENA LITERATURE</vt:lpstr>
      <vt:lpstr>SAVJETI</vt:lpstr>
      <vt:lpstr>Zadatak </vt:lpstr>
      <vt:lpstr>PODACI</vt:lpstr>
      <vt:lpstr>Vrste podataka</vt:lpstr>
      <vt:lpstr>Sekundarni podaci</vt:lpstr>
      <vt:lpstr>Slide 20</vt:lpstr>
      <vt:lpstr>Ciljevi korištenja sekundarnih podataka</vt:lpstr>
      <vt:lpstr>Vrste sekundarnih podataka</vt:lpstr>
      <vt:lpstr>Gdje možemo pronaći sekundarne podatke?</vt:lpstr>
      <vt:lpstr>Slide 24</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Sanja</dc:creator>
  <cp:lastModifiedBy>tomic</cp:lastModifiedBy>
  <cp:revision>30</cp:revision>
  <cp:lastPrinted>1601-01-01T00:00:00Z</cp:lastPrinted>
  <dcterms:created xsi:type="dcterms:W3CDTF">1601-01-01T00:00:00Z</dcterms:created>
  <dcterms:modified xsi:type="dcterms:W3CDTF">2022-04-09T17:59:06Z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