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52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52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2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69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547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86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53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17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9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92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48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60720-32AD-434E-AD0F-027F104A3D75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D7A9075-52B2-4CDA-884D-FE66578DC53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95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E649F0-5E99-4875-B61B-CE856DC8FC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800" dirty="0"/>
              <a:t>Razvijeni oblici kršćanskog života i poganstvo krajem 4. i u 5. stoljeću</a:t>
            </a:r>
            <a:endParaRPr lang="en-GB" sz="28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CCB4173-0913-49AC-99AA-6D69A5F77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9301" y="4296517"/>
            <a:ext cx="8637072" cy="97762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844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55B502-4E71-4F8C-8661-091E1F5F1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B74FC0F-FB0F-439F-B8AC-169129C29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Kromacijeva</a:t>
            </a:r>
            <a:r>
              <a:rPr lang="hr-HR" dirty="0"/>
              <a:t> pomoć vojnim bjeguncima i otkup zarobljenika od barbara na srednjem Podunavlju</a:t>
            </a:r>
          </a:p>
          <a:p>
            <a:r>
              <a:rPr lang="hr-HR" dirty="0"/>
              <a:t>Moralna i vjerska dužnost kršćana!</a:t>
            </a:r>
          </a:p>
          <a:p>
            <a:r>
              <a:rPr lang="hr-HR" dirty="0"/>
              <a:t>Otkup rimskih zarobljenika – vrijeme provala barbara i teškoće uzrokovane njihovim razaranjima biskupi rješavanju čvrstom vjerom i molitvom</a:t>
            </a:r>
          </a:p>
          <a:p>
            <a:r>
              <a:rPr lang="hr-HR" dirty="0"/>
              <a:t>Izgradnja monumentalne krstionice u Akvileji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5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BBCBB4-3FCF-4380-AEE7-E7E71921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A75AAD-8C05-4AED-BD6C-2B81559D9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Kasno 4. stoljeće obilježeno je novostima u životu kršćanskih </a:t>
            </a:r>
            <a:r>
              <a:rPr lang="hr-HR" dirty="0" err="1"/>
              <a:t>zajedinica</a:t>
            </a:r>
            <a:endParaRPr lang="hr-HR" dirty="0"/>
          </a:p>
          <a:p>
            <a:r>
              <a:rPr lang="hr-HR" dirty="0"/>
              <a:t>Štovanje mučenika, razvoj štovanja relikvija, pojava hodočašća, procvat monaštva i asketizma</a:t>
            </a:r>
          </a:p>
          <a:p>
            <a:r>
              <a:rPr lang="hr-HR" dirty="0"/>
              <a:t>Razvoj književnosti – pastoralne i znanstvene (biblijski komentari, historiografija, prijevodi grčkih kršćanskih dijela)</a:t>
            </a:r>
          </a:p>
          <a:p>
            <a:r>
              <a:rPr lang="hr-HR" dirty="0"/>
              <a:t>Razvoj kršćanske arhitekture i umjetnosti</a:t>
            </a:r>
          </a:p>
          <a:p>
            <a:r>
              <a:rPr lang="hr-HR" dirty="0"/>
              <a:t>Kulturno uzdizanje kršćanskih zajednica</a:t>
            </a:r>
          </a:p>
          <a:p>
            <a:r>
              <a:rPr lang="hr-HR" dirty="0"/>
              <a:t>Razvoj crkvene organizacije s uspostavom mreže biskupskih središta – hijerarhijsko uređenje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193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5B50D2-332A-432F-AB0E-5C172C9B2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D61F641-8886-4E83-9C57-7FAB87BE8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Katolički carevi od </a:t>
            </a:r>
            <a:r>
              <a:rPr lang="hr-HR" dirty="0" err="1"/>
              <a:t>Teodozija</a:t>
            </a:r>
            <a:r>
              <a:rPr lang="hr-HR" dirty="0"/>
              <a:t> I. su podupirali kršćanstvo</a:t>
            </a:r>
          </a:p>
          <a:p>
            <a:r>
              <a:rPr lang="hr-HR" dirty="0"/>
              <a:t>Ograničavali su i zabranjivali poganstvo i židovstvo, te strogo zabranjivali hereze</a:t>
            </a:r>
          </a:p>
          <a:p>
            <a:r>
              <a:rPr lang="hr-HR" dirty="0"/>
              <a:t>Postupna premoć kršćanstva, primamljivi oblici novoga vjerskog života i kulture</a:t>
            </a:r>
          </a:p>
          <a:p>
            <a:r>
              <a:rPr lang="hr-HR" dirty="0"/>
              <a:t>Pritisak države na ostale vjerske skupine – stvaraju se uvjeti za kulturni i vjerski preokret</a:t>
            </a:r>
          </a:p>
          <a:p>
            <a:r>
              <a:rPr lang="hr-HR" dirty="0"/>
              <a:t>Katolički kršćani postaju većinska skupina stanovništva; nova kršćanska kultura počinje prevladavati nad poganskom</a:t>
            </a:r>
          </a:p>
          <a:p>
            <a:r>
              <a:rPr lang="hr-HR" dirty="0"/>
              <a:t>Lokalna mjesna elita prelazi na kršćanstvo – visoki upravni dužnosnici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808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67FEDF-AF6E-428A-B6F9-210C3C8B3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EEDB444-2D58-40FF-AABF-18B73B5BB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</a:t>
            </a:r>
            <a:r>
              <a:rPr lang="hr-HR" dirty="0" err="1"/>
              <a:t>Teodozijevo</a:t>
            </a:r>
            <a:r>
              <a:rPr lang="hr-HR" dirty="0"/>
              <a:t> doba započinje zabrana poganstva, zaplijene dobara </a:t>
            </a:r>
          </a:p>
          <a:p>
            <a:r>
              <a:rPr lang="hr-HR" dirty="0"/>
              <a:t>Rušenje poganskih hramova i prenamjena u kršćanske crkve</a:t>
            </a:r>
          </a:p>
          <a:p>
            <a:r>
              <a:rPr lang="hr-HR" dirty="0" err="1"/>
              <a:t>Honorijev</a:t>
            </a:r>
            <a:r>
              <a:rPr lang="hr-HR" dirty="0"/>
              <a:t> zakon iz 407. godine na Zapadu: rušenje poganskih kipova i oltara; uništenje privatnih svetišta na privatnim poganskim posjedima (</a:t>
            </a:r>
            <a:r>
              <a:rPr lang="hr-HR" i="1" dirty="0" err="1"/>
              <a:t>Codex</a:t>
            </a:r>
            <a:r>
              <a:rPr lang="hr-HR" i="1" dirty="0"/>
              <a:t> </a:t>
            </a:r>
            <a:r>
              <a:rPr lang="hr-HR" i="1" dirty="0" err="1"/>
              <a:t>Theodosianus</a:t>
            </a:r>
            <a:r>
              <a:rPr lang="hr-HR" i="1" dirty="0"/>
              <a:t> </a:t>
            </a:r>
            <a:r>
              <a:rPr lang="hr-HR" i="1" dirty="0" err="1"/>
              <a:t>cum</a:t>
            </a:r>
            <a:r>
              <a:rPr lang="hr-HR" i="1" dirty="0"/>
              <a:t> </a:t>
            </a:r>
            <a:r>
              <a:rPr lang="hr-HR" i="1" dirty="0" err="1"/>
              <a:t>Constatitionibus</a:t>
            </a:r>
            <a:r>
              <a:rPr lang="hr-HR" i="1" dirty="0"/>
              <a:t> </a:t>
            </a:r>
            <a:r>
              <a:rPr lang="hr-HR" i="1" dirty="0" err="1"/>
              <a:t>Sirmondianis</a:t>
            </a:r>
            <a:r>
              <a:rPr lang="hr-HR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880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737CFD-E76D-4483-9A09-7FCFF38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BABE47-CF65-41DF-8562-A0C017507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Netolerancija kršćanske države, društva i kulture prema poganstvu</a:t>
            </a:r>
          </a:p>
          <a:p>
            <a:r>
              <a:rPr lang="hr-HR" dirty="0"/>
              <a:t>Poganstvo poprima oblike progona – državno zakonodavstvo, polemike i književnost</a:t>
            </a:r>
          </a:p>
          <a:p>
            <a:r>
              <a:rPr lang="hr-HR" dirty="0"/>
              <a:t>Nastupi pojedinih biskupa protiv pogana</a:t>
            </a:r>
          </a:p>
          <a:p>
            <a:r>
              <a:rPr lang="hr-HR" dirty="0"/>
              <a:t>Radikalni oblici netrpeljivosti prema poganima – odstranjivanje poganskih kipova i natpisa vjerskog karaktera, rušenje oltara i javnih hramova</a:t>
            </a:r>
          </a:p>
          <a:p>
            <a:r>
              <a:rPr lang="hr-HR" dirty="0"/>
              <a:t>Na Istoku je nasilje izraženije – napadi na pojedine pogane, žrtve ubojstava</a:t>
            </a:r>
          </a:p>
          <a:p>
            <a:r>
              <a:rPr lang="hr-HR" dirty="0"/>
              <a:t>Netrpeljivost prema Židovima i hereticima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28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68BC7F-61B6-447D-AFEA-71821DC8B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ECC061A-2946-4EF1-9A15-87D6968ED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Primjer Akvileje</a:t>
            </a:r>
          </a:p>
          <a:p>
            <a:r>
              <a:rPr lang="hr-HR" dirty="0"/>
              <a:t>Novija istraživanja pokazuju da su pri gradnji kršćanskih objekata s kraja 4. i početka 5. stoljeća korišteni kao građevinski materijal oltari s posvetnim natpisima poganskim bogovima</a:t>
            </a:r>
          </a:p>
          <a:p>
            <a:r>
              <a:rPr lang="hr-HR" dirty="0"/>
              <a:t>Naglasak na pobjedu kršćanstva nad starom rimskom religijom – konkurencija kršćanstvu (</a:t>
            </a:r>
            <a:r>
              <a:rPr lang="hr-HR" i="1" dirty="0"/>
              <a:t>Magna Mater</a:t>
            </a:r>
            <a:r>
              <a:rPr lang="hr-HR" dirty="0"/>
              <a:t>)</a:t>
            </a:r>
          </a:p>
          <a:p>
            <a:r>
              <a:rPr lang="hr-HR" dirty="0" err="1"/>
              <a:t>Rufin</a:t>
            </a:r>
            <a:r>
              <a:rPr lang="hr-HR" dirty="0"/>
              <a:t> – uništavanje poganskih hramova na Istoku; 391. g. uništenje </a:t>
            </a:r>
            <a:r>
              <a:rPr lang="hr-HR" dirty="0" err="1"/>
              <a:t>Serapisa</a:t>
            </a:r>
            <a:r>
              <a:rPr lang="hr-HR" dirty="0"/>
              <a:t> u Aleksandriji)</a:t>
            </a:r>
          </a:p>
          <a:p>
            <a:r>
              <a:rPr lang="hr-HR" dirty="0"/>
              <a:t>Gradnja crkava na mjestu porušenih hramova (primjer crkve Sv. </a:t>
            </a:r>
            <a:r>
              <a:rPr lang="hr-HR" dirty="0" err="1"/>
              <a:t>Justa</a:t>
            </a:r>
            <a:r>
              <a:rPr lang="hr-HR" dirty="0"/>
              <a:t> u Trstu – na </a:t>
            </a:r>
            <a:r>
              <a:rPr lang="hr-HR" dirty="0" err="1"/>
              <a:t>propileju</a:t>
            </a:r>
            <a:r>
              <a:rPr lang="hr-HR" dirty="0"/>
              <a:t> hrama </a:t>
            </a:r>
            <a:r>
              <a:rPr lang="hr-HR" dirty="0" err="1"/>
              <a:t>kapitolinske</a:t>
            </a:r>
            <a:r>
              <a:rPr lang="hr-HR" dirty="0"/>
              <a:t> trijade)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030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728EC0-AFF6-4EC5-AA91-D04E7B3D1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D4CD326-09A4-4104-940E-51FC2B31A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Osim kulta Velike Majke, najdulje je opstao </a:t>
            </a:r>
            <a:r>
              <a:rPr lang="hr-HR" dirty="0" err="1"/>
              <a:t>Mitrin</a:t>
            </a:r>
            <a:r>
              <a:rPr lang="hr-HR" dirty="0"/>
              <a:t> kult (Ilirik)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4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0D2C31-D202-4B8D-B2AC-97E99D938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A3EE80-7EB2-4D2C-BDA2-7D5277CFC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Novi oblici kršćanskog života za vrijeme kršćanskih pravovjernih careva – povoljne društvene i političke okolnosti</a:t>
            </a:r>
          </a:p>
          <a:p>
            <a:r>
              <a:rPr lang="hr-HR" dirty="0"/>
              <a:t>Veći stupanj intenziteta vjerskog života – novi običaji vjernika</a:t>
            </a:r>
          </a:p>
          <a:p>
            <a:r>
              <a:rPr lang="hr-HR" dirty="0"/>
              <a:t>Spomen na žrtve progona kod kršćana u 4. stoljeću – zapisi o mučeništvu </a:t>
            </a:r>
            <a:r>
              <a:rPr lang="hr-HR" i="1" dirty="0" err="1"/>
              <a:t>passiones</a:t>
            </a:r>
            <a:r>
              <a:rPr lang="hr-HR" dirty="0"/>
              <a:t> (čitanje u crkvama na dan mučenikove smrti </a:t>
            </a:r>
            <a:r>
              <a:rPr lang="hr-HR" i="1" dirty="0" err="1"/>
              <a:t>dies</a:t>
            </a:r>
            <a:r>
              <a:rPr lang="hr-HR" i="1" dirty="0"/>
              <a:t> </a:t>
            </a:r>
            <a:r>
              <a:rPr lang="hr-HR" i="1" dirty="0" err="1"/>
              <a:t>natalis</a:t>
            </a:r>
            <a:r>
              <a:rPr lang="hr-HR" dirty="0"/>
              <a:t>)</a:t>
            </a:r>
          </a:p>
          <a:p>
            <a:r>
              <a:rPr lang="hr-HR" dirty="0"/>
              <a:t>Uzor crkvenih otaca iz </a:t>
            </a:r>
            <a:r>
              <a:rPr lang="hr-HR" dirty="0" err="1"/>
              <a:t>Kapadokije</a:t>
            </a:r>
            <a:r>
              <a:rPr lang="hr-HR" dirty="0"/>
              <a:t> – oblikovanje teologije mučeništva</a:t>
            </a:r>
          </a:p>
          <a:p>
            <a:r>
              <a:rPr lang="hr-HR" i="1" dirty="0" err="1"/>
              <a:t>Confessores</a:t>
            </a:r>
            <a:r>
              <a:rPr lang="hr-HR" i="1" dirty="0"/>
              <a:t> – </a:t>
            </a:r>
            <a:r>
              <a:rPr lang="hr-HR" dirty="0" err="1"/>
              <a:t>priznavatelji</a:t>
            </a:r>
            <a:r>
              <a:rPr lang="hr-HR" dirty="0"/>
              <a:t> (biskupi, monasi, djevice, udovice, dobročinitelji)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9782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BD6EA1-58B2-4C54-AC66-5ABBBF418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E1DCC4-3141-4097-9CCA-044710AE5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Gradnja kapela (martirija) nad grobovima mučenika</a:t>
            </a:r>
          </a:p>
          <a:p>
            <a:r>
              <a:rPr lang="hr-HR" dirty="0"/>
              <a:t>Otkrića mučeničkih grobova – </a:t>
            </a:r>
            <a:r>
              <a:rPr lang="hr-HR" i="1" dirty="0" err="1"/>
              <a:t>inventio</a:t>
            </a:r>
            <a:endParaRPr lang="hr-HR" i="1" dirty="0"/>
          </a:p>
          <a:p>
            <a:r>
              <a:rPr lang="hr-HR" dirty="0"/>
              <a:t>Prijenos njihovih posmrtnih ostataka u crkve unutar gradskih zidina – </a:t>
            </a:r>
            <a:r>
              <a:rPr lang="hr-HR" i="1" dirty="0" err="1"/>
              <a:t>translatio</a:t>
            </a:r>
            <a:endParaRPr lang="hr-HR" i="1" dirty="0"/>
          </a:p>
          <a:p>
            <a:pPr marL="0" indent="0">
              <a:buNone/>
            </a:pP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narušavanje stare rimske uredbe koja je zabranjivala ukope unutar zidina grada</a:t>
            </a:r>
          </a:p>
          <a:p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Ambrozijevo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otkriće relikvija mučenika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Gervazija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Protazija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386. godine u Milanu i njihov ukop pod oltarem u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Ambrozijevoj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bazilici (</a:t>
            </a:r>
            <a:r>
              <a:rPr lang="hr-H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basilica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martyrum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relikvije mučenika dobivaju središnje mjesto u uređenju crkve i u liturgiji – sastavni dio obreda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74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B6104C-651C-48BA-8592-A253348AE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0678A8D-B3A8-4D1E-8065-EC98DCC29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Osim relikvija domaćih mučenika (primjer Maura porečkoga), kršćanske zajednice nastojale su dobiti prestižne relikvije apostola, evanđelista i poznatih mučenika s Istoka (primjeri Akvileje, </a:t>
            </a:r>
            <a:r>
              <a:rPr lang="hr-HR" dirty="0" err="1"/>
              <a:t>Konkordije</a:t>
            </a:r>
            <a:r>
              <a:rPr lang="hr-HR" dirty="0"/>
              <a:t>, sv. Toma apostol u Puli)</a:t>
            </a:r>
          </a:p>
          <a:p>
            <a:r>
              <a:rPr lang="hr-HR" dirty="0"/>
              <a:t>U 5. stoljeću posjedovanje relikvija je nužno za posvećivanje crkava</a:t>
            </a:r>
          </a:p>
          <a:p>
            <a:r>
              <a:rPr lang="hr-HR" dirty="0"/>
              <a:t>Novosti na području teologije, liturgije i pastoralne prakse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750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6E3E67-B0DC-4C93-A56E-95BB06066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5E1CF1D-F865-4DB1-A2E7-C5D3D5DFE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Prihvaćanje novih oblika vjerskog života među pučanstvom</a:t>
            </a:r>
          </a:p>
          <a:p>
            <a:r>
              <a:rPr lang="hr-HR" dirty="0"/>
              <a:t>Pobjeda pravovjerne crkve nad arijanizmom – prijenos relikvija apostola i mučenice Eufemije u Akvileju 3. rujna – poklapanje s danom sinode koja je obilježila pobjedu nad arijanizmom </a:t>
            </a:r>
          </a:p>
          <a:p>
            <a:r>
              <a:rPr lang="hr-HR" dirty="0"/>
              <a:t>Prisutnost mučeničkih relikvija – vjera u čuda kod kršćana</a:t>
            </a:r>
          </a:p>
          <a:p>
            <a:r>
              <a:rPr lang="hr-HR" dirty="0"/>
              <a:t>Potreba za ukopom </a:t>
            </a:r>
            <a:r>
              <a:rPr lang="hr-HR" i="1" dirty="0"/>
              <a:t>ad </a:t>
            </a:r>
            <a:r>
              <a:rPr lang="hr-HR" i="1" dirty="0" err="1"/>
              <a:t>sanctos</a:t>
            </a:r>
            <a:r>
              <a:rPr lang="hr-HR" i="1" dirty="0"/>
              <a:t> – </a:t>
            </a:r>
            <a:r>
              <a:rPr lang="hr-HR" dirty="0"/>
              <a:t>do sveca</a:t>
            </a:r>
          </a:p>
          <a:p>
            <a:r>
              <a:rPr lang="hr-HR" dirty="0"/>
              <a:t>Davanje imena djeci po svecima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94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6910FA-FC6F-4CA9-B673-B6F3BA980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D919933-55F5-4B15-93E9-80FF30275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Čašćenje svetačkih grobova (</a:t>
            </a:r>
            <a:r>
              <a:rPr lang="hr-HR" i="1" dirty="0" err="1"/>
              <a:t>martyria</a:t>
            </a:r>
            <a:r>
              <a:rPr lang="hr-HR" dirty="0"/>
              <a:t>) – hodočašća na grobove mučenika postaje sve raširenija pojava kod kršćana</a:t>
            </a:r>
          </a:p>
          <a:p>
            <a:r>
              <a:rPr lang="hr-HR" dirty="0"/>
              <a:t>Lokalna i regionalna hodočasnička središta</a:t>
            </a:r>
          </a:p>
          <a:p>
            <a:r>
              <a:rPr lang="hr-HR" dirty="0"/>
              <a:t>Najvažnije hodočasničko središte u Jeruzalemu i Palestini</a:t>
            </a:r>
          </a:p>
          <a:p>
            <a:r>
              <a:rPr lang="hr-HR" i="1" dirty="0" err="1"/>
              <a:t>Itinerarium</a:t>
            </a:r>
            <a:r>
              <a:rPr lang="hr-HR" i="1" dirty="0"/>
              <a:t> </a:t>
            </a:r>
            <a:r>
              <a:rPr lang="hr-HR" i="1" dirty="0" err="1"/>
              <a:t>Burdigalense</a:t>
            </a:r>
            <a:r>
              <a:rPr lang="hr-HR" i="1" dirty="0"/>
              <a:t> – </a:t>
            </a:r>
            <a:r>
              <a:rPr lang="hr-HR" dirty="0"/>
              <a:t>priručnik za hodočasnike iz južne Galije u Palestinu (opis cestovnih putova iz Galije preko Milana,  Akvileje, </a:t>
            </a:r>
            <a:r>
              <a:rPr lang="hr-HR" dirty="0" err="1"/>
              <a:t>Petovione</a:t>
            </a:r>
            <a:r>
              <a:rPr lang="hr-HR" dirty="0"/>
              <a:t>, </a:t>
            </a:r>
            <a:r>
              <a:rPr lang="hr-HR" dirty="0" err="1"/>
              <a:t>Sirmija</a:t>
            </a:r>
            <a:r>
              <a:rPr lang="hr-HR" dirty="0"/>
              <a:t>, Balkana, Male Azije do Palestine)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42180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707770-1CA5-4AFC-B951-FD5826F96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8B07DC8-F504-4F58-AB7D-3F54C3A66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Uloga biskupa </a:t>
            </a:r>
            <a:r>
              <a:rPr lang="hr-HR" dirty="0" err="1"/>
              <a:t>Kromacija</a:t>
            </a:r>
            <a:r>
              <a:rPr lang="hr-HR" dirty="0"/>
              <a:t> iz Akvileje (388.-408.) – značajno pastoralno i literarno stvaralaštvo (43 propovjedi – </a:t>
            </a:r>
            <a:r>
              <a:rPr lang="hr-HR" i="1" dirty="0" err="1"/>
              <a:t>Sermones</a:t>
            </a:r>
            <a:r>
              <a:rPr lang="hr-HR" i="1" dirty="0"/>
              <a:t>,  </a:t>
            </a:r>
            <a:r>
              <a:rPr lang="hr-HR" i="1" dirty="0" err="1"/>
              <a:t>Tractatus</a:t>
            </a:r>
            <a:r>
              <a:rPr lang="hr-HR" i="1" dirty="0"/>
              <a:t> </a:t>
            </a:r>
            <a:r>
              <a:rPr lang="hr-HR" i="1" dirty="0" err="1"/>
              <a:t>in</a:t>
            </a:r>
            <a:r>
              <a:rPr lang="hr-HR" i="1" dirty="0"/>
              <a:t> </a:t>
            </a:r>
            <a:r>
              <a:rPr lang="hr-HR" i="1" dirty="0" err="1"/>
              <a:t>Matthaeum</a:t>
            </a:r>
            <a:r>
              <a:rPr lang="hr-HR" dirty="0"/>
              <a:t>) – odraz pravovjerne kršćanske zajednice u Akvileji</a:t>
            </a:r>
          </a:p>
          <a:p>
            <a:r>
              <a:rPr lang="hr-HR" dirty="0"/>
              <a:t>Osim pravovjernih kršćana na području Akvileje živjeli su pripadnici drugih vjerskih zajednica: pogani različitih opredjeljenja, Židovi, pripadnici ostalih </a:t>
            </a:r>
            <a:r>
              <a:rPr lang="hr-HR" dirty="0" err="1"/>
              <a:t>hretičkih</a:t>
            </a:r>
            <a:r>
              <a:rPr lang="hr-HR" dirty="0"/>
              <a:t> zajednica</a:t>
            </a:r>
          </a:p>
          <a:p>
            <a:r>
              <a:rPr lang="hr-HR" dirty="0"/>
              <a:t>Usporedba sa zakonodavstvom cara </a:t>
            </a:r>
            <a:r>
              <a:rPr lang="hr-HR" dirty="0" err="1"/>
              <a:t>Teodozija</a:t>
            </a:r>
            <a:r>
              <a:rPr lang="hr-HR" dirty="0"/>
              <a:t> – poziva se na iste vjerske skupine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462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DDAF5E-1650-4B4D-B42E-62FA14BCB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30DF739-28CC-4581-A2EF-C5112AC8B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Milanski biskup Ambrozije i Ivan </a:t>
            </a:r>
            <a:r>
              <a:rPr lang="hr-HR" dirty="0" err="1"/>
              <a:t>Krizostom</a:t>
            </a:r>
            <a:endParaRPr lang="hr-HR" dirty="0"/>
          </a:p>
          <a:p>
            <a:r>
              <a:rPr lang="hr-HR" dirty="0"/>
              <a:t>Pogani (</a:t>
            </a:r>
            <a:r>
              <a:rPr lang="hr-HR" i="1" dirty="0" err="1"/>
              <a:t>philosophi</a:t>
            </a:r>
            <a:r>
              <a:rPr lang="hr-HR" dirty="0"/>
              <a:t>) – najbrojnija vjerska skupina podvrgnuta blagoj kritici zbog velike mogućnosti da se preobrate na kršćanstvo (biskup </a:t>
            </a:r>
            <a:r>
              <a:rPr lang="hr-HR" dirty="0" err="1"/>
              <a:t>Kromacije</a:t>
            </a:r>
            <a:r>
              <a:rPr lang="hr-HR" dirty="0"/>
              <a:t> </a:t>
            </a:r>
            <a:r>
              <a:rPr lang="hr-HR" i="1" dirty="0" err="1"/>
              <a:t>Sermones</a:t>
            </a:r>
            <a:r>
              <a:rPr lang="hr-HR" i="1" dirty="0"/>
              <a:t> </a:t>
            </a:r>
            <a:r>
              <a:rPr lang="hr-HR" dirty="0"/>
              <a:t>17, 3 CSEA 4/1, 130)</a:t>
            </a:r>
          </a:p>
          <a:p>
            <a:r>
              <a:rPr lang="hr-HR" dirty="0" err="1"/>
              <a:t>Kromacijev</a:t>
            </a:r>
            <a:r>
              <a:rPr lang="hr-HR" dirty="0"/>
              <a:t> odnos prema Židovima – heretici</a:t>
            </a:r>
          </a:p>
          <a:p>
            <a:r>
              <a:rPr lang="hr-HR" dirty="0"/>
              <a:t>I pogani i Židovi su bili obrazovani i utjecajni ljudi</a:t>
            </a:r>
          </a:p>
          <a:p>
            <a:r>
              <a:rPr lang="hr-HR" dirty="0"/>
              <a:t>Na </a:t>
            </a:r>
            <a:r>
              <a:rPr lang="hr-HR" dirty="0" err="1"/>
              <a:t>Akvielejskoj</a:t>
            </a:r>
            <a:r>
              <a:rPr lang="hr-HR" dirty="0"/>
              <a:t> sinodi o arijanizmu sudjeluju kao nepristrani promatrači (</a:t>
            </a:r>
            <a:r>
              <a:rPr lang="hr-HR" i="1" dirty="0" err="1"/>
              <a:t>veteris</a:t>
            </a:r>
            <a:r>
              <a:rPr lang="hr-HR" i="1" dirty="0"/>
              <a:t> </a:t>
            </a:r>
            <a:r>
              <a:rPr lang="hr-HR" i="1" dirty="0" err="1"/>
              <a:t>legis</a:t>
            </a:r>
            <a:r>
              <a:rPr lang="hr-HR" i="1" dirty="0"/>
              <a:t> </a:t>
            </a:r>
            <a:r>
              <a:rPr lang="hr-HR" i="1" dirty="0" err="1"/>
              <a:t>studiosi</a:t>
            </a:r>
            <a:r>
              <a:rPr lang="hr-HR" dirty="0"/>
              <a:t>); također i pogani (</a:t>
            </a:r>
            <a:r>
              <a:rPr lang="hr-HR" i="1" dirty="0" err="1"/>
              <a:t>gentilitatis</a:t>
            </a:r>
            <a:r>
              <a:rPr lang="hr-HR" i="1" dirty="0"/>
              <a:t> </a:t>
            </a:r>
            <a:r>
              <a:rPr lang="hr-HR" i="1" dirty="0" err="1"/>
              <a:t>cultores</a:t>
            </a:r>
            <a:r>
              <a:rPr lang="hr-HR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567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B5498F-EC0F-4DC1-B9B8-F41C15AF4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6D1609-D2FF-4466-AFCA-61BFD049B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Kromacijeva</a:t>
            </a:r>
            <a:r>
              <a:rPr lang="hr-HR" dirty="0"/>
              <a:t> tvrdnja da su se mnogi Židovi preobraćali na kršćanstvo – posljedica pritiska na njih </a:t>
            </a:r>
          </a:p>
          <a:p>
            <a:r>
              <a:rPr lang="hr-HR" dirty="0"/>
              <a:t>Izvori iz </a:t>
            </a:r>
            <a:r>
              <a:rPr lang="hr-HR" dirty="0" err="1"/>
              <a:t>Menorke</a:t>
            </a:r>
            <a:r>
              <a:rPr lang="hr-HR" dirty="0"/>
              <a:t> 418. godine – prisilno obraćenje Židova na kršćanstvo</a:t>
            </a:r>
          </a:p>
          <a:p>
            <a:r>
              <a:rPr lang="hr-HR" dirty="0"/>
              <a:t>Odnos </a:t>
            </a:r>
            <a:r>
              <a:rPr lang="hr-HR" dirty="0" err="1"/>
              <a:t>Kromacija</a:t>
            </a:r>
            <a:r>
              <a:rPr lang="hr-HR" dirty="0"/>
              <a:t> i </a:t>
            </a:r>
            <a:r>
              <a:rPr lang="hr-HR" dirty="0" err="1"/>
              <a:t>Rufina</a:t>
            </a:r>
            <a:r>
              <a:rPr lang="hr-HR" dirty="0"/>
              <a:t> prima hereticima – arijancima – uporaba ekspresivnih izričaja: </a:t>
            </a:r>
            <a:r>
              <a:rPr lang="hr-HR" i="1" dirty="0" err="1"/>
              <a:t>blasphemia</a:t>
            </a:r>
            <a:r>
              <a:rPr lang="hr-HR" i="1" dirty="0"/>
              <a:t>, </a:t>
            </a:r>
            <a:r>
              <a:rPr lang="hr-HR" i="1" dirty="0" err="1"/>
              <a:t>dementia</a:t>
            </a:r>
            <a:r>
              <a:rPr lang="hr-HR" i="1" dirty="0"/>
              <a:t>, </a:t>
            </a:r>
            <a:r>
              <a:rPr lang="hr-HR" i="1" dirty="0" err="1"/>
              <a:t>perfidia</a:t>
            </a:r>
            <a:r>
              <a:rPr lang="hr-HR" i="1" dirty="0"/>
              <a:t> – </a:t>
            </a:r>
            <a:r>
              <a:rPr lang="hr-HR" dirty="0"/>
              <a:t>termini se ne koriste za pogane i Židove</a:t>
            </a:r>
          </a:p>
          <a:p>
            <a:r>
              <a:rPr lang="hr-HR" dirty="0"/>
              <a:t>Pravni položaj Židova za </a:t>
            </a:r>
            <a:r>
              <a:rPr lang="hr-HR" dirty="0" err="1"/>
              <a:t>Teodozija</a:t>
            </a:r>
            <a:r>
              <a:rPr lang="hr-HR" dirty="0"/>
              <a:t> I. i </a:t>
            </a:r>
            <a:r>
              <a:rPr lang="hr-HR" dirty="0" err="1"/>
              <a:t>Teodozija</a:t>
            </a:r>
            <a:r>
              <a:rPr lang="hr-HR" dirty="0"/>
              <a:t> II.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55297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181</TotalTime>
  <Words>924</Words>
  <Application>Microsoft Office PowerPoint</Application>
  <PresentationFormat>Široki zaslon</PresentationFormat>
  <Paragraphs>67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Times New Roman</vt:lpstr>
      <vt:lpstr>Galerija</vt:lpstr>
      <vt:lpstr>Razvijeni oblici kršćanskog života i poganstvo krajem 4. i u 5. stoljeću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Razvijeni oblici kršćanskog života i poganstvo krajem 4. i u 5. stoljeću</dc:title>
  <dc:creator>Marina</dc:creator>
  <cp:lastModifiedBy>Marina</cp:lastModifiedBy>
  <cp:revision>14</cp:revision>
  <dcterms:created xsi:type="dcterms:W3CDTF">2020-12-16T12:59:23Z</dcterms:created>
  <dcterms:modified xsi:type="dcterms:W3CDTF">2020-12-16T16:01:07Z</dcterms:modified>
</cp:coreProperties>
</file>