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4"/>
  </p:sldMasterIdLst>
  <p:sldIdLst>
    <p:sldId id="256" r:id="rId5"/>
    <p:sldId id="261" r:id="rId6"/>
    <p:sldId id="257" r:id="rId7"/>
    <p:sldId id="258" r:id="rId8"/>
    <p:sldId id="259" r:id="rId9"/>
    <p:sldId id="260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  <p:sldId id="270" r:id="rId19"/>
    <p:sldId id="271" r:id="rId20"/>
    <p:sldId id="272" r:id="rId21"/>
    <p:sldId id="273" r:id="rId22"/>
    <p:sldId id="274" r:id="rId23"/>
    <p:sldId id="275" r:id="rId24"/>
    <p:sldId id="276" r:id="rId25"/>
    <p:sldId id="277" r:id="rId26"/>
    <p:sldId id="278" r:id="rId27"/>
    <p:sldId id="279" r:id="rId28"/>
    <p:sldId id="280" r:id="rId2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2" d="100"/>
          <a:sy n="62" d="100"/>
        </p:scale>
        <p:origin x="80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93105" y="802298"/>
            <a:ext cx="8561747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93106" y="3531204"/>
            <a:ext cx="8561746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r-HR"/>
              <a:t>Kliknite da biste uredili stil podnaslova matrice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124C5C-FD63-4FF0-83A0-4DBE135E7BA6}" type="datetimeFigureOut">
              <a:rPr lang="en-GB" smtClean="0"/>
              <a:t>05/06/2023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93105" y="329307"/>
            <a:ext cx="4897310" cy="309201"/>
          </a:xfr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A68B5FFB-679C-4486-B227-CE8DA9C32C36}" type="slidenum">
              <a:rPr lang="en-GB" smtClean="0"/>
              <a:t>‹#›</a:t>
            </a:fld>
            <a:endParaRPr lang="en-GB"/>
          </a:p>
        </p:txBody>
      </p:sp>
      <p:cxnSp>
        <p:nvCxnSpPr>
          <p:cNvPr id="8" name="Straight Connector 7"/>
          <p:cNvCxnSpPr/>
          <p:nvPr/>
        </p:nvCxnSpPr>
        <p:spPr>
          <a:xfrm>
            <a:off x="2334637" y="798973"/>
            <a:ext cx="0" cy="2544756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798233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124C5C-FD63-4FF0-83A0-4DBE135E7BA6}" type="datetimeFigureOut">
              <a:rPr lang="en-GB" smtClean="0"/>
              <a:t>05/06/2023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8B5FFB-679C-4486-B227-CE8DA9C32C36}" type="slidenum">
              <a:rPr lang="en-GB" smtClean="0"/>
              <a:t>‹#›</a:t>
            </a:fld>
            <a:endParaRPr lang="en-GB"/>
          </a:p>
        </p:txBody>
      </p:sp>
      <p:cxnSp>
        <p:nvCxnSpPr>
          <p:cNvPr id="8" name="Straight Connector 7"/>
          <p:cNvCxnSpPr/>
          <p:nvPr/>
        </p:nvCxnSpPr>
        <p:spPr>
          <a:xfrm>
            <a:off x="1371687" y="798973"/>
            <a:ext cx="0" cy="1067168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031802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883863"/>
            <a:ext cx="1615742" cy="45749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34694" y="883863"/>
            <a:ext cx="7738807" cy="4574999"/>
          </a:xfrm>
        </p:spPr>
        <p:txBody>
          <a:bodyPr vert="eaVert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124C5C-FD63-4FF0-83A0-4DBE135E7BA6}" type="datetimeFigureOut">
              <a:rPr lang="en-GB" smtClean="0"/>
              <a:t>05/06/2023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8B5FFB-679C-4486-B227-CE8DA9C32C36}" type="slidenum">
              <a:rPr lang="en-GB" smtClean="0"/>
              <a:t>‹#›</a:t>
            </a:fld>
            <a:endParaRPr lang="en-GB"/>
          </a:p>
        </p:txBody>
      </p:sp>
      <p:cxnSp>
        <p:nvCxnSpPr>
          <p:cNvPr id="8" name="Straight Connector 7"/>
          <p:cNvCxnSpPr/>
          <p:nvPr/>
        </p:nvCxnSpPr>
        <p:spPr>
          <a:xfrm flipH="1">
            <a:off x="9439111" y="719272"/>
            <a:ext cx="1615742" cy="0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212304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124C5C-FD63-4FF0-83A0-4DBE135E7BA6}" type="datetimeFigureOut">
              <a:rPr lang="en-GB" smtClean="0"/>
              <a:t>05/06/2023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8B5FFB-679C-4486-B227-CE8DA9C32C36}" type="slidenum">
              <a:rPr lang="en-GB" smtClean="0"/>
              <a:t>‹#›</a:t>
            </a:fld>
            <a:endParaRPr lang="en-GB"/>
          </a:p>
        </p:txBody>
      </p:sp>
      <p:cxnSp>
        <p:nvCxnSpPr>
          <p:cNvPr id="8" name="Straight Connector 7"/>
          <p:cNvCxnSpPr/>
          <p:nvPr/>
        </p:nvCxnSpPr>
        <p:spPr>
          <a:xfrm>
            <a:off x="1371687" y="798973"/>
            <a:ext cx="0" cy="1067168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593981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sekci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4813" y="1756130"/>
            <a:ext cx="8562580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34695" y="3806195"/>
            <a:ext cx="8549990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124C5C-FD63-4FF0-83A0-4DBE135E7BA6}" type="datetimeFigureOut">
              <a:rPr lang="en-GB" smtClean="0"/>
              <a:t>05/06/2023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8B5FFB-679C-4486-B227-CE8DA9C32C36}" type="slidenum">
              <a:rPr lang="en-GB" smtClean="0"/>
              <a:t>‹#›</a:t>
            </a:fld>
            <a:endParaRPr lang="en-GB"/>
          </a:p>
        </p:txBody>
      </p:sp>
      <p:cxnSp>
        <p:nvCxnSpPr>
          <p:cNvPr id="8" name="Straight Connector 7"/>
          <p:cNvCxnSpPr/>
          <p:nvPr/>
        </p:nvCxnSpPr>
        <p:spPr>
          <a:xfrm>
            <a:off x="1371687" y="798973"/>
            <a:ext cx="0" cy="2845107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102667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4695" y="804889"/>
            <a:ext cx="9520157" cy="1059305"/>
          </a:xfrm>
        </p:spPr>
        <p:txBody>
          <a:bodyPr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34695" y="2010878"/>
            <a:ext cx="4608576" cy="3438144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54793" y="2017343"/>
            <a:ext cx="4604130" cy="3441520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124C5C-FD63-4FF0-83A0-4DBE135E7BA6}" type="datetimeFigureOut">
              <a:rPr lang="en-GB" smtClean="0"/>
              <a:t>05/06/2023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8B5FFB-679C-4486-B227-CE8DA9C32C36}" type="slidenum">
              <a:rPr lang="en-GB" smtClean="0"/>
              <a:t>‹#›</a:t>
            </a:fld>
            <a:endParaRPr lang="en-GB"/>
          </a:p>
        </p:txBody>
      </p:sp>
      <p:cxnSp>
        <p:nvCxnSpPr>
          <p:cNvPr id="9" name="Straight Connector 8"/>
          <p:cNvCxnSpPr/>
          <p:nvPr/>
        </p:nvCxnSpPr>
        <p:spPr>
          <a:xfrm>
            <a:off x="1371687" y="798973"/>
            <a:ext cx="0" cy="1067168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636472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4695" y="804163"/>
            <a:ext cx="9520157" cy="1056319"/>
          </a:xfrm>
        </p:spPr>
        <p:txBody>
          <a:bodyPr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34695" y="2019549"/>
            <a:ext cx="4608576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34695" y="2824269"/>
            <a:ext cx="4608576" cy="2644457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54791" y="2023003"/>
            <a:ext cx="4608576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54792" y="2821491"/>
            <a:ext cx="4608576" cy="2637371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124C5C-FD63-4FF0-83A0-4DBE135E7BA6}" type="datetimeFigureOut">
              <a:rPr lang="en-GB" smtClean="0"/>
              <a:t>05/06/2023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8B5FFB-679C-4486-B227-CE8DA9C32C36}" type="slidenum">
              <a:rPr lang="en-GB" smtClean="0"/>
              <a:t>‹#›</a:t>
            </a:fld>
            <a:endParaRPr lang="en-GB"/>
          </a:p>
        </p:txBody>
      </p:sp>
      <p:cxnSp>
        <p:nvCxnSpPr>
          <p:cNvPr id="11" name="Straight Connector 10"/>
          <p:cNvCxnSpPr/>
          <p:nvPr/>
        </p:nvCxnSpPr>
        <p:spPr>
          <a:xfrm>
            <a:off x="1371687" y="798973"/>
            <a:ext cx="0" cy="1067168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271144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124C5C-FD63-4FF0-83A0-4DBE135E7BA6}" type="datetimeFigureOut">
              <a:rPr lang="en-GB" smtClean="0"/>
              <a:t>05/06/2023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8B5FFB-679C-4486-B227-CE8DA9C32C36}" type="slidenum">
              <a:rPr lang="en-GB" smtClean="0"/>
              <a:t>‹#›</a:t>
            </a:fld>
            <a:endParaRPr lang="en-GB"/>
          </a:p>
        </p:txBody>
      </p:sp>
      <p:cxnSp>
        <p:nvCxnSpPr>
          <p:cNvPr id="7" name="Straight Connector 6"/>
          <p:cNvCxnSpPr/>
          <p:nvPr/>
        </p:nvCxnSpPr>
        <p:spPr>
          <a:xfrm>
            <a:off x="1371687" y="798973"/>
            <a:ext cx="0" cy="1067168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50204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124C5C-FD63-4FF0-83A0-4DBE135E7BA6}" type="datetimeFigureOut">
              <a:rPr lang="en-GB" smtClean="0"/>
              <a:t>05/06/2023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8B5FFB-679C-4486-B227-CE8DA9C32C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595402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4642" y="798973"/>
            <a:ext cx="3183128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34695" y="3205491"/>
            <a:ext cx="3184989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124C5C-FD63-4FF0-83A0-4DBE135E7BA6}" type="datetimeFigureOut">
              <a:rPr lang="en-GB" smtClean="0"/>
              <a:t>05/06/2023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8B5FFB-679C-4486-B227-CE8DA9C32C36}" type="slidenum">
              <a:rPr lang="en-GB" smtClean="0"/>
              <a:t>‹#›</a:t>
            </a:fld>
            <a:endParaRPr lang="en-GB"/>
          </a:p>
        </p:txBody>
      </p:sp>
      <p:cxnSp>
        <p:nvCxnSpPr>
          <p:cNvPr id="9" name="Straight Connector 8"/>
          <p:cNvCxnSpPr/>
          <p:nvPr/>
        </p:nvCxnSpPr>
        <p:spPr>
          <a:xfrm>
            <a:off x="1371687" y="798973"/>
            <a:ext cx="0" cy="2247117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206309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chemeClr val="bg2">
                    <a:lumMod val="10000"/>
                  </a:schemeClr>
                </a:gs>
                <a:gs pos="100000">
                  <a:schemeClr val="bg2">
                    <a:lumMod val="10000"/>
                  </a:schemeClr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 prstMaterial="matte">
              <a:bevelT w="133350" h="50800" prst="divo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5694" y="1129513"/>
            <a:ext cx="5447840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r-HR"/>
              <a:t>Kliknite ikonu da biste dodali  sliku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34695" y="3145992"/>
            <a:ext cx="5440037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534695" y="5469856"/>
            <a:ext cx="5440038" cy="320123"/>
          </a:xfrm>
        </p:spPr>
        <p:txBody>
          <a:bodyPr/>
          <a:lstStyle>
            <a:lvl1pPr algn="l">
              <a:defRPr/>
            </a:lvl1pPr>
          </a:lstStyle>
          <a:p>
            <a:fld id="{BD124C5C-FD63-4FF0-83A0-4DBE135E7BA6}" type="datetimeFigureOut">
              <a:rPr lang="en-GB" smtClean="0"/>
              <a:t>05/06/2023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534910" y="318640"/>
            <a:ext cx="5453475" cy="320931"/>
          </a:xfr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8B5FFB-679C-4486-B227-CE8DA9C32C36}" type="slidenum">
              <a:rPr lang="en-GB" smtClean="0"/>
              <a:t>‹#›</a:t>
            </a:fld>
            <a:endParaRPr lang="en-GB"/>
          </a:p>
        </p:txBody>
      </p:sp>
      <p:cxnSp>
        <p:nvCxnSpPr>
          <p:cNvPr id="14" name="Straight Connector 13"/>
          <p:cNvCxnSpPr/>
          <p:nvPr/>
        </p:nvCxnSpPr>
        <p:spPr>
          <a:xfrm>
            <a:off x="1371687" y="798973"/>
            <a:ext cx="0" cy="2161124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210535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2015732"/>
            <a:ext cx="12192000" cy="4118829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/>
          <a:srcRect t="2769" b="-2769"/>
          <a:stretch/>
        </p:blipFill>
        <p:spPr>
          <a:xfrm>
            <a:off x="0" y="6135624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534696" y="804519"/>
            <a:ext cx="9520158" cy="104923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34696" y="2015732"/>
            <a:ext cx="9520158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124C5C-FD63-4FF0-83A0-4DBE135E7BA6}" type="datetimeFigureOut">
              <a:rPr lang="en-GB" smtClean="0"/>
              <a:t>05/06/2023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534695" y="329307"/>
            <a:ext cx="5855719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A68B5FFB-679C-4486-B227-CE8DA9C32C36}" type="slidenum">
              <a:rPr lang="en-GB" smtClean="0"/>
              <a:t>‹#›</a:t>
            </a:fld>
            <a:endParaRPr lang="en-GB"/>
          </a:p>
        </p:txBody>
      </p:sp>
      <p:cxnSp>
        <p:nvCxnSpPr>
          <p:cNvPr id="12" name="Straight Connector 11"/>
          <p:cNvCxnSpPr/>
          <p:nvPr/>
        </p:nvCxnSpPr>
        <p:spPr>
          <a:xfrm>
            <a:off x="0" y="6141705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833965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none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BBCEB5E4-0305-4CE7-BC79-A0796D80138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05D32197-2822-4682-9441-C91C00C30B8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hr-HR" dirty="0"/>
              <a:t>Židovi u kasnoj antici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3830679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7F930537-D486-451A-A97D-5F12FEDA45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9EA7706E-D306-443E-9790-6780C2D879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hr-HR" dirty="0"/>
              <a:t>Jezici na nadgrobnim natpisima:</a:t>
            </a:r>
          </a:p>
          <a:p>
            <a:r>
              <a:rPr lang="hr-HR" dirty="0"/>
              <a:t>Hebrejski i aramejski nisu prisutni</a:t>
            </a:r>
          </a:p>
          <a:p>
            <a:r>
              <a:rPr lang="hr-HR" dirty="0"/>
              <a:t>Grčki i latinski dominiraju</a:t>
            </a:r>
          </a:p>
          <a:p>
            <a:r>
              <a:rPr lang="hr-HR" dirty="0"/>
              <a:t>Židovi koji su pokapani u isključivo židovskim katakombama imaju epitafe pisane na grčkom i latinskom – integracija u suvremeno društvo na lingvističkoj razini</a:t>
            </a:r>
          </a:p>
          <a:p>
            <a:r>
              <a:rPr lang="hr-HR" dirty="0"/>
              <a:t>Prevladavaju grčka i latinska imena Židova, ima imena istočnjačkog podrijetla</a:t>
            </a:r>
          </a:p>
          <a:p>
            <a:r>
              <a:rPr lang="hr-HR" dirty="0"/>
              <a:t>Tipično rimski </a:t>
            </a:r>
            <a:r>
              <a:rPr lang="hr-HR" i="1" dirty="0" err="1"/>
              <a:t>tria</a:t>
            </a:r>
            <a:r>
              <a:rPr lang="hr-HR" i="1" dirty="0"/>
              <a:t> </a:t>
            </a:r>
            <a:r>
              <a:rPr lang="hr-HR" i="1" dirty="0" err="1"/>
              <a:t>nomina</a:t>
            </a:r>
            <a:r>
              <a:rPr lang="hr-HR" i="1" dirty="0"/>
              <a:t> </a:t>
            </a:r>
            <a:r>
              <a:rPr lang="hr-HR" dirty="0"/>
              <a:t>sustav</a:t>
            </a:r>
          </a:p>
        </p:txBody>
      </p:sp>
    </p:spTree>
    <p:extLst>
      <p:ext uri="{BB962C8B-B14F-4D97-AF65-F5344CB8AC3E}">
        <p14:creationId xmlns:p14="http://schemas.microsoft.com/office/powerpoint/2010/main" val="122983841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1" name="Rectangle 70">
            <a:extLst>
              <a:ext uri="{FF2B5EF4-FFF2-40B4-BE49-F238E27FC236}">
                <a16:creationId xmlns:a16="http://schemas.microsoft.com/office/drawing/2014/main" id="{4568A54B-9065-40B2-8753-8E0288E828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slov 1">
            <a:extLst>
              <a:ext uri="{FF2B5EF4-FFF2-40B4-BE49-F238E27FC236}">
                <a16:creationId xmlns:a16="http://schemas.microsoft.com/office/drawing/2014/main" id="{A69557AB-727A-4A3F-8398-262E02E776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34781" y="804520"/>
            <a:ext cx="4093310" cy="1049235"/>
          </a:xfrm>
        </p:spPr>
        <p:txBody>
          <a:bodyPr>
            <a:normAutofit/>
          </a:bodyPr>
          <a:lstStyle/>
          <a:p>
            <a:endParaRPr lang="en-GB"/>
          </a:p>
        </p:txBody>
      </p:sp>
      <p:cxnSp>
        <p:nvCxnSpPr>
          <p:cNvPr id="73" name="Straight Connector 72">
            <a:extLst>
              <a:ext uri="{FF2B5EF4-FFF2-40B4-BE49-F238E27FC236}">
                <a16:creationId xmlns:a16="http://schemas.microsoft.com/office/drawing/2014/main" id="{515F3B72-790F-4B1A-90DE-5EC31C829B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371687" y="798973"/>
            <a:ext cx="0" cy="1067168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75" name="Rectangle 74">
            <a:extLst>
              <a:ext uri="{FF2B5EF4-FFF2-40B4-BE49-F238E27FC236}">
                <a16:creationId xmlns:a16="http://schemas.microsoft.com/office/drawing/2014/main" id="{A2BED43D-FF5E-4233-9D4F-A509B56034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015732"/>
            <a:ext cx="12192000" cy="4118829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2C63A538-0B6B-4566-BCDC-8C10AED47D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34695" y="2015732"/>
            <a:ext cx="4089097" cy="3450613"/>
          </a:xfrm>
        </p:spPr>
        <p:txBody>
          <a:bodyPr>
            <a:normAutofit/>
          </a:bodyPr>
          <a:lstStyle/>
          <a:p>
            <a:r>
              <a:rPr lang="hr-HR" dirty="0"/>
              <a:t>S druge strane čvrsta pripadnost Judaizmu</a:t>
            </a:r>
          </a:p>
          <a:p>
            <a:r>
              <a:rPr lang="hr-HR" dirty="0"/>
              <a:t>Židovski simboli – menora (</a:t>
            </a:r>
            <a:r>
              <a:rPr lang="hr-HR" dirty="0" err="1"/>
              <a:t>sedmerokraki</a:t>
            </a:r>
            <a:r>
              <a:rPr lang="hr-HR" dirty="0"/>
              <a:t> svijećnjak u svetištu zavjetnoga šatora; simbol židovstva)</a:t>
            </a:r>
            <a:endParaRPr lang="en-GB" dirty="0"/>
          </a:p>
        </p:txBody>
      </p:sp>
      <p:pic>
        <p:nvPicPr>
          <p:cNvPr id="1026" name="Picture 2" descr="menora | Hrvatska enciklopedija">
            <a:extLst>
              <a:ext uri="{FF2B5EF4-FFF2-40B4-BE49-F238E27FC236}">
                <a16:creationId xmlns:a16="http://schemas.microsoft.com/office/drawing/2014/main" id="{ED7246E2-E83F-490E-AB62-BB67EF7BD6B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094411" y="965771"/>
            <a:ext cx="4960442" cy="43403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7" name="Picture 76">
            <a:extLst>
              <a:ext uri="{FF2B5EF4-FFF2-40B4-BE49-F238E27FC236}">
                <a16:creationId xmlns:a16="http://schemas.microsoft.com/office/drawing/2014/main" id="{051D0F8B-A6FE-4009-88A1-49ABE7CEF2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3"/>
          <a:srcRect t="2769" b="-2769"/>
          <a:stretch/>
        </p:blipFill>
        <p:spPr>
          <a:xfrm>
            <a:off x="0" y="6135624"/>
            <a:ext cx="12192000" cy="742950"/>
          </a:xfrm>
          <a:prstGeom prst="rect">
            <a:avLst/>
          </a:prstGeom>
        </p:spPr>
      </p:pic>
      <p:cxnSp>
        <p:nvCxnSpPr>
          <p:cNvPr id="79" name="Straight Connector 78">
            <a:extLst>
              <a:ext uri="{FF2B5EF4-FFF2-40B4-BE49-F238E27FC236}">
                <a16:creationId xmlns:a16="http://schemas.microsoft.com/office/drawing/2014/main" id="{4C5057B3-E936-43A2-9EEE-514EF0434F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6141705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499445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8E369051-3D4A-48C4-BE38-8F4E782091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5DDFD0BA-1455-4102-AF99-60FBB17178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Zapisi o istaknutoj funkciji pojedinca u društvu</a:t>
            </a:r>
          </a:p>
          <a:p>
            <a:r>
              <a:rPr lang="hr-HR" dirty="0"/>
              <a:t>Natpisi su sažeti: ime, dob, rod, uloga u zajednici</a:t>
            </a:r>
          </a:p>
          <a:p>
            <a:r>
              <a:rPr lang="hr-HR" dirty="0"/>
              <a:t>Nema podataka o vjerovanju u zagrobni život</a:t>
            </a:r>
          </a:p>
          <a:p>
            <a:endParaRPr lang="hr-HR" dirty="0"/>
          </a:p>
          <a:p>
            <a:r>
              <a:rPr lang="hr-HR" dirty="0"/>
              <a:t>Malo podataka o unutarnjem uređenju – zabilježeno je jedanaest židovskih zajednica u Rimu</a:t>
            </a:r>
          </a:p>
          <a:p>
            <a:r>
              <a:rPr lang="hr-HR" dirty="0"/>
              <a:t>*** Židovi su aktivno sudjelovali u životu suvremenika u Rimu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3156451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2" name="Rectangle 7">
            <a:extLst>
              <a:ext uri="{FF2B5EF4-FFF2-40B4-BE49-F238E27FC236}">
                <a16:creationId xmlns:a16="http://schemas.microsoft.com/office/drawing/2014/main" id="{FD6EDB49-211E-499D-9A08-6C5FF3D06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9">
            <a:extLst>
              <a:ext uri="{FF2B5EF4-FFF2-40B4-BE49-F238E27FC236}">
                <a16:creationId xmlns:a16="http://schemas.microsoft.com/office/drawing/2014/main" id="{38F9F37E-D3CF-4F3D-96C2-25307819DF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/>
          </a:p>
        </p:txBody>
      </p:sp>
      <p:sp>
        <p:nvSpPr>
          <p:cNvPr id="24" name="Rectangle 11">
            <a:extLst>
              <a:ext uri="{FF2B5EF4-FFF2-40B4-BE49-F238E27FC236}">
                <a16:creationId xmlns:a16="http://schemas.microsoft.com/office/drawing/2014/main" id="{C5FFF17D-767C-40E7-8C89-962F1F54BC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3331" y="638508"/>
            <a:ext cx="10905339" cy="4843439"/>
          </a:xfrm>
          <a:prstGeom prst="rect">
            <a:avLst/>
          </a:prstGeom>
          <a:gradFill>
            <a:gsLst>
              <a:gs pos="0">
                <a:schemeClr val="bg2">
                  <a:lumMod val="10000"/>
                </a:schemeClr>
              </a:gs>
              <a:gs pos="100000">
                <a:schemeClr val="bg2">
                  <a:lumMod val="10000"/>
                </a:schemeClr>
              </a:gs>
            </a:gsLst>
          </a:gradFill>
          <a:ln w="76200" cmpd="sng">
            <a:noFill/>
            <a:miter lim="800000"/>
          </a:ln>
          <a:effectLst>
            <a:outerShdw blurRad="127000" dist="228600" dir="4740000" sx="98000" sy="98000" algn="tl" rotWithShape="0">
              <a:srgbClr val="000000">
                <a:alpha val="34000"/>
              </a:srgbClr>
            </a:outerShdw>
          </a:effectLst>
          <a:scene3d>
            <a:camera prst="orthographicFront"/>
            <a:lightRig rig="threePt" dir="t"/>
          </a:scene3d>
          <a:sp3d prstMaterial="matte">
            <a:bevelT w="133350" h="50800" prst="divot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13">
            <a:extLst>
              <a:ext uri="{FF2B5EF4-FFF2-40B4-BE49-F238E27FC236}">
                <a16:creationId xmlns:a16="http://schemas.microsoft.com/office/drawing/2014/main" id="{E69F39E1-619D-4D9E-8823-8BD8CC3206B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70204" y="865667"/>
            <a:ext cx="10451592" cy="4389120"/>
          </a:xfrm>
          <a:prstGeom prst="rect">
            <a:avLst/>
          </a:prstGeom>
          <a:gradFill>
            <a:gsLst>
              <a:gs pos="0">
                <a:srgbClr val="DADADA"/>
              </a:gs>
              <a:gs pos="100000">
                <a:srgbClr val="FFFFFE"/>
              </a:gs>
            </a:gsLst>
            <a:lin ang="16200000" scaled="0"/>
          </a:gradFill>
          <a:ln w="50800" cmpd="sng">
            <a:solidFill>
              <a:srgbClr val="191919"/>
            </a:solidFill>
            <a:miter lim="800000"/>
          </a:ln>
          <a:effectLst>
            <a:innerShdw blurRad="63500" dist="88900" dir="14100000">
              <a:srgbClr val="000000">
                <a:alpha val="30000"/>
              </a:srgbClr>
            </a:innerShdw>
          </a:effectLst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15">
            <a:extLst>
              <a:ext uri="{FF2B5EF4-FFF2-40B4-BE49-F238E27FC236}">
                <a16:creationId xmlns:a16="http://schemas.microsoft.com/office/drawing/2014/main" id="{C8C53F47-DF50-454F-A5A6-6B969748D9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34796" y="1030259"/>
            <a:ext cx="10122408" cy="4059936"/>
          </a:xfrm>
          <a:prstGeom prst="rect">
            <a:avLst/>
          </a:prstGeom>
          <a:solidFill>
            <a:srgbClr val="FFFFFE"/>
          </a:solidFill>
          <a:ln w="635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slov 1">
            <a:extLst>
              <a:ext uri="{FF2B5EF4-FFF2-40B4-BE49-F238E27FC236}">
                <a16:creationId xmlns:a16="http://schemas.microsoft.com/office/drawing/2014/main" id="{C295751E-C740-4284-BEA7-D4539074CE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1579" y="1376053"/>
            <a:ext cx="9405891" cy="1002990"/>
          </a:xfrm>
        </p:spPr>
        <p:txBody>
          <a:bodyPr>
            <a:normAutofit/>
          </a:bodyPr>
          <a:lstStyle/>
          <a:p>
            <a:r>
              <a:rPr lang="hr-HR" sz="2800" dirty="0"/>
              <a:t>Primjer provincijskog grada: </a:t>
            </a:r>
            <a:r>
              <a:rPr lang="hr-HR" sz="2800" dirty="0" err="1"/>
              <a:t>Venosa</a:t>
            </a:r>
            <a:r>
              <a:rPr lang="hr-HR" sz="2800" dirty="0"/>
              <a:t> (</a:t>
            </a:r>
            <a:r>
              <a:rPr lang="hr-HR" sz="2800" dirty="0" err="1"/>
              <a:t>Basilicata</a:t>
            </a:r>
            <a:r>
              <a:rPr lang="hr-HR" sz="2800" dirty="0"/>
              <a:t>)</a:t>
            </a:r>
            <a:endParaRPr lang="en-GB" sz="2800" dirty="0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1FE0BC9D-47A2-4A00-8487-52C04B4EFC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2464991"/>
            <a:ext cx="9405891" cy="2403571"/>
          </a:xfrm>
        </p:spPr>
        <p:txBody>
          <a:bodyPr>
            <a:normAutofit lnSpcReduction="10000"/>
          </a:bodyPr>
          <a:lstStyle/>
          <a:p>
            <a:r>
              <a:rPr lang="hr-HR" dirty="0"/>
              <a:t>Metropola – provincija</a:t>
            </a:r>
          </a:p>
          <a:p>
            <a:r>
              <a:rPr lang="hr-HR" dirty="0"/>
              <a:t>Ne zna se kada je formirana židovska zajednica</a:t>
            </a:r>
          </a:p>
          <a:p>
            <a:r>
              <a:rPr lang="hr-HR" dirty="0"/>
              <a:t>Postojanje katakombi koje su u jednom trenutku prestale funkcionirati</a:t>
            </a:r>
          </a:p>
          <a:p>
            <a:r>
              <a:rPr lang="hr-HR" dirty="0"/>
              <a:t>Židovi od tada pokapaju svoje mrtve na vrhu brežuljka </a:t>
            </a:r>
          </a:p>
          <a:p>
            <a:r>
              <a:rPr lang="hr-HR" dirty="0"/>
              <a:t>Uporaba grčkog i latinskog jezika (vulgarni </a:t>
            </a:r>
            <a:r>
              <a:rPr lang="hr-HR" dirty="0" err="1"/>
              <a:t>latinitet</a:t>
            </a:r>
            <a:r>
              <a:rPr lang="hr-HR" dirty="0"/>
              <a:t>)</a:t>
            </a:r>
            <a:endParaRPr lang="en-GB" dirty="0"/>
          </a:p>
        </p:txBody>
      </p:sp>
      <p:pic>
        <p:nvPicPr>
          <p:cNvPr id="27" name="Picture 17">
            <a:extLst>
              <a:ext uri="{FF2B5EF4-FFF2-40B4-BE49-F238E27FC236}">
                <a16:creationId xmlns:a16="http://schemas.microsoft.com/office/drawing/2014/main" id="{D8699095-CEB1-4E14-B995-7B7553B9BE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2"/>
          <a:srcRect t="2769" b="-2769"/>
          <a:stretch/>
        </p:blipFill>
        <p:spPr>
          <a:xfrm>
            <a:off x="0" y="6135624"/>
            <a:ext cx="12192000" cy="742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481854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A2DA9BE5-21B9-43B0-BB27-3BC1A22743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B9B82A2C-1A2F-429F-B110-AE2A5368F9D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Snažna kulturna interakcija s poganima i kršćanima </a:t>
            </a:r>
          </a:p>
          <a:p>
            <a:r>
              <a:rPr lang="hr-HR" dirty="0"/>
              <a:t>Sudjelovanje u suvremenom društvenom životu provincijskoga grada - </a:t>
            </a:r>
            <a:r>
              <a:rPr lang="en-GB" b="0" i="1" u="none" strike="noStrike" baseline="0" dirty="0" err="1"/>
              <a:t>maiores</a:t>
            </a:r>
            <a:r>
              <a:rPr lang="en-GB" b="0" i="1" u="none" strike="noStrike" baseline="0" dirty="0"/>
              <a:t> </a:t>
            </a:r>
            <a:r>
              <a:rPr lang="en-GB" b="0" i="1" u="none" strike="noStrike" baseline="0" dirty="0" err="1"/>
              <a:t>civitatis</a:t>
            </a:r>
            <a:r>
              <a:rPr lang="hr-HR" b="0" u="none" strike="noStrike" baseline="0" dirty="0"/>
              <a:t> (javni gradski službenici)</a:t>
            </a:r>
          </a:p>
          <a:p>
            <a:r>
              <a:rPr lang="hr-HR" dirty="0"/>
              <a:t>Pogrebni običaji Židova – ukopi u isključivo židovskim katakombama</a:t>
            </a:r>
          </a:p>
          <a:p>
            <a:r>
              <a:rPr lang="hr-HR" dirty="0"/>
              <a:t>Židovski </a:t>
            </a:r>
            <a:r>
              <a:rPr lang="hr-HR" dirty="0" err="1"/>
              <a:t>ikonografski</a:t>
            </a:r>
            <a:r>
              <a:rPr lang="hr-HR" dirty="0"/>
              <a:t> programi u slikarstvu</a:t>
            </a:r>
          </a:p>
          <a:p>
            <a:r>
              <a:rPr lang="hr-HR" dirty="0"/>
              <a:t>Prisutnost simbola – menora</a:t>
            </a: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9932611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EC933FFB-19A5-4E2D-8BB5-E3D7ABF854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90C08C8E-CAFC-4943-8DC7-7903E708A2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Za razliku od Rima – uporaba hebrejskog jezika</a:t>
            </a:r>
          </a:p>
          <a:p>
            <a:r>
              <a:rPr lang="hr-HR" dirty="0"/>
              <a:t>Epigrafski materijal iz </a:t>
            </a:r>
            <a:r>
              <a:rPr lang="hr-HR" dirty="0" err="1"/>
              <a:t>Venose</a:t>
            </a:r>
            <a:r>
              <a:rPr lang="hr-HR" dirty="0"/>
              <a:t> </a:t>
            </a:r>
            <a:r>
              <a:rPr lang="hr-HR" dirty="0" err="1"/>
              <a:t>značava</a:t>
            </a:r>
            <a:r>
              <a:rPr lang="hr-HR" dirty="0"/>
              <a:t> početak novoga period u uporabi hebrejskoga jezika kod talijanskih Židova</a:t>
            </a:r>
          </a:p>
          <a:p>
            <a:r>
              <a:rPr lang="hr-HR" dirty="0"/>
              <a:t>Dvojezični natpisi na hebrejskom i latinskom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8355622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EF8363F5-4B2D-4B63-A39B-F7177F6E7B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Židovi u ruralnim područjima Italije</a:t>
            </a:r>
            <a:endParaRPr lang="en-GB" dirty="0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623092ED-7704-40B9-9D71-7EC5E268327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Život u malim gradovima i selima</a:t>
            </a:r>
          </a:p>
          <a:p>
            <a:r>
              <a:rPr lang="hr-HR" dirty="0"/>
              <a:t>Ne zna se pouzdano kada su židovske zajednice formirane i koliko su bile velike</a:t>
            </a:r>
          </a:p>
          <a:p>
            <a:r>
              <a:rPr lang="hr-HR" dirty="0"/>
              <a:t>Izvori: nadgrobni natpisi, židovski grobovi, literarni izvori (pisma pape Grgura Velikog)</a:t>
            </a:r>
          </a:p>
          <a:p>
            <a:r>
              <a:rPr lang="hr-HR" dirty="0"/>
              <a:t>Epitafi omogućuju rekonstrukciju mobilnosti Židova u kasnoj antici</a:t>
            </a:r>
          </a:p>
          <a:p>
            <a:endParaRPr lang="hr-HR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2847675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CAA5B677-1A1F-4137-8EE8-69F59C41CC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F77498DA-599B-4FED-933F-A18679C97B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Zajedničke karakteristike: uporaba grčkog i latinskog jezika i osobnih imena, prevladavajuća židovska ikonografija, navodi specifičnih dužnosti i službi u zajednici, isključivo židovske grobnice</a:t>
            </a:r>
          </a:p>
          <a:p>
            <a:r>
              <a:rPr lang="hr-HR" dirty="0"/>
              <a:t>Natpisi s Malte i Sicilije („</a:t>
            </a:r>
            <a:r>
              <a:rPr lang="hr-HR" dirty="0" err="1"/>
              <a:t>Grotta</a:t>
            </a:r>
            <a:r>
              <a:rPr lang="hr-HR" dirty="0"/>
              <a:t> del </a:t>
            </a:r>
            <a:r>
              <a:rPr lang="hr-HR" dirty="0" err="1"/>
              <a:t>Carciofo</a:t>
            </a:r>
            <a:r>
              <a:rPr lang="hr-HR" dirty="0"/>
              <a:t>”)</a:t>
            </a:r>
          </a:p>
          <a:p>
            <a:pPr marL="0" indent="0">
              <a:buNone/>
            </a:pPr>
            <a:endParaRPr lang="hr-HR" dirty="0"/>
          </a:p>
          <a:p>
            <a:pPr marL="0" indent="0">
              <a:buNone/>
            </a:pPr>
            <a:r>
              <a:rPr lang="hr-HR" dirty="0"/>
              <a:t>*** od ranog 3. do početka 5. stoljeća Židovi su bili integrirani u kasnorimsko društvo na području Italije na više razina – suživot sa ne-Židovskim suvremenicima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8877653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FD257620-4065-4EA2-8D49-E4B0BE7EDE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D7BFCDB4-15F8-4A2E-85EC-CD8C131BBBA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hr-HR" dirty="0"/>
              <a:t>Suživot s ostalima stanovnicima se nastavlja u 5. i 6. stoljeću – epigrafska svjedočanstva iz </a:t>
            </a:r>
            <a:r>
              <a:rPr lang="hr-HR" dirty="0" err="1"/>
              <a:t>Venose</a:t>
            </a:r>
            <a:endParaRPr lang="hr-HR" dirty="0"/>
          </a:p>
          <a:p>
            <a:r>
              <a:rPr lang="hr-HR" dirty="0"/>
              <a:t>Postupno prožimanje sa kršćanima u razdoblju ranog srednjeg vijeka u Italiji</a:t>
            </a:r>
          </a:p>
          <a:p>
            <a:r>
              <a:rPr lang="hr-HR" dirty="0"/>
              <a:t>Literarni izvori: </a:t>
            </a:r>
          </a:p>
          <a:p>
            <a:pPr marL="0" indent="0">
              <a:buNone/>
            </a:pPr>
            <a:r>
              <a:rPr lang="pt-BR" sz="1800" b="1" i="1" u="none" strike="noStrike" baseline="0" dirty="0">
                <a:latin typeface="AdvGarm-i"/>
              </a:rPr>
              <a:t>Co</a:t>
            </a:r>
            <a:r>
              <a:rPr lang="hr-HR" sz="1800" b="1" i="1" u="none" strike="noStrike" baseline="0" dirty="0">
                <a:latin typeface="AdvGarm-i"/>
              </a:rPr>
              <a:t>llatio</a:t>
            </a:r>
            <a:r>
              <a:rPr lang="pt-BR" sz="1800" b="1" i="1" u="none" strike="noStrike" baseline="0" dirty="0">
                <a:latin typeface="AdvGarm-i"/>
              </a:rPr>
              <a:t> Legum Mosaicarum et Romanarum</a:t>
            </a:r>
            <a:r>
              <a:rPr lang="hr-HR" sz="1800" b="1" i="1" u="none" strike="noStrike" baseline="0" dirty="0">
                <a:latin typeface="AdvGarm-i"/>
              </a:rPr>
              <a:t> </a:t>
            </a:r>
            <a:r>
              <a:rPr lang="hr-HR" sz="1800" b="0" i="1" u="none" strike="noStrike" baseline="0" dirty="0">
                <a:latin typeface="AdvGarm-i"/>
              </a:rPr>
              <a:t>– </a:t>
            </a:r>
            <a:r>
              <a:rPr lang="hr-HR" sz="1800" b="0" u="none" strike="noStrike" baseline="0" dirty="0">
                <a:latin typeface="AdvGarm-i"/>
              </a:rPr>
              <a:t>djelo sastavljeno u 4. stoljeću, vjerojatno židovskoga autora koji je živio u Rimu</a:t>
            </a:r>
          </a:p>
          <a:p>
            <a:pPr>
              <a:buFontTx/>
              <a:buChar char="-"/>
            </a:pPr>
            <a:r>
              <a:rPr lang="hr-HR" sz="1800" dirty="0">
                <a:latin typeface="AdvGarm-i"/>
              </a:rPr>
              <a:t>16 poglavlja koja govore o židovskim i rimskim zakonima</a:t>
            </a:r>
          </a:p>
          <a:p>
            <a:pPr>
              <a:buFontTx/>
              <a:buChar char="-"/>
            </a:pPr>
            <a:r>
              <a:rPr lang="hr-HR" dirty="0"/>
              <a:t>Fokus je na kaznenom pravu; namjena teksta nije pravne prirode nego apologetske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260231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88FDBA00-E9A3-4844-98CA-BFF483CB7D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F93A6AEE-2E81-4BF6-96C2-D9944D8357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pt-BR" sz="2000" b="1" i="1" u="none" strike="noStrike" baseline="0" dirty="0">
                <a:latin typeface="AdvGarm-i"/>
              </a:rPr>
              <a:t>Co</a:t>
            </a:r>
            <a:r>
              <a:rPr lang="hr-HR" sz="2000" b="1" i="1" u="none" strike="noStrike" baseline="0" dirty="0" err="1">
                <a:latin typeface="AdvGarm-i"/>
              </a:rPr>
              <a:t>llatio</a:t>
            </a:r>
            <a:r>
              <a:rPr lang="hr-HR" sz="2000" b="1" i="1" u="none" strike="noStrike" baseline="0" dirty="0">
                <a:latin typeface="AdvGarm-i"/>
              </a:rPr>
              <a:t> L</a:t>
            </a:r>
            <a:r>
              <a:rPr lang="pt-BR" sz="2000" b="1" i="1" u="none" strike="noStrike" baseline="0" dirty="0">
                <a:latin typeface="AdvGarm-i"/>
              </a:rPr>
              <a:t>egum Mosaicarum et Romanarum</a:t>
            </a:r>
            <a:r>
              <a:rPr lang="hr-HR" sz="2000" b="1" i="1" u="none" strike="noStrike" baseline="0" dirty="0">
                <a:latin typeface="AdvGarm-i"/>
              </a:rPr>
              <a:t> </a:t>
            </a:r>
            <a:r>
              <a:rPr lang="hr-HR" sz="2000" i="1" u="none" strike="noStrike" baseline="0" dirty="0">
                <a:latin typeface="AdvGarm-i"/>
              </a:rPr>
              <a:t> - Usporedba Mojsijeva zakonika i rimskih zakona </a:t>
            </a:r>
            <a:r>
              <a:rPr lang="hr-HR" sz="2000" u="none" strike="noStrike" baseline="0" dirty="0">
                <a:latin typeface="AdvGarm-i"/>
              </a:rPr>
              <a:t>(</a:t>
            </a:r>
            <a:r>
              <a:rPr lang="hr-HR" sz="2000" i="1" u="none" strike="noStrike" baseline="0" dirty="0" err="1">
                <a:latin typeface="AdvGarm-i"/>
              </a:rPr>
              <a:t>Lex</a:t>
            </a:r>
            <a:r>
              <a:rPr lang="hr-HR" sz="2000" i="1" u="none" strike="noStrike" baseline="0" dirty="0">
                <a:latin typeface="AdvGarm-i"/>
              </a:rPr>
              <a:t> Dei</a:t>
            </a:r>
            <a:r>
              <a:rPr lang="hr-HR" sz="2000" u="none" strike="noStrike" baseline="0" dirty="0">
                <a:latin typeface="AdvGarm-i"/>
              </a:rPr>
              <a:t>)</a:t>
            </a:r>
          </a:p>
          <a:p>
            <a:r>
              <a:rPr lang="hr-HR" sz="2000" u="none" strike="noStrike" baseline="0" dirty="0">
                <a:latin typeface="AdvGarm-i"/>
              </a:rPr>
              <a:t>Pokušaj usporedbe dvaju zakona – komparativno pravo?</a:t>
            </a:r>
          </a:p>
          <a:p>
            <a:r>
              <a:rPr lang="hr-HR" dirty="0">
                <a:latin typeface="AdvGarm-i"/>
              </a:rPr>
              <a:t>Spajanje biblijskog prava i rimskog prava</a:t>
            </a:r>
          </a:p>
          <a:p>
            <a:r>
              <a:rPr lang="hr-HR" sz="2000" u="none" strike="noStrike" baseline="0" dirty="0">
                <a:latin typeface="AdvGarm-i"/>
              </a:rPr>
              <a:t>Smanjivanje tenzija i formuliranje pretpostavke da je Mojsijev zakonik utjecao na rimsko pravo</a:t>
            </a:r>
          </a:p>
          <a:p>
            <a:r>
              <a:rPr lang="hr-HR" dirty="0">
                <a:latin typeface="AdvGarm-i"/>
              </a:rPr>
              <a:t>Saznanja o povijest Židova u Italiji</a:t>
            </a:r>
          </a:p>
          <a:p>
            <a:r>
              <a:rPr lang="hr-HR" sz="2000" u="none" strike="noStrike" baseline="0" dirty="0">
                <a:latin typeface="AdvGarm-i"/>
              </a:rPr>
              <a:t>Nepoznati sastavljač piše djelo na latinskom jeziku kako bi bilo dostupno onima koji nisu poznavali Mojsijev zakon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990823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F3F5DB7D-F62C-41AC-8A4A-AB8E256ACD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BED0F88F-4B1C-43E5-84ED-4E5B5D2F67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/>
            <a:r>
              <a:rPr lang="hr-HR" b="0" i="0" dirty="0">
                <a:solidFill>
                  <a:srgbClr val="000000"/>
                </a:solidFill>
                <a:effectLst/>
                <a:latin typeface="ff3"/>
              </a:rPr>
              <a:t>Većina studija o povijesti Židova u kasnoj antici u fokus postavlja život i kulturu Židova na području Palestine jer je ta regija najbolje dokumentirana </a:t>
            </a:r>
          </a:p>
          <a:p>
            <a:pPr algn="l"/>
            <a:r>
              <a:rPr lang="hr-HR" b="0" i="0" dirty="0">
                <a:solidFill>
                  <a:srgbClr val="000000"/>
                </a:solidFill>
                <a:effectLst/>
                <a:latin typeface="ff3"/>
              </a:rPr>
              <a:t>Potreba da se istraži kulturne i društvene pojave u skladu s promjenama koje su se odvijale kod Židova od 4. do 7. stoljeća – vrijeme kada se Židovi suočavaju s novim okruženjem – kršćanskom kulturom </a:t>
            </a:r>
          </a:p>
          <a:p>
            <a:pPr algn="l"/>
            <a:r>
              <a:rPr lang="hr-HR" dirty="0">
                <a:solidFill>
                  <a:srgbClr val="000000"/>
                </a:solidFill>
                <a:latin typeface="ff3"/>
              </a:rPr>
              <a:t>Razdoblje promjena za stanovnike Palestine</a:t>
            </a:r>
            <a:endParaRPr lang="en-GB" b="0" i="0" dirty="0">
              <a:solidFill>
                <a:srgbClr val="000000"/>
              </a:solidFill>
              <a:effectLst/>
              <a:latin typeface="Roboto"/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9865368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57CA9F6E-43B4-47EE-A11C-6B5C1884DA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4409C004-B1A7-4446-9420-A981C659727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hr-HR" dirty="0"/>
              <a:t>Rasprave o Mojsijevu zakonu u kasnoj antici – napadi ranih kršćanskih pisaca</a:t>
            </a:r>
          </a:p>
          <a:p>
            <a:r>
              <a:rPr lang="hr-HR" dirty="0"/>
              <a:t>Negativan utjecaj na pravni status židovskih zajednica u čitavom Rimskom carstvu u kasnoj antici</a:t>
            </a:r>
          </a:p>
          <a:p>
            <a:pPr marL="0" indent="0">
              <a:buNone/>
            </a:pPr>
            <a:r>
              <a:rPr lang="hr-HR" dirty="0"/>
              <a:t>Važnost izvora kao povijesnog dokumenta:</a:t>
            </a:r>
          </a:p>
          <a:p>
            <a:r>
              <a:rPr lang="hr-HR" dirty="0"/>
              <a:t>1) Židovi u Italiji imaju važnu ulogu u društvenom i kulturnom životu</a:t>
            </a:r>
          </a:p>
          <a:p>
            <a:r>
              <a:rPr lang="hr-HR" dirty="0"/>
              <a:t>2) židovske zajednice postupno postaju predmetom rasprava u kasnoj antici</a:t>
            </a:r>
          </a:p>
          <a:p>
            <a:r>
              <a:rPr lang="hr-HR" dirty="0"/>
              <a:t>rimski zakoni s početka 5. st. isključuju Židove iz svih važnijih civilnih službi Carstva</a:t>
            </a:r>
          </a:p>
          <a:p>
            <a:endParaRPr lang="hr-HR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9158349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446573CC-DE50-449B-991F-3744C54EB3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BB99E33F-143E-411A-8C6D-5F40B45E4A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hr-HR" dirty="0"/>
              <a:t>Židovske sinagoge nisu više sigurne od nasilja</a:t>
            </a:r>
          </a:p>
          <a:p>
            <a:r>
              <a:rPr lang="hr-HR" dirty="0"/>
              <a:t>Uništenje sinagoga u Rimu i Akvileji 388. g., u Rimu 395. g.</a:t>
            </a:r>
          </a:p>
          <a:p>
            <a:r>
              <a:rPr lang="hr-HR" dirty="0"/>
              <a:t>Tenzije između kršćana i židovskih zajednica (propovijedi talijanskih biskupa: Ambrozije iz Milana, Zenon iz Verone, Maksim iz Torina, </a:t>
            </a:r>
            <a:r>
              <a:rPr lang="hr-HR" dirty="0" err="1"/>
              <a:t>Gaudencije</a:t>
            </a:r>
            <a:r>
              <a:rPr lang="hr-HR" dirty="0"/>
              <a:t> iz Brescije, Petar </a:t>
            </a:r>
            <a:r>
              <a:rPr lang="hr-HR" dirty="0" err="1"/>
              <a:t>Krizolog</a:t>
            </a:r>
            <a:r>
              <a:rPr lang="hr-HR" dirty="0"/>
              <a:t> iz Ravene)</a:t>
            </a:r>
          </a:p>
          <a:p>
            <a:r>
              <a:rPr lang="hr-HR" dirty="0"/>
              <a:t>Pokušaj kristijanizacije nepravovjernih kršćana u kasnom Carstvu – isključivanje iz zajednice </a:t>
            </a:r>
          </a:p>
          <a:p>
            <a:r>
              <a:rPr lang="hr-HR" dirty="0"/>
              <a:t>Židovi su do početka 7. st. ipak zadržali svoj status u društvu (senatori u 5. st.)</a:t>
            </a:r>
          </a:p>
          <a:p>
            <a:r>
              <a:rPr lang="hr-HR" dirty="0"/>
              <a:t>*** postupni prelazak iz poganske antike u kršćanski rani srednji vijek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1091725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BAB684A6-713A-4EF2-AFE3-DEAFF7E08F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1209E8DE-D4DF-4BDC-9B81-E5418A7554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hr-HR" dirty="0"/>
              <a:t>Ponovno oživljavanje židovskih zajednica za vrijeme </a:t>
            </a:r>
            <a:r>
              <a:rPr lang="hr-HR" dirty="0" err="1"/>
              <a:t>Ostrogotske</a:t>
            </a:r>
            <a:r>
              <a:rPr lang="hr-HR" dirty="0"/>
              <a:t> države u Italiji (490 – 554)</a:t>
            </a:r>
          </a:p>
          <a:p>
            <a:r>
              <a:rPr lang="hr-HR" dirty="0"/>
              <a:t>Arijanski </a:t>
            </a:r>
            <a:r>
              <a:rPr lang="hr-HR" dirty="0" err="1"/>
              <a:t>Ostrogoti</a:t>
            </a:r>
            <a:r>
              <a:rPr lang="hr-HR" dirty="0"/>
              <a:t> – kršćanska hereza </a:t>
            </a:r>
          </a:p>
          <a:p>
            <a:r>
              <a:rPr lang="hr-HR" dirty="0"/>
              <a:t>Vladavina kralja </a:t>
            </a:r>
            <a:r>
              <a:rPr lang="hr-HR" dirty="0" err="1"/>
              <a:t>Teodorika</a:t>
            </a:r>
            <a:r>
              <a:rPr lang="hr-HR" dirty="0"/>
              <a:t> – kažnjavanje kršćana koji su spalili sinagoge u Rimu i Raveni (plaćanje štete)</a:t>
            </a:r>
          </a:p>
          <a:p>
            <a:r>
              <a:rPr lang="hr-HR" dirty="0"/>
              <a:t>Nakon poraza </a:t>
            </a:r>
            <a:r>
              <a:rPr lang="hr-HR" dirty="0" err="1"/>
              <a:t>Ostrogota</a:t>
            </a:r>
            <a:r>
              <a:rPr lang="hr-HR" dirty="0"/>
              <a:t> 554. g. – uvođenje Justinijanova zakona </a:t>
            </a:r>
            <a:r>
              <a:rPr lang="hr-HR" i="1" dirty="0" err="1"/>
              <a:t>Corpus</a:t>
            </a:r>
            <a:r>
              <a:rPr lang="hr-HR" i="1" dirty="0"/>
              <a:t> </a:t>
            </a:r>
            <a:r>
              <a:rPr lang="hr-HR" i="1" dirty="0" err="1"/>
              <a:t>Iuris</a:t>
            </a:r>
            <a:r>
              <a:rPr lang="hr-HR" i="1" dirty="0"/>
              <a:t> </a:t>
            </a:r>
            <a:r>
              <a:rPr lang="hr-HR" i="1" dirty="0" err="1"/>
              <a:t>Civilis</a:t>
            </a:r>
            <a:r>
              <a:rPr lang="hr-HR" i="1" dirty="0"/>
              <a:t> </a:t>
            </a:r>
            <a:r>
              <a:rPr lang="hr-HR" dirty="0"/>
              <a:t>na područje Italije</a:t>
            </a:r>
          </a:p>
          <a:p>
            <a:r>
              <a:rPr lang="hr-HR" dirty="0"/>
              <a:t>Nema izravnog utjecaja na svakodnevicu Židova</a:t>
            </a:r>
          </a:p>
          <a:p>
            <a:r>
              <a:rPr lang="hr-HR" dirty="0"/>
              <a:t>Židovi nastavljaju aktivno sudjelovati u političkom, društvenom i kulturnom životu suvremenika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539678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7DBCE714-7ED1-49E5-B413-61A59B8A60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Židovi u Španjolskoj</a:t>
            </a:r>
            <a:endParaRPr lang="en-GB" dirty="0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7B7F6C0E-2F8E-44BD-92DE-06D286B905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Veliki broj srednjovjekovnih legendi smješta dolazak Židova na područja Španjolske u antičko doba</a:t>
            </a:r>
          </a:p>
          <a:p>
            <a:r>
              <a:rPr lang="hr-HR" dirty="0"/>
              <a:t>Pretpostavka da su židovski trgovci stizali na to područje još s Feničanima i </a:t>
            </a:r>
            <a:r>
              <a:rPr lang="hr-HR" dirty="0" err="1"/>
              <a:t>Kartažanima</a:t>
            </a:r>
            <a:endParaRPr lang="hr-HR" dirty="0"/>
          </a:p>
          <a:p>
            <a:r>
              <a:rPr lang="hr-HR" dirty="0"/>
              <a:t>Legende koje nastoje pokazati da španjolski Židovi nisu bili krivi za Kristovu smrt (optužbe kršćana protiv Židova u kasnoj antici)</a:t>
            </a:r>
          </a:p>
          <a:p>
            <a:r>
              <a:rPr lang="hr-HR" dirty="0"/>
              <a:t>Kada su se Židovi naselili na Iberski poluotok ne može se sa sigurnošću utvrditi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3304766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518745D5-8A93-437A-9714-96850792AA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E576FE1B-17C0-438E-ABE7-5A629A2398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Nema arheoloških potvrda o prisutnosti židovskih naselja do 3. stoljeća</a:t>
            </a:r>
          </a:p>
          <a:p>
            <a:r>
              <a:rPr lang="hr-HR" dirty="0"/>
              <a:t>Pavlova namjera da otputuje u Španjolsku sredinom 1. st.</a:t>
            </a:r>
          </a:p>
          <a:p>
            <a:r>
              <a:rPr lang="hr-HR" dirty="0"/>
              <a:t>Amfora sa hebrejskim slovima pronađena na Balearima (Ibiza) iz 1. st. – postojanje trgovačkih veza između Baleara i Judeje prije 3. st.</a:t>
            </a:r>
          </a:p>
          <a:p>
            <a:r>
              <a:rPr lang="hr-HR" dirty="0"/>
              <a:t>Natpisi iz 3. do 6. st. na grčkom, latinskom i hebrejskom</a:t>
            </a:r>
          </a:p>
          <a:p>
            <a:r>
              <a:rPr lang="hr-HR" dirty="0"/>
              <a:t>Nema sačuvanih židovskih izvora o židovskim zajednicama u Španjolskoj</a:t>
            </a:r>
          </a:p>
          <a:p>
            <a:r>
              <a:rPr lang="hr-HR" dirty="0"/>
              <a:t>Oslanjanje na zakone i kršćanske izvore prije arapskog osvajanja 711. g.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4856199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EA89B1B0-D07C-4391-9449-8DDA192296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DA31091F-47DF-42A5-A072-41E50E0744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Općenito su Židovi prisutni na najromaniziranijim dijelovima Iberskog poluotoka – jug i istok</a:t>
            </a:r>
          </a:p>
          <a:p>
            <a:r>
              <a:rPr lang="hr-HR" dirty="0"/>
              <a:t>Podaci o vjerskom suživotu iz akata koncila održanog u Elviri (300 -313. g.)</a:t>
            </a:r>
          </a:p>
          <a:p>
            <a:r>
              <a:rPr lang="hr-HR" dirty="0"/>
              <a:t>Biskupi su zabranili </a:t>
            </a:r>
            <a:r>
              <a:rPr lang="hr-HR"/>
              <a:t>židovsko-kršćanske brakove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705720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50833582-EE4E-4928-ABE4-C0FF460299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73AD9FDC-184C-44DB-B414-41279027CD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Židovske zajednice na području Apeninskog poluotoka – neke od njih vrlo stare i ukorijenjene, druge se afirmiraju tek nakon 3. stoljeća</a:t>
            </a:r>
          </a:p>
          <a:p>
            <a:r>
              <a:rPr lang="hr-HR" dirty="0"/>
              <a:t>Prisutnost u velikim gradovima: Napulj, Milano, Ravena, Rim</a:t>
            </a:r>
          </a:p>
          <a:p>
            <a:r>
              <a:rPr lang="hr-HR" dirty="0"/>
              <a:t>Manje sredine i sela sa organiziranim židovskim zajednicama</a:t>
            </a:r>
          </a:p>
          <a:p>
            <a:r>
              <a:rPr lang="hr-HR" dirty="0"/>
              <a:t>Područje Sardinije i Sicilije, Malta i </a:t>
            </a:r>
            <a:r>
              <a:rPr lang="hr-HR" dirty="0" err="1"/>
              <a:t>Liparski</a:t>
            </a:r>
            <a:r>
              <a:rPr lang="hr-HR" dirty="0"/>
              <a:t> otoci</a:t>
            </a:r>
          </a:p>
          <a:p>
            <a:endParaRPr lang="hr-HR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766973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4B1DF6A9-220C-4F7F-90FB-C2B3383BB9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3ED17B9C-2521-4561-8474-E13D387F94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Primarni izvori o Židovima u Italiji: arheološki i epigrafski materijal</a:t>
            </a:r>
          </a:p>
          <a:p>
            <a:r>
              <a:rPr lang="hr-HR" dirty="0"/>
              <a:t>Rekonstrukcija prisutnosti i rasprostranjenosti židovskih zajednica u kasnoj antici – Apeninski poluotok postaje jedno od najčvršćih uporišta židovske dijaspore na Sredozemlju u kasnoj antici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300833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DB56CED6-ACD4-43B1-BE53-1B579E8C6E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015732"/>
            <a:ext cx="12192000" cy="4118829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5B451061-F85B-40DB-92DA-1FD61C70C3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2"/>
          <a:srcRect t="2769" b="-2769"/>
          <a:stretch/>
        </p:blipFill>
        <p:spPr>
          <a:xfrm>
            <a:off x="0" y="6135624"/>
            <a:ext cx="12192000" cy="742950"/>
          </a:xfrm>
          <a:prstGeom prst="rect">
            <a:avLst/>
          </a:prstGeom>
        </p:spPr>
      </p:pic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D1F836F1-51D4-4090-8E0D-97877F0360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6141705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6A01027E-B10F-4212-8A7C-18D3714617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371687" y="798973"/>
            <a:ext cx="0" cy="1067168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Naslov 1">
            <a:extLst>
              <a:ext uri="{FF2B5EF4-FFF2-40B4-BE49-F238E27FC236}">
                <a16:creationId xmlns:a16="http://schemas.microsoft.com/office/drawing/2014/main" id="{FE313682-565F-4316-B355-99F2437EAB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34696" y="804519"/>
            <a:ext cx="9520158" cy="1049235"/>
          </a:xfrm>
        </p:spPr>
        <p:txBody>
          <a:bodyPr vert="horz" lIns="91440" tIns="45720" rIns="91440" bIns="45720" rtlCol="0" anchor="b">
            <a:normAutofit/>
          </a:bodyPr>
          <a:lstStyle/>
          <a:p>
            <a:endParaRPr lang="en-US" sz="3200"/>
          </a:p>
        </p:txBody>
      </p:sp>
      <p:sp>
        <p:nvSpPr>
          <p:cNvPr id="4" name="Rezervirano mjesto teksta 3">
            <a:extLst>
              <a:ext uri="{FF2B5EF4-FFF2-40B4-BE49-F238E27FC236}">
                <a16:creationId xmlns:a16="http://schemas.microsoft.com/office/drawing/2014/main" id="{B6218863-14E5-4FC0-90E4-2372B9F0088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534695" y="2184357"/>
            <a:ext cx="4075733" cy="3281990"/>
          </a:xfrm>
        </p:spPr>
        <p:txBody>
          <a:bodyPr vert="horz" lIns="91440" tIns="45720" rIns="91440" bIns="45720" rtlCol="0" anchor="t">
            <a:normAutofit/>
          </a:bodyPr>
          <a:lstStyle/>
          <a:p>
            <a:pPr indent="-228600">
              <a:buFont typeface="Arial" panose="020B0604020202020204" pitchFamily="34" charset="0"/>
              <a:buChar char="•"/>
            </a:pPr>
            <a:r>
              <a:rPr lang="en-US" dirty="0" err="1"/>
              <a:t>Židovska</a:t>
            </a:r>
            <a:r>
              <a:rPr lang="en-US" dirty="0"/>
              <a:t> </a:t>
            </a:r>
            <a:r>
              <a:rPr lang="en-US" dirty="0" err="1"/>
              <a:t>dijaspora</a:t>
            </a:r>
            <a:r>
              <a:rPr lang="en-US" dirty="0"/>
              <a:t> u </a:t>
            </a:r>
            <a:r>
              <a:rPr lang="en-US" dirty="0" err="1"/>
              <a:t>Rimskom</a:t>
            </a:r>
            <a:r>
              <a:rPr lang="en-US" dirty="0"/>
              <a:t> </a:t>
            </a:r>
            <a:r>
              <a:rPr lang="en-US" dirty="0" err="1"/>
              <a:t>carstvu</a:t>
            </a:r>
            <a:endParaRPr lang="en-US" dirty="0"/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BD06B126-22B6-4118-946D-3F4D470788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6109823" y="2184357"/>
            <a:ext cx="4948659" cy="3281988"/>
            <a:chOff x="7807230" y="2012810"/>
            <a:chExt cx="3251252" cy="3459865"/>
          </a:xfrm>
        </p:grpSpPr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4F0C660B-3460-445A-AD16-40CAAB762E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807230" y="2012810"/>
              <a:ext cx="3251252" cy="3459865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1905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A4D96F8D-D979-45F6-88BA-037B5A1BBB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807231" y="2026142"/>
              <a:ext cx="3251250" cy="3440203"/>
            </a:xfrm>
            <a:prstGeom prst="rect">
              <a:avLst/>
            </a:prstGeom>
            <a:solidFill>
              <a:srgbClr val="FFFFFE"/>
            </a:solidFill>
            <a:ln w="762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w="38100" h="38100"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6" name="Rezervirano mjesto sadržaja 5">
            <a:extLst>
              <a:ext uri="{FF2B5EF4-FFF2-40B4-BE49-F238E27FC236}">
                <a16:creationId xmlns:a16="http://schemas.microsoft.com/office/drawing/2014/main" id="{FA980B28-1BEC-4E64-BBE6-D72AD2CB695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6106194" y="2341994"/>
            <a:ext cx="4948660" cy="29565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268878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CF4D2C7B-C6DF-4D26-84E8-AB4FC37799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FAAEA132-A8CB-4417-81D7-D94392DE3E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hr-HR" dirty="0"/>
              <a:t>Postojanje židovskih sinagoga – arheološke potvrde</a:t>
            </a:r>
          </a:p>
          <a:p>
            <a:r>
              <a:rPr lang="hr-HR" dirty="0"/>
              <a:t>Podaci o demografiji i naseljavanju – porast i širenje židovske populacije na tlu kasnoantičke Italije</a:t>
            </a:r>
          </a:p>
          <a:p>
            <a:r>
              <a:rPr lang="hr-HR" dirty="0"/>
              <a:t>Uspjeh židovske misionarske djelatnosti?</a:t>
            </a:r>
          </a:p>
          <a:p>
            <a:r>
              <a:rPr lang="hr-HR" dirty="0"/>
              <a:t>Arheološki izvori: Židovi su jasnije </a:t>
            </a:r>
            <a:r>
              <a:rPr lang="hr-HR" dirty="0" err="1"/>
              <a:t>vidljjivi</a:t>
            </a:r>
            <a:r>
              <a:rPr lang="hr-HR" dirty="0"/>
              <a:t> u kasnoj antici nego ranije</a:t>
            </a:r>
          </a:p>
          <a:p>
            <a:r>
              <a:rPr lang="hr-HR" dirty="0"/>
              <a:t>Tek tada započinju označavati svoje grobove prepoznatljivim židovskim znakovima i simbolima</a:t>
            </a:r>
          </a:p>
          <a:p>
            <a:r>
              <a:rPr lang="hr-HR" dirty="0"/>
              <a:t>Nadgrobni natpisi tipično židovskoga podrijetla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68288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0118EEE4-9880-4780-8FDF-FFA2A2D70A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3E7B9D9C-73BA-4BF5-B3BF-53C92B1493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Pomak talijanskih Židova iz velikih gradova u manje sredine</a:t>
            </a:r>
          </a:p>
          <a:p>
            <a:r>
              <a:rPr lang="hr-HR" dirty="0"/>
              <a:t>Podaci o demografiji židovske zajednice u Rimu – arheološki i epigrafski materijal</a:t>
            </a:r>
          </a:p>
          <a:p>
            <a:r>
              <a:rPr lang="hr-HR" dirty="0"/>
              <a:t>Mali broj pisanih izvora (reference iz djela klasičnih pisaca, i djela </a:t>
            </a:r>
            <a:r>
              <a:rPr lang="hr-HR" dirty="0" err="1"/>
              <a:t>patristike</a:t>
            </a:r>
            <a:r>
              <a:rPr lang="hr-HR" dirty="0"/>
              <a:t>)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2199171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A87FAEA9-510D-4F63-B77A-34F6AB3537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hr-HR" sz="2800" dirty="0"/>
              <a:t>Židovi u Rimu</a:t>
            </a:r>
            <a:endParaRPr lang="en-GB" sz="2800" dirty="0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6F7DCB10-F035-4D9D-A6C4-1C17F4936E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Najbrojniji izvori o židovskoj zajednici u kasnoantičkoj Italiji</a:t>
            </a:r>
          </a:p>
          <a:p>
            <a:r>
              <a:rPr lang="hr-HR" dirty="0"/>
              <a:t>Najstarija židovska zajednica u Italiji</a:t>
            </a:r>
          </a:p>
          <a:p>
            <a:r>
              <a:rPr lang="hr-HR" dirty="0"/>
              <a:t>Najbrojnija od antike do srednjeg vijeka</a:t>
            </a:r>
          </a:p>
          <a:p>
            <a:r>
              <a:rPr lang="hr-HR" dirty="0"/>
              <a:t>Poznati podaci proizlaze iz židovskih katakombi i </a:t>
            </a:r>
            <a:r>
              <a:rPr lang="hr-HR" dirty="0" err="1"/>
              <a:t>hipogeja</a:t>
            </a:r>
            <a:r>
              <a:rPr lang="hr-HR" dirty="0"/>
              <a:t> smještenih izvan gradskih zidina Rima iz 3. stoljeća (uz poganska groblja i kršćanske katakombe)</a:t>
            </a:r>
          </a:p>
          <a:p>
            <a:r>
              <a:rPr lang="hr-HR" dirty="0"/>
              <a:t>Informacije o židovskoj zajednici u Rimu između 2. i 5. stoljeća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9935236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40CDAB5F-E57D-41E1-8A01-47BAFB93FC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2E5DC097-AC71-4F39-970F-20EAFF22B6C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Oko 6oo nadgrobnih natpisa (većina </a:t>
            </a:r>
            <a:r>
              <a:rPr lang="hr-HR" i="1" dirty="0" err="1"/>
              <a:t>in</a:t>
            </a:r>
            <a:r>
              <a:rPr lang="hr-HR" i="1" dirty="0"/>
              <a:t> situ</a:t>
            </a:r>
            <a:r>
              <a:rPr lang="hr-HR" dirty="0"/>
              <a:t>)</a:t>
            </a:r>
          </a:p>
          <a:p>
            <a:r>
              <a:rPr lang="hr-HR" dirty="0"/>
              <a:t>Podaci o zajednici, ali i pojedincima </a:t>
            </a:r>
          </a:p>
          <a:p>
            <a:r>
              <a:rPr lang="hr-HR" dirty="0"/>
              <a:t>Društvena povijest rimskih Židova i suživot s pripadnicima ostalih religija u Rimu (društvena interakcija s „ne-Židovima”)</a:t>
            </a:r>
          </a:p>
          <a:p>
            <a:endParaRPr lang="hr-HR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46231345"/>
      </p:ext>
    </p:extLst>
  </p:cSld>
  <p:clrMapOvr>
    <a:masterClrMapping/>
  </p:clrMapOvr>
</p:sld>
</file>

<file path=ppt/theme/theme1.xml><?xml version="1.0" encoding="utf-8"?>
<a:theme xmlns:a="http://schemas.openxmlformats.org/drawingml/2006/main" name="Galerija">
  <a:themeElements>
    <a:clrScheme name="Galerija">
      <a:dk1>
        <a:sysClr val="windowText" lastClr="000000"/>
      </a:dk1>
      <a:lt1>
        <a:sysClr val="window" lastClr="FFFFFF"/>
      </a:lt1>
      <a:dk2>
        <a:srgbClr val="454545"/>
      </a:dk2>
      <a:lt2>
        <a:srgbClr val="EDEBE7"/>
      </a:lt2>
      <a:accent1>
        <a:srgbClr val="5FA534"/>
      </a:accent1>
      <a:accent2>
        <a:srgbClr val="DCAB34"/>
      </a:accent2>
      <a:accent3>
        <a:srgbClr val="D26D23"/>
      </a:accent3>
      <a:accent4>
        <a:srgbClr val="972323"/>
      </a:accent4>
      <a:accent5>
        <a:srgbClr val="236797"/>
      </a:accent5>
      <a:accent6>
        <a:srgbClr val="2FB6C6"/>
      </a:accent6>
      <a:hlink>
        <a:srgbClr val="8FC639"/>
      </a:hlink>
      <a:folHlink>
        <a:srgbClr val="E7C272"/>
      </a:folHlink>
    </a:clrScheme>
    <a:fontScheme name="Galerija">
      <a:majorFont>
        <a:latin typeface="Palatino Linotype" panose="020405020505050303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Palatino Linotype" panose="020405020505050303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erija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AC464412-510E-4F2B-8947-A0DDBD028997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FAAE4F818FE933429D492135E5FB67BB" ma:contentTypeVersion="11" ma:contentTypeDescription="Stvaranje novog dokumenta." ma:contentTypeScope="" ma:versionID="e0fa406fad5e940025400d1cfa5b248c">
  <xsd:schema xmlns:xsd="http://www.w3.org/2001/XMLSchema" xmlns:xs="http://www.w3.org/2001/XMLSchema" xmlns:p="http://schemas.microsoft.com/office/2006/metadata/properties" xmlns:ns3="e99a5f9b-f967-45e8-8da5-8c6aade56b98" targetNamespace="http://schemas.microsoft.com/office/2006/metadata/properties" ma:root="true" ma:fieldsID="fa016d77a5619513a120146e570e55e8" ns3:_="">
    <xsd:import namespace="e99a5f9b-f967-45e8-8da5-8c6aade56b98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ServiceDateTaken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_activity" minOccurs="0"/>
                <xsd:element ref="ns3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99a5f9b-f967-45e8-8da5-8c6aade56b9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_activity" ma:index="17" nillable="true" ma:displayName="_activity" ma:hidden="true" ma:internalName="_activity">
      <xsd:simpleType>
        <xsd:restriction base="dms:Note"/>
      </xsd:simpleType>
    </xsd:element>
    <xsd:element name="MediaServiceLocation" ma:index="18" nillable="true" ma:displayName="Location" ma:indexed="true" ma:internalName="MediaServiceLocatio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Vrsta sadržaja"/>
        <xsd:element ref="dc:title" minOccurs="0" maxOccurs="1" ma:index="4" ma:displayName="Naslov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e99a5f9b-f967-45e8-8da5-8c6aade56b98" xsi:nil="true"/>
  </documentManagement>
</p:properties>
</file>

<file path=customXml/itemProps1.xml><?xml version="1.0" encoding="utf-8"?>
<ds:datastoreItem xmlns:ds="http://schemas.openxmlformats.org/officeDocument/2006/customXml" ds:itemID="{3E6B1CD5-C250-472C-B609-DDCD6F2B5D4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99a5f9b-f967-45e8-8da5-8c6aade56b9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34C419B9-630D-411D-B0D4-87C3934FF7BC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6A0C0418-CE96-4C06-A0CE-682C4F7977DE}">
  <ds:schemaRefs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e99a5f9b-f967-45e8-8da5-8c6aade56b98"/>
    <ds:schemaRef ds:uri="http://purl.org/dc/terms/"/>
    <ds:schemaRef ds:uri="http://schemas.openxmlformats.org/package/2006/metadata/core-properties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150</TotalTime>
  <Words>1275</Words>
  <Application>Microsoft Office PowerPoint</Application>
  <PresentationFormat>Widescreen</PresentationFormat>
  <Paragraphs>110</Paragraphs>
  <Slides>25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31" baseType="lpstr">
      <vt:lpstr>AdvGarm-i</vt:lpstr>
      <vt:lpstr>Arial</vt:lpstr>
      <vt:lpstr>ff3</vt:lpstr>
      <vt:lpstr>Palatino Linotype</vt:lpstr>
      <vt:lpstr>Roboto</vt:lpstr>
      <vt:lpstr>Galerija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Židovi u Rimu</vt:lpstr>
      <vt:lpstr>PowerPoint Presentation</vt:lpstr>
      <vt:lpstr>PowerPoint Presentation</vt:lpstr>
      <vt:lpstr>PowerPoint Presentation</vt:lpstr>
      <vt:lpstr>PowerPoint Presentation</vt:lpstr>
      <vt:lpstr>Primjer provincijskog grada: Venosa (Basilicata)</vt:lpstr>
      <vt:lpstr>PowerPoint Presentation</vt:lpstr>
      <vt:lpstr>PowerPoint Presentation</vt:lpstr>
      <vt:lpstr>Židovi u ruralnim područjima Italije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Židovi u Španjolskoj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prezentacija</dc:title>
  <dc:creator>Marina</dc:creator>
  <cp:lastModifiedBy>Marina Zgrablić</cp:lastModifiedBy>
  <cp:revision>16</cp:revision>
  <dcterms:created xsi:type="dcterms:W3CDTF">2021-01-19T10:40:59Z</dcterms:created>
  <dcterms:modified xsi:type="dcterms:W3CDTF">2023-06-05T09:41:01Z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0x010100FAAE4F818FE933429D492135E5FB67BB</vt:lpwstr>
  </property>
</Properties>
</file>