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hr-HR"/>
              <a:t>Kliknite da biste uredili stil naslova matrice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D9854469-CAB4-4A8C-B5AA-5BCC2BECEB7D}" type="datetimeFigureOut">
              <a:rPr lang="en-GB" smtClean="0"/>
              <a:t>11/10/2020</a:t>
            </a:fld>
            <a:endParaRPr lang="en-GB"/>
          </a:p>
        </p:txBody>
      </p:sp>
      <p:sp>
        <p:nvSpPr>
          <p:cNvPr id="5" name="Footer Placeholder 4"/>
          <p:cNvSpPr>
            <a:spLocks noGrp="1"/>
          </p:cNvSpPr>
          <p:nvPr>
            <p:ph type="ftr" sz="quarter" idx="11"/>
          </p:nvPr>
        </p:nvSpPr>
        <p:spPr>
          <a:xfrm>
            <a:off x="1451579" y="329307"/>
            <a:ext cx="5626774" cy="309201"/>
          </a:xfrm>
        </p:spPr>
        <p:txBody>
          <a:bodyPr/>
          <a:lstStyle/>
          <a:p>
            <a:endParaRPr lang="en-GB"/>
          </a:p>
        </p:txBody>
      </p:sp>
      <p:sp>
        <p:nvSpPr>
          <p:cNvPr id="6" name="Slide Number Placeholder 5"/>
          <p:cNvSpPr>
            <a:spLocks noGrp="1"/>
          </p:cNvSpPr>
          <p:nvPr>
            <p:ph type="sldNum" sz="quarter" idx="12"/>
          </p:nvPr>
        </p:nvSpPr>
        <p:spPr>
          <a:xfrm>
            <a:off x="476834" y="798973"/>
            <a:ext cx="811019" cy="503578"/>
          </a:xfrm>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2680840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9854469-CAB4-4A8C-B5AA-5BCC2BECEB7D}" type="datetimeFigureOut">
              <a:rPr lang="en-GB" smtClean="0"/>
              <a:t>11/10/2020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2402198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9854469-CAB4-4A8C-B5AA-5BCC2BECEB7D}" type="datetimeFigureOut">
              <a:rPr lang="en-GB" smtClean="0"/>
              <a:t>11/10/2020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416613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D9854469-CAB4-4A8C-B5AA-5BCC2BECEB7D}" type="datetimeFigureOut">
              <a:rPr lang="en-GB" smtClean="0"/>
              <a:t>11/10/2020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362113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hr-HR"/>
              <a:t>Kliknite da biste uredili stil naslova matrice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D9854469-CAB4-4A8C-B5AA-5BCC2BECEB7D}" type="datetimeFigureOut">
              <a:rPr lang="en-GB" smtClean="0"/>
              <a:t>11/10/2020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252748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D9854469-CAB4-4A8C-B5AA-5BCC2BECEB7D}" type="datetimeFigureOut">
              <a:rPr lang="en-GB" smtClean="0"/>
              <a:t>11/10/2020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55516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1447191" y="2824269"/>
            <a:ext cx="4488794" cy="2644457"/>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6256025" y="2821491"/>
            <a:ext cx="4488794" cy="2637371"/>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D9854469-CAB4-4A8C-B5AA-5BCC2BECEB7D}" type="datetimeFigureOut">
              <a:rPr lang="en-GB" smtClean="0"/>
              <a:t>11/10/2020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3535904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D9854469-CAB4-4A8C-B5AA-5BCC2BECEB7D}" type="datetimeFigureOut">
              <a:rPr lang="en-GB" smtClean="0"/>
              <a:t>11/10/2020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10649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54469-CAB4-4A8C-B5AA-5BCC2BECEB7D}" type="datetimeFigureOut">
              <a:rPr lang="en-GB" smtClean="0"/>
              <a:t>11/10/2020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875983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hr-HR"/>
              <a:t>Kliknite da biste uredili stil naslova matrice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D9854469-CAB4-4A8C-B5AA-5BCC2BECEB7D}" type="datetimeFigureOut">
              <a:rPr lang="en-GB" smtClean="0"/>
              <a:t>11/10/2020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2937664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hr-HR"/>
              <a:t>Kliknite ikonu da biste dodali  sliku</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9854469-CAB4-4A8C-B5AA-5BCC2BECEB7D}" type="datetimeFigureOut">
              <a:rPr lang="en-GB" smtClean="0"/>
              <a:t>11/10/2020</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83D8294C-10D4-4DBB-9339-A5CC53262AED}" type="slidenum">
              <a:rPr lang="en-GB" smtClean="0"/>
              <a:t>‹#›</a:t>
            </a:fld>
            <a:endParaRPr lang="en-GB"/>
          </a:p>
        </p:txBody>
      </p:sp>
    </p:spTree>
    <p:extLst>
      <p:ext uri="{BB962C8B-B14F-4D97-AF65-F5344CB8AC3E}">
        <p14:creationId xmlns:p14="http://schemas.microsoft.com/office/powerpoint/2010/main" val="172346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9854469-CAB4-4A8C-B5AA-5BCC2BECEB7D}" type="datetimeFigureOut">
              <a:rPr lang="en-GB" smtClean="0"/>
              <a:t>11/10/2020</a:t>
            </a:fld>
            <a:endParaRPr lang="en-GB"/>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3D8294C-10D4-4DBB-9339-A5CC53262AED}" type="slidenum">
              <a:rPr lang="en-GB" smtClean="0"/>
              <a:t>‹#›</a:t>
            </a:fld>
            <a:endParaRPr lang="en-GB"/>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343355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0F2BBB1-28A5-476D-AF7F-90BA63F3BFBA}"/>
              </a:ext>
            </a:extLst>
          </p:cNvPr>
          <p:cNvSpPr>
            <a:spLocks noGrp="1"/>
          </p:cNvSpPr>
          <p:nvPr>
            <p:ph type="ctrTitle"/>
          </p:nvPr>
        </p:nvSpPr>
        <p:spPr/>
        <p:txBody>
          <a:bodyPr>
            <a:normAutofit/>
          </a:bodyPr>
          <a:lstStyle/>
          <a:p>
            <a:r>
              <a:rPr lang="hr-HR" sz="2400" dirty="0"/>
              <a:t>Vjerski suživot u kasnoj antici: kršćani, pogani i </a:t>
            </a:r>
            <a:r>
              <a:rPr lang="hr-HR" sz="2400" dirty="0" err="1"/>
              <a:t>židovi</a:t>
            </a:r>
            <a:endParaRPr lang="en-GB" sz="2400" dirty="0"/>
          </a:p>
        </p:txBody>
      </p:sp>
      <p:sp>
        <p:nvSpPr>
          <p:cNvPr id="3" name="Podnaslov 2">
            <a:extLst>
              <a:ext uri="{FF2B5EF4-FFF2-40B4-BE49-F238E27FC236}">
                <a16:creationId xmlns:a16="http://schemas.microsoft.com/office/drawing/2014/main" id="{607DFE57-2EB4-4056-91C9-CF424F7E1839}"/>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683647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775BB1E-F032-4589-B5DE-46732AA6028F}"/>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6A1398B1-87CC-4161-B218-694D27A38835}"/>
              </a:ext>
            </a:extLst>
          </p:cNvPr>
          <p:cNvSpPr>
            <a:spLocks noGrp="1"/>
          </p:cNvSpPr>
          <p:nvPr>
            <p:ph idx="1"/>
          </p:nvPr>
        </p:nvSpPr>
        <p:spPr>
          <a:xfrm>
            <a:off x="1451579" y="2015732"/>
            <a:ext cx="9291215" cy="4206164"/>
          </a:xfrm>
        </p:spPr>
        <p:txBody>
          <a:bodyPr>
            <a:normAutofit/>
          </a:bodyPr>
          <a:lstStyle/>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Na koji je način kršćanstvo postalo prevladavajuća religija? </a:t>
            </a:r>
          </a:p>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Pavao, apostol. Rođen u Ciliciji, židovskoj obitelji s rimskim građanskim pravom. Progonio prve kršćane. </a:t>
            </a:r>
          </a:p>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Prema Djelima apostolskim, počeo je naviještati evanđelje po Siriji i Ciliciji, Židovima i poganima. </a:t>
            </a:r>
          </a:p>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Misijska putovanja na Cipar i Malu Aziju. </a:t>
            </a:r>
          </a:p>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Drugo misijsko putovanje u Makedoniju (Filipi, Solun), Atena, Korint. Treće misijsko putovanje povratak u Efez. Uhićen je u Jeruzalemu i zatvoren u </a:t>
            </a:r>
            <a:r>
              <a:rPr lang="hr-HR" sz="1800" dirty="0" err="1">
                <a:effectLst/>
                <a:latin typeface="Calibri" panose="020F0502020204030204" pitchFamily="34" charset="0"/>
                <a:ea typeface="Calibri" panose="020F0502020204030204" pitchFamily="34" charset="0"/>
                <a:cs typeface="Times New Roman" panose="02020603050405020304" pitchFamily="18" charset="0"/>
              </a:rPr>
              <a:t>Cezareji</a:t>
            </a:r>
            <a:r>
              <a:rPr lang="hr-HR" sz="1800" dirty="0">
                <a:effectLst/>
                <a:latin typeface="Calibri" panose="020F0502020204030204" pitchFamily="34" charset="0"/>
                <a:ea typeface="Calibri" panose="020F0502020204030204" pitchFamily="34" charset="0"/>
                <a:cs typeface="Times New Roman" panose="02020603050405020304" pitchFamily="18" charset="0"/>
              </a:rPr>
              <a:t>. Priveden je u Rim gdje je djelovao iz pritvora, a za vrijeme Neronova progona kršćana bio je uhićen i smaknut 66. 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04091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AF49564-D0D0-4619-B1A0-25AA790B1D23}"/>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FDCDB55B-DC67-448B-8386-7319AB99CB71}"/>
              </a:ext>
            </a:extLst>
          </p:cNvPr>
          <p:cNvSpPr>
            <a:spLocks noGrp="1"/>
          </p:cNvSpPr>
          <p:nvPr>
            <p:ph idx="1"/>
          </p:nvPr>
        </p:nvSpPr>
        <p:spPr/>
        <p:txBody>
          <a:bodyPr/>
          <a:lstStyle/>
          <a:p>
            <a:r>
              <a:rPr lang="hr-HR" sz="1800" dirty="0">
                <a:effectLst/>
                <a:latin typeface="Calibri" panose="020F0502020204030204" pitchFamily="34" charset="0"/>
                <a:ea typeface="Calibri" panose="020F0502020204030204" pitchFamily="34" charset="0"/>
                <a:cs typeface="Times New Roman" panose="02020603050405020304" pitchFamily="18" charset="0"/>
              </a:rPr>
              <a:t>Na prijelazu u 2 st. postoje u Maloj Aziji organizirane općine u nizu gradova na zapadnoj obali koje su se pridružile Pavlovim zajednicama. </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Svjedočanstvo Plinija iz 112 g. koji prenosi da je u provinciji </a:t>
            </a:r>
            <a:r>
              <a:rPr lang="hr-HR" sz="1800" dirty="0" err="1">
                <a:effectLst/>
                <a:latin typeface="Calibri" panose="020F0502020204030204" pitchFamily="34" charset="0"/>
                <a:ea typeface="Calibri" panose="020F0502020204030204" pitchFamily="34" charset="0"/>
                <a:cs typeface="Times New Roman" panose="02020603050405020304" pitchFamily="18" charset="0"/>
              </a:rPr>
              <a:t>Bitiniji</a:t>
            </a:r>
            <a:r>
              <a:rPr lang="hr-HR" sz="1800" dirty="0">
                <a:effectLst/>
                <a:latin typeface="Calibri" panose="020F0502020204030204" pitchFamily="34" charset="0"/>
                <a:ea typeface="Calibri" panose="020F0502020204030204" pitchFamily="34" charset="0"/>
                <a:cs typeface="Times New Roman" panose="02020603050405020304" pitchFamily="18" charset="0"/>
              </a:rPr>
              <a:t> prisutno brojno seosko kršćansko stanovništvo. </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Narednih desetljeća ima ih gotovo u svim provincijama u gradovima. Poznata imena kršćanskih zajednica u Efezu, na Kreti (</a:t>
            </a:r>
            <a:r>
              <a:rPr lang="hr-HR" sz="1800" dirty="0" err="1">
                <a:effectLst/>
                <a:latin typeface="Calibri" panose="020F0502020204030204" pitchFamily="34" charset="0"/>
                <a:ea typeface="Calibri" panose="020F0502020204030204" pitchFamily="34" charset="0"/>
                <a:cs typeface="Times New Roman" panose="02020603050405020304" pitchFamily="18" charset="0"/>
              </a:rPr>
              <a:t>Gortina</a:t>
            </a:r>
            <a:r>
              <a:rPr lang="hr-HR" sz="1800" dirty="0">
                <a:effectLst/>
                <a:latin typeface="Calibri" panose="020F0502020204030204" pitchFamily="34" charset="0"/>
                <a:ea typeface="Calibri" panose="020F0502020204030204" pitchFamily="34" charset="0"/>
                <a:cs typeface="Times New Roman" panose="02020603050405020304" pitchFamily="18" charset="0"/>
              </a:rPr>
              <a:t> i </a:t>
            </a:r>
            <a:r>
              <a:rPr lang="hr-HR" sz="1800" dirty="0" err="1">
                <a:effectLst/>
                <a:latin typeface="Calibri" panose="020F0502020204030204" pitchFamily="34" charset="0"/>
                <a:ea typeface="Calibri" panose="020F0502020204030204" pitchFamily="34" charset="0"/>
                <a:cs typeface="Times New Roman" panose="02020603050405020304" pitchFamily="18" charset="0"/>
              </a:rPr>
              <a:t>Knos</a:t>
            </a:r>
            <a:r>
              <a:rPr lang="hr-HR" sz="1800" dirty="0">
                <a:effectLst/>
                <a:latin typeface="Calibri" panose="020F0502020204030204" pitchFamily="34" charset="0"/>
                <a:ea typeface="Calibri" panose="020F0502020204030204" pitchFamily="34" charset="0"/>
                <a:cs typeface="Times New Roman" panose="02020603050405020304" pitchFamily="18" charset="0"/>
              </a:rPr>
              <a:t>). Grčka i Makedonija zaostaju.</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709138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571B04-2542-481D-A13A-C732FCBA2143}"/>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20306B0B-4584-41C6-8E0C-FF1664FC51B1}"/>
              </a:ext>
            </a:extLst>
          </p:cNvPr>
          <p:cNvSpPr>
            <a:spLocks noGrp="1"/>
          </p:cNvSpPr>
          <p:nvPr>
            <p:ph idx="1"/>
          </p:nvPr>
        </p:nvSpPr>
        <p:spPr/>
        <p:txBody>
          <a:bodyPr/>
          <a:lstStyle/>
          <a:p>
            <a:r>
              <a:rPr lang="hr-HR" sz="1800" dirty="0">
                <a:effectLst/>
                <a:latin typeface="Calibri" panose="020F0502020204030204" pitchFamily="34" charset="0"/>
                <a:ea typeface="Calibri" panose="020F0502020204030204" pitchFamily="34" charset="0"/>
                <a:cs typeface="Times New Roman" panose="02020603050405020304" pitchFamily="18" charset="0"/>
              </a:rPr>
              <a:t>Nakon Milanskog edikta 313. G. crkva dobiva pravo javnosti, a za cara </a:t>
            </a:r>
            <a:r>
              <a:rPr lang="hr-HR" sz="1800" dirty="0" err="1">
                <a:effectLst/>
                <a:latin typeface="Calibri" panose="020F0502020204030204" pitchFamily="34" charset="0"/>
                <a:ea typeface="Calibri" panose="020F0502020204030204" pitchFamily="34" charset="0"/>
                <a:cs typeface="Times New Roman" panose="02020603050405020304" pitchFamily="18" charset="0"/>
              </a:rPr>
              <a:t>Teodozija</a:t>
            </a:r>
            <a:r>
              <a:rPr lang="hr-HR" sz="1800" dirty="0">
                <a:effectLst/>
                <a:latin typeface="Calibri" panose="020F0502020204030204" pitchFamily="34" charset="0"/>
                <a:ea typeface="Calibri" panose="020F0502020204030204" pitchFamily="34" charset="0"/>
                <a:cs typeface="Times New Roman" panose="02020603050405020304" pitchFamily="18" charset="0"/>
              </a:rPr>
              <a:t> Velikog potkraj 4. st. postaje državnom religijom.</a:t>
            </a:r>
          </a:p>
          <a:p>
            <a:r>
              <a:rPr lang="hr-HR" sz="1800" b="1" dirty="0">
                <a:effectLst/>
                <a:latin typeface="Times New Roman" panose="02020603050405020304" pitchFamily="18" charset="0"/>
                <a:ea typeface="Times New Roman" panose="02020603050405020304" pitchFamily="18" charset="0"/>
              </a:rPr>
              <a:t>Početkom 4. stoljeća rimska je država još uvijek poganska.</a:t>
            </a:r>
            <a:r>
              <a:rPr lang="hr-HR" sz="1800" dirty="0">
                <a:effectLst/>
                <a:latin typeface="Times New Roman" panose="02020603050405020304" pitchFamily="18" charset="0"/>
                <a:ea typeface="Times New Roman" panose="02020603050405020304" pitchFamily="18" charset="0"/>
              </a:rPr>
              <a:t> </a:t>
            </a:r>
            <a:r>
              <a:rPr lang="hr-HR" sz="1800" b="1" dirty="0">
                <a:effectLst/>
                <a:latin typeface="Times New Roman" panose="02020603050405020304" pitchFamily="18" charset="0"/>
                <a:ea typeface="Times New Roman" panose="02020603050405020304" pitchFamily="18" charset="0"/>
              </a:rPr>
              <a:t>Na vlasti su carevi koji su u svojim religioznim uvjerenjima odani poganskim bogovima i antičkoj kulturi.</a:t>
            </a:r>
            <a:r>
              <a:rPr lang="hr-HR" sz="1800" dirty="0">
                <a:effectLst/>
                <a:latin typeface="Times New Roman" panose="02020603050405020304" pitchFamily="18" charset="0"/>
                <a:ea typeface="Times New Roman" panose="02020603050405020304" pitchFamily="18" charset="0"/>
              </a:rPr>
              <a:t> </a:t>
            </a:r>
          </a:p>
          <a:p>
            <a:r>
              <a:rPr lang="hr-HR" sz="1800" dirty="0">
                <a:latin typeface="Times New Roman" panose="02020603050405020304" pitchFamily="18" charset="0"/>
                <a:ea typeface="Times New Roman" panose="02020603050405020304" pitchFamily="18" charset="0"/>
              </a:rPr>
              <a:t>K</a:t>
            </a:r>
            <a:r>
              <a:rPr lang="hr-HR" sz="1800" dirty="0">
                <a:effectLst/>
                <a:latin typeface="Times New Roman" panose="02020603050405020304" pitchFamily="18" charset="0"/>
                <a:ea typeface="Times New Roman" panose="02020603050405020304" pitchFamily="18" charset="0"/>
              </a:rPr>
              <a:t>ršćanska se crkva već u 2. stoljeću uspjela formirati kao jedinstvena crkva. </a:t>
            </a:r>
          </a:p>
          <a:p>
            <a:r>
              <a:rPr lang="hr-HR" sz="1800" dirty="0">
                <a:effectLst/>
                <a:latin typeface="Times New Roman" panose="02020603050405020304" pitchFamily="18" charset="0"/>
                <a:ea typeface="Times New Roman" panose="02020603050405020304" pitchFamily="18" charset="0"/>
              </a:rPr>
              <a:t>U cijelom su Carstvu osnovane biskupije u skladu sa unutarnjim ustrojstvom rimske državne organizacije pa se </a:t>
            </a:r>
            <a:r>
              <a:rPr lang="hr-HR" sz="1800" b="1" dirty="0">
                <a:effectLst/>
                <a:latin typeface="Times New Roman" panose="02020603050405020304" pitchFamily="18" charset="0"/>
                <a:ea typeface="Times New Roman" panose="02020603050405020304" pitchFamily="18" charset="0"/>
              </a:rPr>
              <a:t>već u 3. stoljeću otvara pitanje odnosa između poganske države i kršćanske crkve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7375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CD86DD8-F737-4502-859D-691A0192830D}"/>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B1132571-33F1-43A4-A22F-8BF460CD0BD1}"/>
              </a:ext>
            </a:extLst>
          </p:cNvPr>
          <p:cNvSpPr>
            <a:spLocks noGrp="1"/>
          </p:cNvSpPr>
          <p:nvPr>
            <p:ph idx="1"/>
          </p:nvPr>
        </p:nvSpPr>
        <p:spPr/>
        <p:txBody>
          <a:bodyPr>
            <a:normAutofit lnSpcReduction="10000"/>
          </a:bodyPr>
          <a:lstStyle/>
          <a:p>
            <a:r>
              <a:rPr lang="hr-HR" sz="1800" dirty="0">
                <a:effectLst/>
                <a:latin typeface="Times New Roman" panose="02020603050405020304" pitchFamily="18" charset="0"/>
                <a:ea typeface="Times New Roman" panose="02020603050405020304" pitchFamily="18" charset="0"/>
              </a:rPr>
              <a:t>Istovremeno postojanje neoplatonističke intelektualne klime protiv kršćana i Crkve u 3. stoljeću → zaoštravanje atmosfere </a:t>
            </a:r>
            <a:r>
              <a:rPr lang="hr-HR" sz="1800" b="1" dirty="0">
                <a:effectLst/>
                <a:latin typeface="Times New Roman" panose="02020603050405020304" pitchFamily="18" charset="0"/>
                <a:ea typeface="Times New Roman" panose="02020603050405020304" pitchFamily="18" charset="0"/>
              </a:rPr>
              <a:t>općeg stanja neprijateljstva </a:t>
            </a:r>
            <a:r>
              <a:rPr lang="hr-HR" sz="1800" dirty="0">
                <a:effectLst/>
                <a:latin typeface="Times New Roman" panose="02020603050405020304" pitchFamily="18" charset="0"/>
                <a:ea typeface="Times New Roman" panose="02020603050405020304" pitchFamily="18" charset="0"/>
              </a:rPr>
              <a:t>protiv kršćana </a:t>
            </a:r>
          </a:p>
          <a:p>
            <a:r>
              <a:rPr lang="hr-HR" sz="1800" dirty="0">
                <a:effectLst/>
                <a:latin typeface="Times New Roman" panose="02020603050405020304" pitchFamily="18" charset="0"/>
                <a:ea typeface="Times New Roman" panose="02020603050405020304" pitchFamily="18" charset="0"/>
              </a:rPr>
              <a:t>donošenje Dioklecijanove odluke o progonstvima kršćana </a:t>
            </a:r>
          </a:p>
          <a:p>
            <a:r>
              <a:rPr lang="hr-HR" sz="1800" dirty="0">
                <a:effectLst/>
                <a:latin typeface="Times New Roman" panose="02020603050405020304" pitchFamily="18" charset="0"/>
                <a:ea typeface="Times New Roman" panose="02020603050405020304" pitchFamily="18" charset="0"/>
              </a:rPr>
              <a:t>Negativan se stav prema kršćanstvu osjećao već u ranim spisima </a:t>
            </a:r>
            <a:r>
              <a:rPr lang="hr-HR" sz="1800" dirty="0" err="1">
                <a:effectLst/>
                <a:latin typeface="Times New Roman" panose="02020603050405020304" pitchFamily="18" charset="0"/>
                <a:ea typeface="Times New Roman" panose="02020603050405020304" pitchFamily="18" charset="0"/>
              </a:rPr>
              <a:t>neoplatoničara</a:t>
            </a:r>
            <a:r>
              <a:rPr lang="hr-HR" sz="1800" dirty="0">
                <a:effectLst/>
                <a:latin typeface="Times New Roman" panose="02020603050405020304" pitchFamily="18" charset="0"/>
                <a:ea typeface="Times New Roman" panose="02020603050405020304" pitchFamily="18" charset="0"/>
              </a:rPr>
              <a:t> </a:t>
            </a:r>
            <a:r>
              <a:rPr lang="hr-HR" sz="1800" dirty="0" err="1">
                <a:effectLst/>
                <a:latin typeface="Times New Roman" panose="02020603050405020304" pitchFamily="18" charset="0"/>
                <a:ea typeface="Times New Roman" panose="02020603050405020304" pitchFamily="18" charset="0"/>
              </a:rPr>
              <a:t>Porfirija</a:t>
            </a:r>
            <a:r>
              <a:rPr lang="hr-HR" sz="1800" dirty="0">
                <a:latin typeface="Times New Roman" panose="02020603050405020304" pitchFamily="18" charset="0"/>
                <a:ea typeface="Times New Roman" panose="02020603050405020304" pitchFamily="18" charset="0"/>
              </a:rPr>
              <a:t> -</a:t>
            </a:r>
            <a:r>
              <a:rPr lang="hr-HR" sz="1800" dirty="0">
                <a:effectLst/>
                <a:latin typeface="Times New Roman" panose="02020603050405020304" pitchFamily="18" charset="0"/>
                <a:ea typeface="Times New Roman" panose="02020603050405020304" pitchFamily="18" charset="0"/>
              </a:rPr>
              <a:t> duhovni nasljednik Plotina. </a:t>
            </a:r>
          </a:p>
          <a:p>
            <a:endParaRPr lang="hr-HR" sz="1800" dirty="0">
              <a:effectLst/>
              <a:latin typeface="Times New Roman" panose="02020603050405020304" pitchFamily="18" charset="0"/>
              <a:ea typeface="Times New Roman" panose="02020603050405020304" pitchFamily="18" charset="0"/>
            </a:endParaRPr>
          </a:p>
          <a:p>
            <a:r>
              <a:rPr lang="hr-HR" sz="1800" b="1" dirty="0">
                <a:latin typeface="Times New Roman" panose="02020603050405020304" pitchFamily="18" charset="0"/>
                <a:ea typeface="Times New Roman" panose="02020603050405020304" pitchFamily="18" charset="0"/>
              </a:rPr>
              <a:t>P</a:t>
            </a:r>
            <a:r>
              <a:rPr lang="hr-HR" sz="1800" b="1" dirty="0">
                <a:effectLst/>
                <a:latin typeface="Times New Roman" panose="02020603050405020304" pitchFamily="18" charset="0"/>
                <a:ea typeface="Times New Roman" panose="02020603050405020304" pitchFamily="18" charset="0"/>
              </a:rPr>
              <a:t>etnaest knjiga </a:t>
            </a:r>
            <a:r>
              <a:rPr lang="hr-HR" sz="1800" b="1" i="1" dirty="0">
                <a:effectLst/>
                <a:latin typeface="Times New Roman" panose="02020603050405020304" pitchFamily="18" charset="0"/>
                <a:ea typeface="Times New Roman" panose="02020603050405020304" pitchFamily="18" charset="0"/>
              </a:rPr>
              <a:t>Protiv kršćana</a:t>
            </a:r>
            <a:r>
              <a:rPr lang="hr-HR" sz="1800" i="1" dirty="0">
                <a:effectLst/>
                <a:latin typeface="Times New Roman" panose="02020603050405020304" pitchFamily="18" charset="0"/>
                <a:ea typeface="Times New Roman" panose="02020603050405020304" pitchFamily="18" charset="0"/>
              </a:rPr>
              <a:t> </a:t>
            </a:r>
            <a:r>
              <a:rPr lang="hr-HR" sz="1800" i="1" dirty="0">
                <a:latin typeface="Times New Roman" panose="02020603050405020304" pitchFamily="18" charset="0"/>
                <a:ea typeface="Times New Roman" panose="02020603050405020304" pitchFamily="18" charset="0"/>
              </a:rPr>
              <a:t>- </a:t>
            </a:r>
            <a:r>
              <a:rPr lang="hr-HR" sz="1800" dirty="0">
                <a:effectLst/>
                <a:latin typeface="Times New Roman" panose="02020603050405020304" pitchFamily="18" charset="0"/>
                <a:ea typeface="Times New Roman" panose="02020603050405020304" pitchFamily="18" charset="0"/>
              </a:rPr>
              <a:t>pokušaj neoplatonizma da se obnovi grčka mudrost i religioznost te se na taj način sačuva od sve jačih prodora kršćanskog nauka u obrazovane gornje slojeve. </a:t>
            </a:r>
            <a:endParaRPr lang="en-GB" dirty="0"/>
          </a:p>
        </p:txBody>
      </p:sp>
    </p:spTree>
    <p:extLst>
      <p:ext uri="{BB962C8B-B14F-4D97-AF65-F5344CB8AC3E}">
        <p14:creationId xmlns:p14="http://schemas.microsoft.com/office/powerpoint/2010/main" val="1863639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CC26F36-BC5A-4499-A59E-4BD43E2D7474}"/>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1D413BB7-747C-420F-8925-7A63119F67FB}"/>
              </a:ext>
            </a:extLst>
          </p:cNvPr>
          <p:cNvSpPr>
            <a:spLocks noGrp="1"/>
          </p:cNvSpPr>
          <p:nvPr>
            <p:ph idx="1"/>
          </p:nvPr>
        </p:nvSpPr>
        <p:spPr>
          <a:xfrm>
            <a:off x="1451579" y="1550504"/>
            <a:ext cx="9291215" cy="3915841"/>
          </a:xfrm>
        </p:spPr>
        <p:txBody>
          <a:bodyPr>
            <a:normAutofit/>
          </a:bodyPr>
          <a:lstStyle/>
          <a:p>
            <a:r>
              <a:rPr lang="hr-HR" sz="1800" b="1" dirty="0">
                <a:effectLst/>
                <a:latin typeface="Times New Roman" panose="02020603050405020304" pitchFamily="18" charset="0"/>
                <a:ea typeface="Times New Roman" panose="02020603050405020304" pitchFamily="18" charset="0"/>
              </a:rPr>
              <a:t>Kasnije će car Konstantin narediti da se njegovi spisi unište kao «bezbožni» nazivajući </a:t>
            </a:r>
            <a:r>
              <a:rPr lang="hr-HR" sz="1800" b="1" dirty="0" err="1">
                <a:effectLst/>
                <a:latin typeface="Times New Roman" panose="02020603050405020304" pitchFamily="18" charset="0"/>
                <a:ea typeface="Times New Roman" panose="02020603050405020304" pitchFamily="18" charset="0"/>
              </a:rPr>
              <a:t>Porfirija</a:t>
            </a:r>
            <a:r>
              <a:rPr lang="hr-HR" sz="1800" b="1" dirty="0">
                <a:effectLst/>
                <a:latin typeface="Times New Roman" panose="02020603050405020304" pitchFamily="18" charset="0"/>
                <a:ea typeface="Times New Roman" panose="02020603050405020304" pitchFamily="18" charset="0"/>
              </a:rPr>
              <a:t> «neprijateljem prave pobožnosti» čime je carska vlast prvi put osudila jedno pogansko djelo protivno kršćanstvu</a:t>
            </a:r>
          </a:p>
          <a:p>
            <a:r>
              <a:rPr lang="hr-HR" sz="1800" dirty="0">
                <a:effectLst/>
                <a:latin typeface="Times New Roman" panose="02020603050405020304" pitchFamily="18" charset="0"/>
                <a:ea typeface="Times New Roman" panose="02020603050405020304" pitchFamily="18" charset="0"/>
              </a:rPr>
              <a:t>vrlo značajne reakcije na kršćanskoj strani, naročito na stanovitom području starokršćanske književnosti </a:t>
            </a:r>
          </a:p>
          <a:p>
            <a:r>
              <a:rPr lang="hr-HR" sz="1800" dirty="0">
                <a:effectLst/>
                <a:latin typeface="Times New Roman" panose="02020603050405020304" pitchFamily="18" charset="0"/>
                <a:ea typeface="Times New Roman" panose="02020603050405020304" pitchFamily="18" charset="0"/>
              </a:rPr>
              <a:t>Kršćanski su pisci kasne antike pomno proučavali </a:t>
            </a:r>
            <a:r>
              <a:rPr lang="hr-HR" sz="1800" dirty="0" err="1">
                <a:effectLst/>
                <a:latin typeface="Times New Roman" panose="02020603050405020304" pitchFamily="18" charset="0"/>
                <a:ea typeface="Times New Roman" panose="02020603050405020304" pitchFamily="18" charset="0"/>
              </a:rPr>
              <a:t>Porfirija</a:t>
            </a:r>
            <a:r>
              <a:rPr lang="hr-HR" sz="1800" dirty="0">
                <a:effectLst/>
                <a:latin typeface="Times New Roman" panose="02020603050405020304" pitchFamily="18" charset="0"/>
                <a:ea typeface="Times New Roman" panose="02020603050405020304" pitchFamily="18" charset="0"/>
              </a:rPr>
              <a:t> te nastojali dati odgovor na njegove napade </a:t>
            </a:r>
            <a:endParaRPr lang="hr-HR" sz="1800" dirty="0">
              <a:latin typeface="Times New Roman" panose="02020603050405020304" pitchFamily="18" charset="0"/>
              <a:ea typeface="Times New Roman" panose="02020603050405020304" pitchFamily="18" charset="0"/>
            </a:endParaRPr>
          </a:p>
          <a:p>
            <a:r>
              <a:rPr lang="hr-HR" sz="1800" dirty="0">
                <a:effectLst/>
                <a:latin typeface="Times New Roman" panose="02020603050405020304" pitchFamily="18" charset="0"/>
                <a:ea typeface="Times New Roman" panose="02020603050405020304" pitchFamily="18" charset="0"/>
              </a:rPr>
              <a:t>velika djela kršćanske apologetike i teologije: crkveni oci Istoka i Zapada </a:t>
            </a:r>
          </a:p>
          <a:p>
            <a:r>
              <a:rPr lang="hr-HR" sz="1800" dirty="0">
                <a:effectLst/>
                <a:latin typeface="Times New Roman" panose="02020603050405020304" pitchFamily="18" charset="0"/>
                <a:ea typeface="Times New Roman" panose="02020603050405020304" pitchFamily="18" charset="0"/>
              </a:rPr>
              <a:t>dogmatičari, teolozi, filozofi i povjesničari poput Grgura </a:t>
            </a:r>
            <a:r>
              <a:rPr lang="hr-HR" sz="1800" dirty="0" err="1">
                <a:effectLst/>
                <a:latin typeface="Times New Roman" panose="02020603050405020304" pitchFamily="18" charset="0"/>
                <a:ea typeface="Times New Roman" panose="02020603050405020304" pitchFamily="18" charset="0"/>
              </a:rPr>
              <a:t>Nazijanskog</a:t>
            </a:r>
            <a:r>
              <a:rPr lang="hr-HR" sz="1800" dirty="0">
                <a:effectLst/>
                <a:latin typeface="Times New Roman" panose="02020603050405020304" pitchFamily="18" charset="0"/>
                <a:ea typeface="Times New Roman" panose="02020603050405020304" pitchFamily="18" charset="0"/>
              </a:rPr>
              <a:t>, </a:t>
            </a:r>
            <a:r>
              <a:rPr lang="hr-HR" sz="1800" dirty="0" err="1">
                <a:effectLst/>
                <a:latin typeface="Times New Roman" panose="02020603050405020304" pitchFamily="18" charset="0"/>
                <a:ea typeface="Times New Roman" panose="02020603050405020304" pitchFamily="18" charset="0"/>
              </a:rPr>
              <a:t>Bazilija</a:t>
            </a:r>
            <a:r>
              <a:rPr lang="hr-HR" sz="1800" dirty="0">
                <a:effectLst/>
                <a:latin typeface="Times New Roman" panose="02020603050405020304" pitchFamily="18" charset="0"/>
                <a:ea typeface="Times New Roman" panose="02020603050405020304" pitchFamily="18" charset="0"/>
              </a:rPr>
              <a:t> Velikog, sv. </a:t>
            </a:r>
            <a:r>
              <a:rPr lang="hr-HR" sz="1800" dirty="0" err="1">
                <a:effectLst/>
                <a:latin typeface="Times New Roman" panose="02020603050405020304" pitchFamily="18" charset="0"/>
                <a:ea typeface="Times New Roman" panose="02020603050405020304" pitchFamily="18" charset="0"/>
              </a:rPr>
              <a:t>Atanazija</a:t>
            </a:r>
            <a:r>
              <a:rPr lang="hr-HR" sz="1800" dirty="0">
                <a:effectLst/>
                <a:latin typeface="Times New Roman" panose="02020603050405020304" pitchFamily="18" charset="0"/>
                <a:ea typeface="Times New Roman" panose="02020603050405020304" pitchFamily="18" charset="0"/>
              </a:rPr>
              <a:t> i Ivana Zlatoustog na Istoku, te Ambrozija, Aurelija Augustina i Jeronima na Zapadu.</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246564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6B9F227-2B42-460C-93CE-5124B402CE5F}"/>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CAE4B03D-72A2-4CDF-811D-970DC30E1433}"/>
              </a:ext>
            </a:extLst>
          </p:cNvPr>
          <p:cNvSpPr>
            <a:spLocks noGrp="1"/>
          </p:cNvSpPr>
          <p:nvPr>
            <p:ph idx="1"/>
          </p:nvPr>
        </p:nvSpPr>
        <p:spPr/>
        <p:txBody>
          <a:bodyPr/>
          <a:lstStyle/>
          <a:p>
            <a:r>
              <a:rPr lang="hr-HR" sz="1800" dirty="0">
                <a:effectLst/>
                <a:latin typeface="Times New Roman" panose="02020603050405020304" pitchFamily="18" charset="0"/>
                <a:ea typeface="Times New Roman" panose="02020603050405020304" pitchFamily="18" charset="0"/>
              </a:rPr>
              <a:t>S druge je strane pogansko svećenstvo također pridonosilo stvaranju protukršćanske propagande i polemike. </a:t>
            </a:r>
          </a:p>
          <a:p>
            <a:r>
              <a:rPr lang="hr-HR" sz="1800" dirty="0">
                <a:latin typeface="Times New Roman" panose="02020603050405020304" pitchFamily="18" charset="0"/>
                <a:ea typeface="Times New Roman" panose="02020603050405020304" pitchFamily="18" charset="0"/>
              </a:rPr>
              <a:t>Pogansko svećenstvo</a:t>
            </a:r>
            <a:r>
              <a:rPr lang="hr-HR" sz="1800" dirty="0">
                <a:effectLst/>
                <a:latin typeface="Times New Roman" panose="02020603050405020304" pitchFamily="18" charset="0"/>
                <a:ea typeface="Times New Roman" panose="02020603050405020304" pitchFamily="18" charset="0"/>
              </a:rPr>
              <a:t> nije moglo mirno promatrati sve veći porast kršćanskog pokreta, pri čemu su se osjetili ugroženima u svojem ugledu i povlasticama. </a:t>
            </a:r>
          </a:p>
          <a:p>
            <a:r>
              <a:rPr lang="hr-HR" sz="1800" dirty="0">
                <a:effectLst/>
                <a:latin typeface="Times New Roman" panose="02020603050405020304" pitchFamily="18" charset="0"/>
                <a:ea typeface="Times New Roman" panose="02020603050405020304" pitchFamily="18" charset="0"/>
              </a:rPr>
              <a:t>Osim toga kršćanstvo je do tada stvorilo književna djela koja više nisu mogla ostati nezamijećena kod obrazovanih pogana. </a:t>
            </a:r>
          </a:p>
          <a:p>
            <a:r>
              <a:rPr lang="hr-HR" sz="1800" dirty="0">
                <a:effectLst/>
                <a:latin typeface="Times New Roman" panose="02020603050405020304" pitchFamily="18" charset="0"/>
                <a:ea typeface="Times New Roman" panose="02020603050405020304" pitchFamily="18" charset="0"/>
              </a:rPr>
              <a:t>U nastalim okolnostima između poganskih intelektualaca i njihova svećenstva s jedne strane, te kršćana i njihove religije s druge strane, započet će posljednji, ujedno najkrvaviji val progona kršćana. </a:t>
            </a:r>
            <a:endParaRPr lang="en-GB" dirty="0"/>
          </a:p>
        </p:txBody>
      </p:sp>
    </p:spTree>
    <p:extLst>
      <p:ext uri="{BB962C8B-B14F-4D97-AF65-F5344CB8AC3E}">
        <p14:creationId xmlns:p14="http://schemas.microsoft.com/office/powerpoint/2010/main" val="156060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9ACC442-AFB4-46D3-9E11-4513851C6A47}"/>
              </a:ext>
            </a:extLst>
          </p:cNvPr>
          <p:cNvSpPr>
            <a:spLocks noGrp="1"/>
          </p:cNvSpPr>
          <p:nvPr>
            <p:ph type="title"/>
          </p:nvPr>
        </p:nvSpPr>
        <p:spPr/>
        <p:txBody>
          <a:bodyPr/>
          <a:lstStyle/>
          <a:p>
            <a:r>
              <a:rPr lang="hr-HR" dirty="0"/>
              <a:t>literatura</a:t>
            </a:r>
            <a:endParaRPr lang="en-GB" dirty="0"/>
          </a:p>
        </p:txBody>
      </p:sp>
      <p:sp>
        <p:nvSpPr>
          <p:cNvPr id="3" name="Rezervirano mjesto sadržaja 2">
            <a:extLst>
              <a:ext uri="{FF2B5EF4-FFF2-40B4-BE49-F238E27FC236}">
                <a16:creationId xmlns:a16="http://schemas.microsoft.com/office/drawing/2014/main" id="{D3B8B596-ACA4-43D4-B02C-88C0CD0DE18B}"/>
              </a:ext>
            </a:extLst>
          </p:cNvPr>
          <p:cNvSpPr>
            <a:spLocks noGrp="1"/>
          </p:cNvSpPr>
          <p:nvPr>
            <p:ph idx="1"/>
          </p:nvPr>
        </p:nvSpPr>
        <p:spPr/>
        <p:txBody>
          <a:bodyPr/>
          <a:lstStyle/>
          <a:p>
            <a:r>
              <a:rPr lang="fr-FR" dirty="0"/>
              <a:t>Pagans and Christians, Christians and Pagans, Païens et Chrétiens</a:t>
            </a:r>
            <a:endParaRPr lang="hr-HR" dirty="0"/>
          </a:p>
          <a:p>
            <a:r>
              <a:rPr lang="en-GB" dirty="0"/>
              <a:t>Alan Cameron’s The Last Pagans of Rome</a:t>
            </a:r>
            <a:r>
              <a:rPr lang="hr-HR" dirty="0"/>
              <a:t>, </a:t>
            </a:r>
            <a:r>
              <a:rPr lang="en-GB" dirty="0"/>
              <a:t>2011.</a:t>
            </a:r>
            <a:endParaRPr lang="hr-HR" dirty="0"/>
          </a:p>
          <a:p>
            <a:r>
              <a:rPr lang="en-GB" dirty="0"/>
              <a:t>“last pagans” Certainly there were fewer and fewer “pagans” after the conversion of the emperor Constantine to Christianity in 312</a:t>
            </a:r>
            <a:r>
              <a:rPr lang="hr-HR" dirty="0"/>
              <a:t>.</a:t>
            </a:r>
            <a:endParaRPr lang="en-GB" dirty="0"/>
          </a:p>
        </p:txBody>
      </p:sp>
    </p:spTree>
    <p:extLst>
      <p:ext uri="{BB962C8B-B14F-4D97-AF65-F5344CB8AC3E}">
        <p14:creationId xmlns:p14="http://schemas.microsoft.com/office/powerpoint/2010/main" val="72839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A1E5D05-0E26-4ABA-988F-2BAB5C7A4D51}"/>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3D856A03-E294-48CA-B901-672A0211097B}"/>
              </a:ext>
            </a:extLst>
          </p:cNvPr>
          <p:cNvSpPr>
            <a:spLocks noGrp="1"/>
          </p:cNvSpPr>
          <p:nvPr>
            <p:ph idx="1"/>
          </p:nvPr>
        </p:nvSpPr>
        <p:spPr/>
        <p:txBody>
          <a:bodyPr>
            <a:normAutofit fontScale="92500" lnSpcReduction="20000"/>
          </a:bodyPr>
          <a:lstStyle/>
          <a:p>
            <a:r>
              <a:rPr lang="en-GB" dirty="0"/>
              <a:t>Between” implies not only that Christianity and paganism had much in common, with Christianity drawing heavily on the beliefs and practices of paganism: </a:t>
            </a:r>
            <a:endParaRPr lang="hr-HR" dirty="0"/>
          </a:p>
          <a:p>
            <a:r>
              <a:rPr lang="en-GB" dirty="0"/>
              <a:t>it also refers to the ways in which Christians such as St. Paul could use the traditional culture of Greeks and Romans to build a bridge from their own side to the other. </a:t>
            </a:r>
            <a:endParaRPr lang="hr-HR" dirty="0"/>
          </a:p>
          <a:p>
            <a:r>
              <a:rPr lang="en-GB" dirty="0"/>
              <a:t>At the same time, the Judaism out of which Christianity grew had been familiar to many Greeks and some Romans long before Christianity entered their ken, and hence “pagans” could recognize concepts such as that of a single, creator God and practices such as observation of the Sabbath, even when they did not accept them. </a:t>
            </a:r>
          </a:p>
        </p:txBody>
      </p:sp>
    </p:spTree>
    <p:extLst>
      <p:ext uri="{BB962C8B-B14F-4D97-AF65-F5344CB8AC3E}">
        <p14:creationId xmlns:p14="http://schemas.microsoft.com/office/powerpoint/2010/main" val="2774474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D34A4C7-C4B7-4BC0-992D-AED13924818B}"/>
              </a:ext>
            </a:extLst>
          </p:cNvPr>
          <p:cNvSpPr>
            <a:spLocks noGrp="1"/>
          </p:cNvSpPr>
          <p:nvPr>
            <p:ph type="title"/>
          </p:nvPr>
        </p:nvSpPr>
        <p:spPr/>
        <p:txBody>
          <a:bodyPr/>
          <a:lstStyle/>
          <a:p>
            <a:r>
              <a:rPr lang="en-GB" dirty="0" err="1"/>
              <a:t>Percep</a:t>
            </a:r>
            <a:r>
              <a:rPr lang="hr-HR" dirty="0" err="1"/>
              <a:t>cija</a:t>
            </a:r>
            <a:r>
              <a:rPr lang="en-GB" dirty="0"/>
              <a:t> P</a:t>
            </a:r>
            <a:r>
              <a:rPr lang="hr-HR" dirty="0" err="1"/>
              <a:t>oganstva</a:t>
            </a:r>
            <a:endParaRPr lang="en-GB" dirty="0"/>
          </a:p>
        </p:txBody>
      </p:sp>
      <p:sp>
        <p:nvSpPr>
          <p:cNvPr id="3" name="Rezervirano mjesto sadržaja 2">
            <a:extLst>
              <a:ext uri="{FF2B5EF4-FFF2-40B4-BE49-F238E27FC236}">
                <a16:creationId xmlns:a16="http://schemas.microsoft.com/office/drawing/2014/main" id="{5C685C29-733B-4658-BF47-25ED0D5346DF}"/>
              </a:ext>
            </a:extLst>
          </p:cNvPr>
          <p:cNvSpPr>
            <a:spLocks noGrp="1"/>
          </p:cNvSpPr>
          <p:nvPr>
            <p:ph idx="1"/>
          </p:nvPr>
        </p:nvSpPr>
        <p:spPr/>
        <p:txBody>
          <a:bodyPr/>
          <a:lstStyle/>
          <a:p>
            <a:r>
              <a:rPr lang="hr-HR" dirty="0"/>
              <a:t>Pavao iz </a:t>
            </a:r>
            <a:r>
              <a:rPr lang="hr-HR" dirty="0" err="1"/>
              <a:t>Tarza</a:t>
            </a:r>
            <a:r>
              <a:rPr lang="hr-HR" dirty="0"/>
              <a:t>, židovski obraćenik  na kršćanstvo, dolazi u Atenu </a:t>
            </a:r>
          </a:p>
          <a:p>
            <a:r>
              <a:rPr lang="hr-HR" dirty="0"/>
              <a:t>Grad je i dalje središte helenističke kulture</a:t>
            </a:r>
          </a:p>
          <a:p>
            <a:r>
              <a:rPr lang="hr-HR" dirty="0"/>
              <a:t>Pavao nailazi na grad pun idola </a:t>
            </a:r>
            <a:r>
              <a:rPr lang="en-GB" dirty="0"/>
              <a:t>(</a:t>
            </a:r>
            <a:r>
              <a:rPr lang="en-GB" dirty="0" err="1"/>
              <a:t>kateidôlos</a:t>
            </a:r>
            <a:r>
              <a:rPr lang="en-GB" dirty="0"/>
              <a:t>). </a:t>
            </a:r>
            <a:endParaRPr lang="hr-HR" dirty="0"/>
          </a:p>
          <a:p>
            <a:r>
              <a:rPr lang="hr-HR" dirty="0"/>
              <a:t>Početak propovjedi na Agori i susreće se s filozofima koji ga vide kao navjestitelja čudnih božanstava</a:t>
            </a:r>
            <a:r>
              <a:rPr lang="en-GB" dirty="0"/>
              <a:t> (</a:t>
            </a:r>
            <a:r>
              <a:rPr lang="en-GB" dirty="0" err="1"/>
              <a:t>daimonia</a:t>
            </a:r>
            <a:r>
              <a:rPr lang="en-GB" dirty="0"/>
              <a:t>).” </a:t>
            </a:r>
          </a:p>
        </p:txBody>
      </p:sp>
    </p:spTree>
    <p:extLst>
      <p:ext uri="{BB962C8B-B14F-4D97-AF65-F5344CB8AC3E}">
        <p14:creationId xmlns:p14="http://schemas.microsoft.com/office/powerpoint/2010/main" val="937422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6B5C402-3CED-4D95-B26E-BABBE51B6DDB}"/>
              </a:ext>
            </a:extLst>
          </p:cNvPr>
          <p:cNvSpPr>
            <a:spLocks noGrp="1"/>
          </p:cNvSpPr>
          <p:nvPr>
            <p:ph type="title"/>
          </p:nvPr>
        </p:nvSpPr>
        <p:spPr/>
        <p:txBody>
          <a:bodyPr/>
          <a:lstStyle/>
          <a:p>
            <a:r>
              <a:rPr lang="hr-HR" dirty="0"/>
              <a:t>terminologija</a:t>
            </a:r>
            <a:endParaRPr lang="en-GB" dirty="0"/>
          </a:p>
        </p:txBody>
      </p:sp>
      <p:sp>
        <p:nvSpPr>
          <p:cNvPr id="3" name="Rezervirano mjesto sadržaja 2">
            <a:extLst>
              <a:ext uri="{FF2B5EF4-FFF2-40B4-BE49-F238E27FC236}">
                <a16:creationId xmlns:a16="http://schemas.microsoft.com/office/drawing/2014/main" id="{1DF1CA87-99D5-4B60-A350-EA66304DA3F5}"/>
              </a:ext>
            </a:extLst>
          </p:cNvPr>
          <p:cNvSpPr>
            <a:spLocks noGrp="1"/>
          </p:cNvSpPr>
          <p:nvPr>
            <p:ph idx="1"/>
          </p:nvPr>
        </p:nvSpPr>
        <p:spPr>
          <a:xfrm>
            <a:off x="1451579" y="1669774"/>
            <a:ext cx="9291215" cy="4244009"/>
          </a:xfrm>
        </p:spPr>
        <p:txBody>
          <a:bodyPr>
            <a:normAutofit/>
          </a:bodyPr>
          <a:lstStyle/>
          <a:p>
            <a:r>
              <a:rPr lang="hr-HR" dirty="0"/>
              <a:t>Kronološko određenje:</a:t>
            </a:r>
          </a:p>
          <a:p>
            <a:pPr marL="0" indent="0">
              <a:buNone/>
            </a:pPr>
            <a:r>
              <a:rPr lang="it-IT" sz="1800" dirty="0">
                <a:effectLst/>
                <a:latin typeface="Calibri" panose="020F0502020204030204" pitchFamily="34" charset="0"/>
                <a:ea typeface="Calibri" panose="020F0502020204030204" pitchFamily="34" charset="0"/>
                <a:cs typeface="Times New Roman" panose="02020603050405020304" pitchFamily="18" charset="0"/>
              </a:rPr>
              <a:t>Termini </a:t>
            </a:r>
            <a:r>
              <a:rPr lang="it-IT" sz="1800" b="1" dirty="0" err="1">
                <a:effectLst/>
                <a:latin typeface="Calibri" panose="020F0502020204030204" pitchFamily="34" charset="0"/>
                <a:ea typeface="Calibri" panose="020F0502020204030204" pitchFamily="34" charset="0"/>
                <a:cs typeface="Times New Roman" panose="02020603050405020304" pitchFamily="18" charset="0"/>
              </a:rPr>
              <a:t>kasno</a:t>
            </a:r>
            <a:r>
              <a:rPr lang="it-IT" sz="1800" b="1" dirty="0">
                <a:effectLst/>
                <a:latin typeface="Calibri" panose="020F0502020204030204" pitchFamily="34" charset="0"/>
                <a:ea typeface="Calibri" panose="020F0502020204030204" pitchFamily="34" charset="0"/>
                <a:cs typeface="Times New Roman" panose="02020603050405020304" pitchFamily="18" charset="0"/>
              </a:rPr>
              <a:t> </a:t>
            </a:r>
            <a:r>
              <a:rPr lang="it-IT" sz="1800" b="1" dirty="0" err="1">
                <a:effectLst/>
                <a:latin typeface="Calibri" panose="020F0502020204030204" pitchFamily="34" charset="0"/>
                <a:ea typeface="Calibri" panose="020F0502020204030204" pitchFamily="34" charset="0"/>
                <a:cs typeface="Times New Roman" panose="02020603050405020304" pitchFamily="18" charset="0"/>
              </a:rPr>
              <a:t>Rimsko</a:t>
            </a:r>
            <a:r>
              <a:rPr lang="it-IT" sz="1800" b="1" dirty="0">
                <a:effectLst/>
                <a:latin typeface="Calibri" panose="020F0502020204030204" pitchFamily="34" charset="0"/>
                <a:ea typeface="Calibri" panose="020F0502020204030204" pitchFamily="34" charset="0"/>
                <a:cs typeface="Times New Roman" panose="02020603050405020304" pitchFamily="18" charset="0"/>
              </a:rPr>
              <a:t> </a:t>
            </a:r>
            <a:r>
              <a:rPr lang="it-IT" sz="1800" b="1" dirty="0" err="1">
                <a:effectLst/>
                <a:latin typeface="Calibri" panose="020F0502020204030204" pitchFamily="34" charset="0"/>
                <a:ea typeface="Calibri" panose="020F0502020204030204" pitchFamily="34" charset="0"/>
                <a:cs typeface="Times New Roman" panose="02020603050405020304" pitchFamily="18" charset="0"/>
              </a:rPr>
              <a:t>carstvo</a:t>
            </a:r>
            <a:r>
              <a:rPr lang="it-IT" sz="1800" dirty="0">
                <a:effectLst/>
                <a:latin typeface="Calibri" panose="020F0502020204030204" pitchFamily="34" charset="0"/>
                <a:ea typeface="Calibri" panose="020F0502020204030204" pitchFamily="34" charset="0"/>
                <a:cs typeface="Times New Roman" panose="02020603050405020304" pitchFamily="18" charset="0"/>
              </a:rPr>
              <a:t> ili </a:t>
            </a:r>
            <a:r>
              <a:rPr lang="it-IT" sz="1800" b="1" dirty="0" err="1">
                <a:effectLst/>
                <a:latin typeface="Calibri" panose="020F0502020204030204" pitchFamily="34" charset="0"/>
                <a:ea typeface="Calibri" panose="020F0502020204030204" pitchFamily="34" charset="0"/>
                <a:cs typeface="Times New Roman" panose="02020603050405020304" pitchFamily="18" charset="0"/>
              </a:rPr>
              <a:t>kasna</a:t>
            </a:r>
            <a:r>
              <a:rPr lang="it-IT" sz="1800" b="1" dirty="0">
                <a:effectLst/>
                <a:latin typeface="Calibri" panose="020F0502020204030204" pitchFamily="34" charset="0"/>
                <a:ea typeface="Calibri" panose="020F0502020204030204" pitchFamily="34" charset="0"/>
                <a:cs typeface="Times New Roman" panose="02020603050405020304" pitchFamily="18" charset="0"/>
              </a:rPr>
              <a:t> </a:t>
            </a:r>
            <a:r>
              <a:rPr lang="it-IT" sz="1800" b="1" dirty="0" err="1">
                <a:effectLst/>
                <a:latin typeface="Calibri" panose="020F0502020204030204" pitchFamily="34" charset="0"/>
                <a:ea typeface="Calibri" panose="020F0502020204030204" pitchFamily="34" charset="0"/>
                <a:cs typeface="Times New Roman" panose="02020603050405020304" pitchFamily="18" charset="0"/>
              </a:rPr>
              <a:t>antika</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preferira</a:t>
            </a:r>
            <a:r>
              <a:rPr lang="it-IT" sz="1800" dirty="0">
                <a:effectLst/>
                <a:latin typeface="Calibri" panose="020F0502020204030204" pitchFamily="34" charset="0"/>
                <a:ea typeface="Calibri" panose="020F0502020204030204" pitchFamily="34" charset="0"/>
                <a:cs typeface="Times New Roman" panose="02020603050405020304" pitchFamily="18" charset="0"/>
              </a:rPr>
              <a:t> se u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engleskom</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kod</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povjesničara</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od </a:t>
            </a:r>
            <a:r>
              <a:rPr lang="it-IT" sz="1800" b="1" dirty="0" err="1">
                <a:effectLst/>
                <a:latin typeface="Calibri" panose="020F0502020204030204" pitchFamily="34" charset="0"/>
                <a:ea typeface="Calibri" panose="020F0502020204030204" pitchFamily="34" charset="0"/>
                <a:cs typeface="Times New Roman" panose="02020603050405020304" pitchFamily="18" charset="0"/>
              </a:rPr>
              <a:t>Konstantina</a:t>
            </a:r>
            <a:r>
              <a:rPr lang="it-IT" sz="1800" b="1" dirty="0">
                <a:effectLst/>
                <a:latin typeface="Calibri" panose="020F0502020204030204" pitchFamily="34" charset="0"/>
                <a:ea typeface="Calibri" panose="020F0502020204030204" pitchFamily="34" charset="0"/>
                <a:cs typeface="Times New Roman" panose="02020603050405020304" pitchFamily="18" charset="0"/>
              </a:rPr>
              <a:t> do 600 g.</a:t>
            </a:r>
            <a:r>
              <a:rPr lang="it-IT" sz="1800" dirty="0">
                <a:effectLst/>
                <a:latin typeface="Calibri" panose="020F0502020204030204" pitchFamily="34" charset="0"/>
                <a:ea typeface="Calibri" panose="020F0502020204030204" pitchFamily="34" charset="0"/>
                <a:cs typeface="Times New Roman" panose="02020603050405020304" pitchFamily="18" charset="0"/>
              </a:rPr>
              <a:t> u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novim</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izdanjima</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CAHistory</a:t>
            </a:r>
            <a:r>
              <a:rPr lang="hr-HR" sz="1800" dirty="0">
                <a:latin typeface="Calibri" panose="020F0502020204030204" pitchFamily="34" charset="0"/>
                <a:ea typeface="Calibri" panose="020F0502020204030204" pitchFamily="34" charset="0"/>
                <a:cs typeface="Times New Roman" panose="02020603050405020304" pitchFamily="18" charset="0"/>
              </a:rPr>
              <a:t> </a:t>
            </a:r>
            <a:r>
              <a:rPr lang="it-IT" sz="1800" dirty="0">
                <a:latin typeface="Calibri" panose="020F0502020204030204" pitchFamily="34" charset="0"/>
                <a:ea typeface="Calibri" panose="020F0502020204030204" pitchFamily="34" charset="0"/>
                <a:cs typeface="Times New Roman" panose="02020603050405020304" pitchFamily="18" charset="0"/>
              </a:rPr>
              <a:t>→</a:t>
            </a:r>
            <a:r>
              <a:rPr lang="hr-HR" sz="1800" dirty="0">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Implikacije</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takvog</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modela</a:t>
            </a:r>
            <a:r>
              <a:rPr lang="it-IT" sz="1800" dirty="0">
                <a:effectLst/>
                <a:latin typeface="Calibri" panose="020F0502020204030204" pitchFamily="34" charset="0"/>
                <a:ea typeface="Calibri" panose="020F0502020204030204" pitchFamily="34" charset="0"/>
                <a:cs typeface="Times New Roman" panose="02020603050405020304" pitchFamily="18" charset="0"/>
              </a:rPr>
              <a:t> i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pristupa</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na</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historiografske</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studije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hr-HR" sz="1800" dirty="0">
                <a:effectLst/>
                <a:latin typeface="Calibri" panose="020F0502020204030204" pitchFamily="34" charset="0"/>
                <a:ea typeface="Calibri" panose="020F0502020204030204" pitchFamily="34" charset="0"/>
                <a:cs typeface="Times New Roman" panose="02020603050405020304" pitchFamily="18" charset="0"/>
              </a:rPr>
              <a:t>popularan termin i područje istraživanja:</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Zbog čega?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Nakon brojnih studija klasične antike</a:t>
            </a:r>
            <a:r>
              <a:rPr lang="hr-HR" sz="1800" dirty="0">
                <a:effectLst/>
                <a:latin typeface="Calibri" panose="020F0502020204030204" pitchFamily="34" charset="0"/>
                <a:ea typeface="Calibri" panose="020F0502020204030204" pitchFamily="34" charset="0"/>
                <a:cs typeface="Times New Roman" panose="02020603050405020304" pitchFamily="18" charset="0"/>
              </a:rPr>
              <a:t>, razdoblje kasne antike pružilo je znanstvenicima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veliku količinu dotad neistraživanih izvora, pisanih i materijalnih</a:t>
            </a:r>
            <a:r>
              <a:rPr lang="hr-HR" sz="1800" dirty="0">
                <a:effectLst/>
                <a:latin typeface="Calibri" panose="020F0502020204030204" pitchFamily="34" charset="0"/>
                <a:ea typeface="Calibri" panose="020F0502020204030204" pitchFamily="34" charset="0"/>
                <a:cs typeface="Times New Roman" panose="02020603050405020304" pitchFamily="18" charset="0"/>
              </a:rPr>
              <a:t>, bogatu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literaturu </a:t>
            </a:r>
            <a:r>
              <a:rPr lang="hr-HR" sz="1800" b="1" dirty="0" err="1">
                <a:effectLst/>
                <a:latin typeface="Calibri" panose="020F0502020204030204" pitchFamily="34" charset="0"/>
                <a:ea typeface="Calibri" panose="020F0502020204030204" pitchFamily="34" charset="0"/>
                <a:cs typeface="Times New Roman" panose="02020603050405020304" pitchFamily="18" charset="0"/>
              </a:rPr>
              <a:t>patrističkog</a:t>
            </a:r>
            <a:r>
              <a:rPr lang="hr-HR" sz="1800" b="1" dirty="0">
                <a:effectLst/>
                <a:latin typeface="Calibri" panose="020F0502020204030204" pitchFamily="34" charset="0"/>
                <a:ea typeface="Calibri" panose="020F0502020204030204" pitchFamily="34" charset="0"/>
                <a:cs typeface="Times New Roman" panose="02020603050405020304" pitchFamily="18" charset="0"/>
              </a:rPr>
              <a:t> razdoblja. </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Ranokršćanska literatura: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homilije, hagiografije, pisma </a:t>
            </a:r>
            <a:r>
              <a:rPr lang="hr-HR" sz="1800" dirty="0">
                <a:effectLst/>
                <a:latin typeface="Calibri" panose="020F0502020204030204" pitchFamily="34" charset="0"/>
                <a:ea typeface="Calibri" panose="020F0502020204030204" pitchFamily="34" charset="0"/>
                <a:cs typeface="Times New Roman" panose="02020603050405020304" pitchFamily="18" charset="0"/>
              </a:rPr>
              <a:t>bile su novi široki spektar za istraživanja.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267860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7D148A2-9306-4502-90FA-DB72030B9CFF}"/>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876B2945-D887-443D-AA8A-FB327BBFE62E}"/>
              </a:ext>
            </a:extLst>
          </p:cNvPr>
          <p:cNvSpPr>
            <a:spLocks noGrp="1"/>
          </p:cNvSpPr>
          <p:nvPr>
            <p:ph idx="1"/>
          </p:nvPr>
        </p:nvSpPr>
        <p:spPr/>
        <p:txBody>
          <a:bodyPr/>
          <a:lstStyle/>
          <a:p>
            <a:r>
              <a:rPr lang="hr-HR" sz="1800" dirty="0">
                <a:effectLst/>
                <a:latin typeface="Calibri" panose="020F0502020204030204" pitchFamily="34" charset="0"/>
                <a:ea typeface="Calibri" panose="020F0502020204030204" pitchFamily="34" charset="0"/>
                <a:cs typeface="Times New Roman" panose="02020603050405020304" pitchFamily="18" charset="0"/>
              </a:rPr>
              <a:t>Razdoblje je još uvijek bilo obilježeno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stereotipnim prikazivanjem “pada, opadanja”</a:t>
            </a:r>
            <a:endParaRPr lang="hr-HR" sz="1800" b="1" dirty="0">
              <a:latin typeface="Calibri" panose="020F0502020204030204" pitchFamily="34" charset="0"/>
              <a:ea typeface="Calibri" panose="020F0502020204030204" pitchFamily="34" charset="0"/>
              <a:cs typeface="Times New Roman" panose="02020603050405020304" pitchFamily="18" charset="0"/>
            </a:endParaRPr>
          </a:p>
          <a:p>
            <a:r>
              <a:rPr lang="hr-HR" sz="1800" dirty="0">
                <a:effectLst/>
                <a:latin typeface="Calibri" panose="020F0502020204030204" pitchFamily="34" charset="0"/>
                <a:ea typeface="Calibri" panose="020F0502020204030204" pitchFamily="34" charset="0"/>
                <a:cs typeface="Times New Roman" panose="02020603050405020304" pitchFamily="18" charset="0"/>
              </a:rPr>
              <a:t>Razbijanje granica između znanstvenih disciplina</a:t>
            </a:r>
            <a:r>
              <a:rPr lang="hr-HR" sz="1800" b="1" dirty="0">
                <a:latin typeface="Calibri" panose="020F0502020204030204" pitchFamily="34" charset="0"/>
                <a:ea typeface="Calibri" panose="020F0502020204030204" pitchFamily="34" charset="0"/>
                <a:cs typeface="Times New Roman" panose="02020603050405020304" pitchFamily="18" charset="0"/>
              </a:rPr>
              <a:t> →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povijesti umjetnosti, </a:t>
            </a:r>
            <a:r>
              <a:rPr lang="hr-HR" sz="1800" b="1" dirty="0" err="1">
                <a:effectLst/>
                <a:latin typeface="Calibri" panose="020F0502020204030204" pitchFamily="34" charset="0"/>
                <a:ea typeface="Calibri" panose="020F0502020204030204" pitchFamily="34" charset="0"/>
                <a:cs typeface="Times New Roman" panose="02020603050405020304" pitchFamily="18" charset="0"/>
              </a:rPr>
              <a:t>medievistike</a:t>
            </a:r>
            <a:r>
              <a:rPr lang="hr-HR" sz="1800" b="1" dirty="0">
                <a:effectLst/>
                <a:latin typeface="Calibri" panose="020F0502020204030204" pitchFamily="34" charset="0"/>
                <a:ea typeface="Calibri" panose="020F0502020204030204" pitchFamily="34" charset="0"/>
                <a:cs typeface="Times New Roman" panose="02020603050405020304" pitchFamily="18" charset="0"/>
              </a:rPr>
              <a:t>, religijskih studija.</a:t>
            </a:r>
            <a:r>
              <a:rPr lang="hr-HR"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hr-HR" sz="1800" dirty="0">
                <a:effectLst/>
                <a:latin typeface="Calibri" panose="020F0502020204030204" pitchFamily="34" charset="0"/>
                <a:ea typeface="Calibri" panose="020F0502020204030204" pitchFamily="34" charset="0"/>
                <a:cs typeface="Times New Roman" panose="02020603050405020304" pitchFamily="18" charset="0"/>
              </a:rPr>
              <a:t>Razbijanje kronologije i sadržaja?</a:t>
            </a:r>
          </a:p>
          <a:p>
            <a:pPr marL="0" indent="0">
              <a:buNone/>
            </a:pPr>
            <a:r>
              <a:rPr lang="hr-HR" sz="1800" dirty="0">
                <a:effectLst/>
                <a:latin typeface="Calibri" panose="020F0502020204030204" pitchFamily="34" charset="0"/>
                <a:ea typeface="Calibri" panose="020F0502020204030204" pitchFamily="34" charset="0"/>
                <a:cs typeface="Times New Roman" panose="02020603050405020304" pitchFamily="18" charset="0"/>
              </a:rPr>
              <a:t>Pozornost više nije usmjerena samo na središnje probleme, već se usmjerava na mnogo šira područja s obzirom na veliku količinu izvornog materijala. </a:t>
            </a:r>
            <a:endParaRPr lang="en-GB" dirty="0"/>
          </a:p>
        </p:txBody>
      </p:sp>
    </p:spTree>
    <p:extLst>
      <p:ext uri="{BB962C8B-B14F-4D97-AF65-F5344CB8AC3E}">
        <p14:creationId xmlns:p14="http://schemas.microsoft.com/office/powerpoint/2010/main" val="1739969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0AB181F-C00F-4E76-AB31-F813745A5173}"/>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917C57AA-FC8F-49B2-A823-47159C1F9E7A}"/>
              </a:ext>
            </a:extLst>
          </p:cNvPr>
          <p:cNvSpPr>
            <a:spLocks noGrp="1"/>
          </p:cNvSpPr>
          <p:nvPr>
            <p:ph idx="1"/>
          </p:nvPr>
        </p:nvSpPr>
        <p:spPr/>
        <p:txBody>
          <a:bodyPr/>
          <a:lstStyle/>
          <a:p>
            <a:r>
              <a:rPr lang="hr-HR" sz="1800" b="1" dirty="0">
                <a:effectLst/>
                <a:latin typeface="Calibri" panose="020F0502020204030204" pitchFamily="34" charset="0"/>
                <a:ea typeface="Calibri" panose="020F0502020204030204" pitchFamily="34" charset="0"/>
                <a:cs typeface="Times New Roman" panose="02020603050405020304" pitchFamily="18" charset="0"/>
              </a:rPr>
              <a:t>Izrazito proučavanje kršćanstva i kristijanizacije izvan okvira teologije i povijesti crkve i </a:t>
            </a:r>
            <a:r>
              <a:rPr lang="hr-HR" sz="1800" b="1" dirty="0" err="1">
                <a:effectLst/>
                <a:latin typeface="Calibri" panose="020F0502020204030204" pitchFamily="34" charset="0"/>
                <a:ea typeface="Calibri" panose="020F0502020204030204" pitchFamily="34" charset="0"/>
                <a:cs typeface="Times New Roman" panose="02020603050405020304" pitchFamily="18" charset="0"/>
              </a:rPr>
              <a:t>patristike</a:t>
            </a:r>
            <a:r>
              <a:rPr lang="hr-HR" sz="1800" b="1" dirty="0">
                <a:effectLst/>
                <a:latin typeface="Calibri" panose="020F0502020204030204" pitchFamily="34" charset="0"/>
                <a:ea typeface="Calibri" panose="020F0502020204030204" pitchFamily="34" charset="0"/>
                <a:cs typeface="Times New Roman" panose="02020603050405020304" pitchFamily="18" charset="0"/>
              </a:rPr>
              <a:t>.</a:t>
            </a:r>
            <a:r>
              <a:rPr lang="hr-H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Dotadašnje proučavanje kršćanskih pisaca sa stajališta teologije, dok su se kršćanskim ocima bavili specijalisti. </a:t>
            </a:r>
          </a:p>
          <a:p>
            <a:r>
              <a:rPr lang="hr-HR" sz="1800" b="1" dirty="0">
                <a:effectLst/>
                <a:latin typeface="Calibri" panose="020F0502020204030204" pitchFamily="34" charset="0"/>
                <a:ea typeface="Calibri" panose="020F0502020204030204" pitchFamily="34" charset="0"/>
                <a:cs typeface="Times New Roman" panose="02020603050405020304" pitchFamily="18" charset="0"/>
              </a:rPr>
              <a:t>Sada se kršćanstvo, kršćanska literatura, u Rimskom carstvu proučavala s ne-vjerskog aspekta.</a:t>
            </a:r>
            <a:r>
              <a:rPr lang="hr-HR"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spTree>
    <p:extLst>
      <p:ext uri="{BB962C8B-B14F-4D97-AF65-F5344CB8AC3E}">
        <p14:creationId xmlns:p14="http://schemas.microsoft.com/office/powerpoint/2010/main" val="348940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AAB5409-DB9B-43BC-BB25-C2C86FE74537}"/>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E91C35ED-A70B-4299-BAB6-BA94A38512D9}"/>
              </a:ext>
            </a:extLst>
          </p:cNvPr>
          <p:cNvSpPr>
            <a:spLocks noGrp="1"/>
          </p:cNvSpPr>
          <p:nvPr>
            <p:ph idx="1"/>
          </p:nvPr>
        </p:nvSpPr>
        <p:spPr/>
        <p:txBody>
          <a:bodyPr/>
          <a:lstStyle/>
          <a:p>
            <a:r>
              <a:rPr lang="hr-HR" sz="1800" dirty="0">
                <a:effectLst/>
                <a:latin typeface="Calibri" panose="020F0502020204030204" pitchFamily="34" charset="0"/>
                <a:ea typeface="Calibri" panose="020F0502020204030204" pitchFamily="34" charset="0"/>
                <a:cs typeface="Times New Roman" panose="02020603050405020304" pitchFamily="18" charset="0"/>
              </a:rPr>
              <a:t>Pristup Petera Browna donosi nove modele i metode socijalne antropologije. </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Biografske studije o velikim biskupima Augustinu, Ambroziju, te o životima svetih osoba i </a:t>
            </a:r>
            <a:r>
              <a:rPr lang="hr-HR" sz="1800" dirty="0" err="1">
                <a:effectLst/>
                <a:latin typeface="Calibri" panose="020F0502020204030204" pitchFamily="34" charset="0"/>
                <a:ea typeface="Calibri" panose="020F0502020204030204" pitchFamily="34" charset="0"/>
                <a:cs typeface="Times New Roman" panose="02020603050405020304" pitchFamily="18" charset="0"/>
              </a:rPr>
              <a:t>asketicizmu</a:t>
            </a:r>
            <a:r>
              <a:rPr lang="hr-H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Razvoj studija roda (</a:t>
            </a:r>
            <a:r>
              <a:rPr lang="hr-HR" sz="1800" i="1" dirty="0" err="1">
                <a:effectLst/>
                <a:latin typeface="Calibri" panose="020F0502020204030204" pitchFamily="34" charset="0"/>
                <a:ea typeface="Calibri" panose="020F0502020204030204" pitchFamily="34" charset="0"/>
                <a:cs typeface="Times New Roman" panose="02020603050405020304" pitchFamily="18" charset="0"/>
              </a:rPr>
              <a:t>history</a:t>
            </a:r>
            <a:r>
              <a:rPr lang="hr-HR" sz="1800" i="1" dirty="0">
                <a:effectLst/>
                <a:latin typeface="Calibri" panose="020F0502020204030204" pitchFamily="34" charset="0"/>
                <a:ea typeface="Calibri" panose="020F0502020204030204" pitchFamily="34" charset="0"/>
                <a:cs typeface="Times New Roman" panose="02020603050405020304" pitchFamily="18" charset="0"/>
              </a:rPr>
              <a:t> </a:t>
            </a:r>
            <a:r>
              <a:rPr lang="hr-HR" sz="1800" i="1" dirty="0" err="1">
                <a:effectLst/>
                <a:latin typeface="Calibri" panose="020F0502020204030204" pitchFamily="34" charset="0"/>
                <a:ea typeface="Calibri" panose="020F0502020204030204" pitchFamily="34" charset="0"/>
                <a:cs typeface="Times New Roman" panose="02020603050405020304" pitchFamily="18" charset="0"/>
              </a:rPr>
              <a:t>of</a:t>
            </a:r>
            <a:r>
              <a:rPr lang="hr-HR" sz="1800" i="1" dirty="0">
                <a:effectLst/>
                <a:latin typeface="Calibri" panose="020F0502020204030204" pitchFamily="34" charset="0"/>
                <a:ea typeface="Calibri" panose="020F0502020204030204" pitchFamily="34" charset="0"/>
                <a:cs typeface="Times New Roman" panose="02020603050405020304" pitchFamily="18" charset="0"/>
              </a:rPr>
              <a:t> </a:t>
            </a:r>
            <a:r>
              <a:rPr lang="hr-HR" sz="1800" i="1" dirty="0" err="1">
                <a:effectLst/>
                <a:latin typeface="Calibri" panose="020F0502020204030204" pitchFamily="34" charset="0"/>
                <a:ea typeface="Calibri" panose="020F0502020204030204" pitchFamily="34" charset="0"/>
                <a:cs typeface="Times New Roman" panose="02020603050405020304" pitchFamily="18" charset="0"/>
              </a:rPr>
              <a:t>gender</a:t>
            </a:r>
            <a:r>
              <a:rPr lang="hr-HR" sz="1800" dirty="0">
                <a:effectLst/>
                <a:latin typeface="Calibri" panose="020F0502020204030204" pitchFamily="34" charset="0"/>
                <a:ea typeface="Calibri" panose="020F0502020204030204" pitchFamily="34" charset="0"/>
                <a:cs typeface="Times New Roman" panose="02020603050405020304" pitchFamily="18" charset="0"/>
              </a:rPr>
              <a:t>) → pojava ženskih figura u muškim tekstovima, poput </a:t>
            </a:r>
            <a:r>
              <a:rPr lang="hr-HR" sz="1800" dirty="0" err="1">
                <a:effectLst/>
                <a:latin typeface="Calibri" panose="020F0502020204030204" pitchFamily="34" charset="0"/>
                <a:ea typeface="Calibri" panose="020F0502020204030204" pitchFamily="34" charset="0"/>
                <a:cs typeface="Times New Roman" panose="02020603050405020304" pitchFamily="18" charset="0"/>
              </a:rPr>
              <a:t>Augustinove</a:t>
            </a:r>
            <a:r>
              <a:rPr lang="hr-HR" sz="1800" dirty="0">
                <a:effectLst/>
                <a:latin typeface="Calibri" panose="020F0502020204030204" pitchFamily="34" charset="0"/>
                <a:ea typeface="Calibri" panose="020F0502020204030204" pitchFamily="34" charset="0"/>
                <a:cs typeface="Times New Roman" panose="02020603050405020304" pitchFamily="18" charset="0"/>
              </a:rPr>
              <a:t> majke Monike. </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Pisanje sv. Jeronima o ženama i sveticama. Kršćanske rimske aristokratkinje 4. i 5. st. (Melanija Starija i Melanija Mlađa). </a:t>
            </a:r>
          </a:p>
          <a:p>
            <a:r>
              <a:rPr lang="hr-HR" sz="1800" dirty="0">
                <a:effectLst/>
                <a:latin typeface="Calibri" panose="020F0502020204030204" pitchFamily="34" charset="0"/>
                <a:ea typeface="Calibri" panose="020F0502020204030204" pitchFamily="34" charset="0"/>
                <a:cs typeface="Times New Roman" panose="02020603050405020304" pitchFamily="18" charset="0"/>
              </a:rPr>
              <a:t>Rasprave o celibatu i djevičanstvu između kršćana i pogana.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91455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1F0E8E1-5A94-44DF-B5BF-76B31C8EF547}"/>
              </a:ext>
            </a:extLst>
          </p:cNvPr>
          <p:cNvSpPr>
            <a:spLocks noGrp="1"/>
          </p:cNvSpPr>
          <p:nvPr>
            <p:ph type="title"/>
          </p:nvPr>
        </p:nvSpPr>
        <p:spPr/>
        <p:txBody>
          <a:bodyPr/>
          <a:lstStyle/>
          <a:p>
            <a:endParaRPr lang="en-GB"/>
          </a:p>
        </p:txBody>
      </p:sp>
      <p:sp>
        <p:nvSpPr>
          <p:cNvPr id="3" name="Rezervirano mjesto sadržaja 2">
            <a:extLst>
              <a:ext uri="{FF2B5EF4-FFF2-40B4-BE49-F238E27FC236}">
                <a16:creationId xmlns:a16="http://schemas.microsoft.com/office/drawing/2014/main" id="{F08A79B1-FF65-4D2A-B3BC-4E11C1E12EE8}"/>
              </a:ext>
            </a:extLst>
          </p:cNvPr>
          <p:cNvSpPr>
            <a:spLocks noGrp="1"/>
          </p:cNvSpPr>
          <p:nvPr>
            <p:ph idx="1"/>
          </p:nvPr>
        </p:nvSpPr>
        <p:spPr/>
        <p:txBody>
          <a:bodyPr>
            <a:normAutofit fontScale="92500" lnSpcReduction="20000"/>
          </a:bodyPr>
          <a:lstStyle/>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Kršćanstvo- nastalo u Palestini u 1 st. unutar židovstva. Obuhvaća mnoge kršćanske crkve, zajednice i sekte, kojima je zajednička vjera u Isusa Krista.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U drugoj polovici 1. st. širi se po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gradovima Rimskog Carstva</a:t>
            </a:r>
            <a:r>
              <a:rPr lang="hr-HR" sz="1800" dirty="0">
                <a:effectLst/>
                <a:latin typeface="Calibri" panose="020F0502020204030204" pitchFamily="34" charset="0"/>
                <a:ea typeface="Calibri" panose="020F0502020204030204" pitchFamily="34" charset="0"/>
                <a:cs typeface="Times New Roman" panose="02020603050405020304" pitchFamily="18" charset="0"/>
              </a:rPr>
              <a:t>, naročito zaslugama apostola Pavla i njegovih misijskih putovanja.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Naziv kršćanstvo prvi put spominje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Ignacije </a:t>
            </a:r>
            <a:r>
              <a:rPr lang="hr-HR" sz="1800" b="1" dirty="0" err="1">
                <a:effectLst/>
                <a:latin typeface="Calibri" panose="020F0502020204030204" pitchFamily="34" charset="0"/>
                <a:ea typeface="Calibri" panose="020F0502020204030204" pitchFamily="34" charset="0"/>
                <a:cs typeface="Times New Roman" panose="02020603050405020304" pitchFamily="18" charset="0"/>
              </a:rPr>
              <a:t>Antiohijski</a:t>
            </a:r>
            <a:r>
              <a:rPr lang="hr-HR" sz="1800" b="1" dirty="0">
                <a:effectLst/>
                <a:latin typeface="Calibri" panose="020F0502020204030204" pitchFamily="34" charset="0"/>
                <a:ea typeface="Calibri" panose="020F0502020204030204" pitchFamily="34" charset="0"/>
                <a:cs typeface="Times New Roman" panose="02020603050405020304" pitchFamily="18" charset="0"/>
              </a:rPr>
              <a:t> </a:t>
            </a:r>
            <a:r>
              <a:rPr lang="hr-HR" sz="1800" dirty="0">
                <a:effectLst/>
                <a:latin typeface="Calibri" panose="020F0502020204030204" pitchFamily="34" charset="0"/>
                <a:ea typeface="Calibri" panose="020F0502020204030204" pitchFamily="34" charset="0"/>
                <a:cs typeface="Times New Roman" panose="02020603050405020304" pitchFamily="18" charset="0"/>
              </a:rPr>
              <a:t>107. g. zatim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Origen i Euzebije</a:t>
            </a:r>
            <a:r>
              <a:rPr lang="hr-HR" sz="1800" dirty="0">
                <a:effectLst/>
                <a:latin typeface="Calibri" panose="020F0502020204030204" pitchFamily="34" charset="0"/>
                <a:ea typeface="Calibri" panose="020F0502020204030204" pitchFamily="34" charset="0"/>
                <a:cs typeface="Times New Roman" panose="02020603050405020304" pitchFamily="18" charset="0"/>
              </a:rPr>
              <a:t>. Izvori su Sveto pismo Staroga i Novoga zavjeta i usmena predaja. Nauk su mu razradili i sustavno obrazložili veliki teolozi, a definirali ekumenski koncili. </a:t>
            </a:r>
            <a:r>
              <a:rPr lang="hr-HR" sz="1800" b="1" dirty="0">
                <a:effectLst/>
                <a:latin typeface="Calibri" panose="020F0502020204030204" pitchFamily="34" charset="0"/>
                <a:ea typeface="Calibri" panose="020F0502020204030204" pitchFamily="34" charset="0"/>
                <a:cs typeface="Times New Roman" panose="02020603050405020304" pitchFamily="18" charset="0"/>
              </a:rPr>
              <a:t>Univerzalistička nadnacionalna religija</a:t>
            </a:r>
            <a:r>
              <a:rPr lang="hr-HR" sz="1800" dirty="0">
                <a:effectLst/>
                <a:latin typeface="Calibri" panose="020F0502020204030204" pitchFamily="34" charset="0"/>
                <a:ea typeface="Calibri" panose="020F0502020204030204" pitchFamily="34" charset="0"/>
                <a:cs typeface="Times New Roman" panose="02020603050405020304" pitchFamily="18" charset="0"/>
              </a:rPr>
              <a:t> za razliku od židovske nacionalne religije.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hr-HR" sz="1800" dirty="0">
                <a:effectLst/>
                <a:latin typeface="Calibri" panose="020F0502020204030204" pitchFamily="34" charset="0"/>
                <a:ea typeface="Calibri" panose="020F0502020204030204" pitchFamily="34" charset="0"/>
                <a:cs typeface="Times New Roman" panose="02020603050405020304" pitchFamily="18" charset="0"/>
              </a:rPr>
              <a:t>Kršćanstvo je organizirano kao vidljiva zajednica vjernika – crkva. U antici se proširilo najprije po gradovima Rimskog Carstva.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937286608"/>
      </p:ext>
    </p:extLst>
  </p:cSld>
  <p:clrMapOvr>
    <a:masterClrMapping/>
  </p:clrMapOvr>
</p:sld>
</file>

<file path=ppt/theme/theme1.xml><?xml version="1.0" encoding="utf-8"?>
<a:theme xmlns:a="http://schemas.openxmlformats.org/drawingml/2006/main" name="Galerija">
  <a:themeElements>
    <a:clrScheme name="Galerija">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ja">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j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3924</TotalTime>
  <Words>1182</Words>
  <Application>Microsoft Office PowerPoint</Application>
  <PresentationFormat>Široki zaslon</PresentationFormat>
  <Paragraphs>62</Paragraphs>
  <Slides>15</Slides>
  <Notes>0</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15</vt:i4>
      </vt:variant>
    </vt:vector>
  </HeadingPairs>
  <TitlesOfParts>
    <vt:vector size="20" baseType="lpstr">
      <vt:lpstr>Arial</vt:lpstr>
      <vt:lpstr>Calibri</vt:lpstr>
      <vt:lpstr>Rockwell</vt:lpstr>
      <vt:lpstr>Times New Roman</vt:lpstr>
      <vt:lpstr>Galerija</vt:lpstr>
      <vt:lpstr>Vjerski suživot u kasnoj antici: kršćani, pogani i židovi</vt:lpstr>
      <vt:lpstr>literatura</vt:lpstr>
      <vt:lpstr>PowerPoint prezentacija</vt:lpstr>
      <vt:lpstr>Percepcija Poganstva</vt:lpstr>
      <vt:lpstr>terminologija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Vjerski suživot u kasnoj antici: kršćani, pogani i židovi</dc:title>
  <dc:creator>Marina</dc:creator>
  <cp:lastModifiedBy>Marina</cp:lastModifiedBy>
  <cp:revision>9</cp:revision>
  <dcterms:created xsi:type="dcterms:W3CDTF">2020-10-11T16:19:53Z</dcterms:created>
  <dcterms:modified xsi:type="dcterms:W3CDTF">2020-10-14T09:44:33Z</dcterms:modified>
</cp:coreProperties>
</file>