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7"/>
  </p:notesMasterIdLst>
  <p:sldIdLst>
    <p:sldId id="303" r:id="rId2"/>
    <p:sldId id="300" r:id="rId3"/>
    <p:sldId id="301" r:id="rId4"/>
    <p:sldId id="302" r:id="rId5"/>
    <p:sldId id="256" r:id="rId6"/>
    <p:sldId id="258" r:id="rId7"/>
    <p:sldId id="259" r:id="rId8"/>
    <p:sldId id="260" r:id="rId9"/>
    <p:sldId id="261" r:id="rId10"/>
    <p:sldId id="280" r:id="rId11"/>
    <p:sldId id="307" r:id="rId12"/>
    <p:sldId id="284" r:id="rId13"/>
    <p:sldId id="286" r:id="rId14"/>
    <p:sldId id="287" r:id="rId15"/>
    <p:sldId id="288" r:id="rId16"/>
    <p:sldId id="289" r:id="rId17"/>
    <p:sldId id="290" r:id="rId18"/>
    <p:sldId id="291" r:id="rId19"/>
    <p:sldId id="304" r:id="rId20"/>
    <p:sldId id="294" r:id="rId21"/>
    <p:sldId id="305" r:id="rId22"/>
    <p:sldId id="306" r:id="rId23"/>
    <p:sldId id="296" r:id="rId24"/>
    <p:sldId id="297" r:id="rId25"/>
    <p:sldId id="298" r:id="rId26"/>
  </p:sldIdLst>
  <p:sldSz cx="9144000" cy="6858000" type="screen4x3"/>
  <p:notesSz cx="6858000" cy="9144000"/>
  <p:defaultTextStyle>
    <a:defPPr>
      <a:defRPr lang="en"/>
    </a:defPPr>
    <a:lvl1pPr algn="l" defTabSz="457200" rtl="0" eaLnBrk="0" fontAlgn="base" hangingPunct="0">
      <a:spcBef>
        <a:spcPct val="0"/>
      </a:spcBef>
      <a:spcAft>
        <a:spcPct val="0"/>
      </a:spcAft>
      <a:defRPr kern="1200">
        <a:solidFill>
          <a:schemeClr val="bg1"/>
        </a:solidFill>
        <a:latin typeface="Arial" pitchFamily="34" charset="0"/>
        <a:ea typeface="Droid Sans Fallback" charset="0"/>
        <a:cs typeface="Droid Sans Fallback" charset="0"/>
      </a:defRPr>
    </a:lvl1pPr>
    <a:lvl2pPr marL="742950" indent="-285750" algn="l" defTabSz="457200" rtl="0" eaLnBrk="0" fontAlgn="base" hangingPunct="0">
      <a:spcBef>
        <a:spcPct val="0"/>
      </a:spcBef>
      <a:spcAft>
        <a:spcPct val="0"/>
      </a:spcAft>
      <a:defRPr kern="1200">
        <a:solidFill>
          <a:schemeClr val="bg1"/>
        </a:solidFill>
        <a:latin typeface="Arial" pitchFamily="34" charset="0"/>
        <a:ea typeface="Droid Sans Fallback" charset="0"/>
        <a:cs typeface="Droid Sans Fallback" charset="0"/>
      </a:defRPr>
    </a:lvl2pPr>
    <a:lvl3pPr marL="1143000" indent="-228600" algn="l" defTabSz="457200" rtl="0" eaLnBrk="0" fontAlgn="base" hangingPunct="0">
      <a:spcBef>
        <a:spcPct val="0"/>
      </a:spcBef>
      <a:spcAft>
        <a:spcPct val="0"/>
      </a:spcAft>
      <a:defRPr kern="1200">
        <a:solidFill>
          <a:schemeClr val="bg1"/>
        </a:solidFill>
        <a:latin typeface="Arial" pitchFamily="34" charset="0"/>
        <a:ea typeface="Droid Sans Fallback" charset="0"/>
        <a:cs typeface="Droid Sans Fallback" charset="0"/>
      </a:defRPr>
    </a:lvl3pPr>
    <a:lvl4pPr marL="1600200" indent="-228600" algn="l" defTabSz="457200" rtl="0" eaLnBrk="0" fontAlgn="base" hangingPunct="0">
      <a:spcBef>
        <a:spcPct val="0"/>
      </a:spcBef>
      <a:spcAft>
        <a:spcPct val="0"/>
      </a:spcAft>
      <a:defRPr kern="1200">
        <a:solidFill>
          <a:schemeClr val="bg1"/>
        </a:solidFill>
        <a:latin typeface="Arial" pitchFamily="34" charset="0"/>
        <a:ea typeface="Droid Sans Fallback" charset="0"/>
        <a:cs typeface="Droid Sans Fallback" charset="0"/>
      </a:defRPr>
    </a:lvl4pPr>
    <a:lvl5pPr marL="2057400" indent="-228600" algn="l" defTabSz="457200" rtl="0" eaLnBrk="0" fontAlgn="base" hangingPunct="0">
      <a:spcBef>
        <a:spcPct val="0"/>
      </a:spcBef>
      <a:spcAft>
        <a:spcPct val="0"/>
      </a:spcAft>
      <a:defRPr kern="1200">
        <a:solidFill>
          <a:schemeClr val="bg1"/>
        </a:solidFill>
        <a:latin typeface="Arial" pitchFamily="34" charset="0"/>
        <a:ea typeface="Droid Sans Fallback" charset="0"/>
        <a:cs typeface="Droid Sans Fallback" charset="0"/>
      </a:defRPr>
    </a:lvl5pPr>
    <a:lvl6pPr marL="2286000" algn="l" defTabSz="914400" rtl="0" eaLnBrk="1" latinLnBrk="0" hangingPunct="1">
      <a:defRPr kern="1200">
        <a:solidFill>
          <a:schemeClr val="bg1"/>
        </a:solidFill>
        <a:latin typeface="Arial" pitchFamily="34" charset="0"/>
        <a:ea typeface="Droid Sans Fallback" charset="0"/>
        <a:cs typeface="Droid Sans Fallback" charset="0"/>
      </a:defRPr>
    </a:lvl6pPr>
    <a:lvl7pPr marL="2743200" algn="l" defTabSz="914400" rtl="0" eaLnBrk="1" latinLnBrk="0" hangingPunct="1">
      <a:defRPr kern="1200">
        <a:solidFill>
          <a:schemeClr val="bg1"/>
        </a:solidFill>
        <a:latin typeface="Arial" pitchFamily="34" charset="0"/>
        <a:ea typeface="Droid Sans Fallback" charset="0"/>
        <a:cs typeface="Droid Sans Fallback" charset="0"/>
      </a:defRPr>
    </a:lvl7pPr>
    <a:lvl8pPr marL="3200400" algn="l" defTabSz="914400" rtl="0" eaLnBrk="1" latinLnBrk="0" hangingPunct="1">
      <a:defRPr kern="1200">
        <a:solidFill>
          <a:schemeClr val="bg1"/>
        </a:solidFill>
        <a:latin typeface="Arial" pitchFamily="34" charset="0"/>
        <a:ea typeface="Droid Sans Fallback" charset="0"/>
        <a:cs typeface="Droid Sans Fallback" charset="0"/>
      </a:defRPr>
    </a:lvl8pPr>
    <a:lvl9pPr marL="3657600" algn="l" defTabSz="914400" rtl="0" eaLnBrk="1" latinLnBrk="0" hangingPunct="1">
      <a:defRPr kern="1200">
        <a:solidFill>
          <a:schemeClr val="bg1"/>
        </a:solidFill>
        <a:latin typeface="Arial" pitchFamily="34"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0" y="695325"/>
            <a:ext cx="0" cy="0"/>
          </a:xfrm>
          <a:prstGeom prst="rect">
            <a:avLst/>
          </a:prstGeom>
          <a:noFill/>
          <a:ln w="9525">
            <a:noFill/>
            <a:round/>
            <a:headEnd/>
            <a:tailEnd/>
          </a:ln>
        </p:spPr>
      </p:sp>
      <p:sp>
        <p:nvSpPr>
          <p:cNvPr id="2"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sr-Latn-RS" altLang="sr-Latn-RS" noProof="0"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1747"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0963"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1987"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3011"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4035"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5059"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2771"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3795"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4819"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5843"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6867"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7891"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8915"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9939" name="Rectangle 2"/>
          <p:cNvSpPr>
            <a:spLocks noGrp="1" noChangeArrowheads="1"/>
          </p:cNvSpPr>
          <p:nvPr>
            <p:ph type="body" idx="1"/>
          </p:nvPr>
        </p:nvSpPr>
        <p:spPr>
          <a:xfrm>
            <a:off x="685800" y="4343400"/>
            <a:ext cx="5486400" cy="4114800"/>
          </a:xfrm>
          <a:noFill/>
        </p:spPr>
        <p:txBody>
          <a:bodyPr wrap="none" anchor="ctr"/>
          <a:lstStyle/>
          <a:p>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C5687D96-3CE8-4CA1-A9FE-E547FCBEE051}" type="datetimeFigureOut">
              <a:rPr lang="en-US"/>
              <a:pPr>
                <a:defRPr/>
              </a:pPr>
              <a:t>4/9/2022</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A1973785-52BC-4FAB-B088-848C552C56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F7B8FE-D66F-4A26-AE5B-2BEA1E56FDE4}"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53B4B-2D67-4E40-8063-6770721A3F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w="9525">
            <a:noFill/>
            <a:miter lim="800000"/>
            <a:headEnd/>
            <a:tailEnd/>
          </a:ln>
        </p:spPr>
        <p:txBody>
          <a:bodyPr anchor="ctr"/>
          <a:lstStyle/>
          <a:p>
            <a:pPr>
              <a:defRPr/>
            </a:pPr>
            <a:r>
              <a:rPr lang="en-US" altLang="en-US" sz="8000">
                <a:solidFill>
                  <a:srgbClr val="EE6E4A"/>
                </a:solidFill>
              </a:rPr>
              <a:t>“</a:t>
            </a:r>
          </a:p>
        </p:txBody>
      </p:sp>
      <p:sp>
        <p:nvSpPr>
          <p:cNvPr id="6" name="TextBox 5"/>
          <p:cNvSpPr txBox="1">
            <a:spLocks noChangeArrowheads="1"/>
          </p:cNvSpPr>
          <p:nvPr/>
        </p:nvSpPr>
        <p:spPr bwMode="auto">
          <a:xfrm>
            <a:off x="6748463" y="2886075"/>
            <a:ext cx="457200" cy="585788"/>
          </a:xfrm>
          <a:prstGeom prst="rect">
            <a:avLst/>
          </a:prstGeom>
          <a:noFill/>
          <a:ln w="9525">
            <a:noFill/>
            <a:miter lim="800000"/>
            <a:headEnd/>
            <a:tailEnd/>
          </a:ln>
        </p:spPr>
        <p:txBody>
          <a:bodyPr anchor="ctr"/>
          <a:lstStyle/>
          <a:p>
            <a:pPr>
              <a:defRPr/>
            </a:pPr>
            <a:r>
              <a:rPr lang="en-US" altLang="en-US" sz="8000">
                <a:solidFill>
                  <a:srgbClr val="EE6E4A"/>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135A37D7-2071-4852-BF1A-CDB2B664FAC3}" type="datetimeFigureOut">
              <a:rPr lang="en-US"/>
              <a:pPr>
                <a:defRPr/>
              </a:pPr>
              <a:t>4/9/2022</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48C7F36D-6F06-4B72-8034-2DFC17752A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83C01D-1E6E-40DD-9B43-E03358613DD2}"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7EA087-0093-4548-8D5B-31B243D202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w="9525">
            <a:noFill/>
            <a:miter lim="800000"/>
            <a:headEnd/>
            <a:tailEnd/>
          </a:ln>
        </p:spPr>
        <p:txBody>
          <a:bodyPr anchor="ctr"/>
          <a:lstStyle/>
          <a:p>
            <a:pPr>
              <a:defRPr/>
            </a:pPr>
            <a:r>
              <a:rPr lang="en-US" altLang="en-US" sz="8000">
                <a:solidFill>
                  <a:srgbClr val="EE6E4A"/>
                </a:solidFill>
              </a:rPr>
              <a:t>“</a:t>
            </a:r>
          </a:p>
        </p:txBody>
      </p:sp>
      <p:sp>
        <p:nvSpPr>
          <p:cNvPr id="6" name="TextBox 5"/>
          <p:cNvSpPr txBox="1">
            <a:spLocks noChangeArrowheads="1"/>
          </p:cNvSpPr>
          <p:nvPr/>
        </p:nvSpPr>
        <p:spPr bwMode="auto">
          <a:xfrm>
            <a:off x="6748463" y="2886075"/>
            <a:ext cx="457200" cy="585788"/>
          </a:xfrm>
          <a:prstGeom prst="rect">
            <a:avLst/>
          </a:prstGeom>
          <a:noFill/>
          <a:ln w="9525">
            <a:noFill/>
            <a:miter lim="800000"/>
            <a:headEnd/>
            <a:tailEnd/>
          </a:ln>
        </p:spPr>
        <p:txBody>
          <a:bodyPr anchor="ctr"/>
          <a:lstStyle/>
          <a:p>
            <a:pPr>
              <a:defRPr/>
            </a:pPr>
            <a:r>
              <a:rPr lang="en-US" altLang="en-US" sz="8000">
                <a:solidFill>
                  <a:srgbClr val="EE6E4A"/>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17E6C491-F7DB-4C8B-B195-BA6332A117AA}" type="datetimeFigureOut">
              <a:rPr lang="en-US"/>
              <a:pPr>
                <a:defRPr/>
              </a:pPr>
              <a:t>4/9/2022</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835802B-B809-4BB0-B222-DA367EC33A6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7A64589-2A27-495C-A720-7461035C1538}" type="datetimeFigureOut">
              <a:rPr lang="en-US"/>
              <a:pPr>
                <a:defRPr/>
              </a:pPr>
              <a:t>4/9/2022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286D436-316E-4D21-9CA3-2E124754BB8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17723FC-E45E-46E0-9BC2-4901921EF4B5}"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325C8-011D-4442-9DED-5B5319E0CF9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D103A6B-D635-45E7-8255-B4E74B1FA488}"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9D8DE-EE60-4CA3-A6C2-673434149F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924095-613C-491F-86DA-8974A250BFFA}"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96E0EE-43DF-48D3-8DE8-DEE36AA90B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7891C-2500-4028-B4B4-FB00294F50E0}"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2F00D6-A214-4B5D-8284-EDE7F8C3FB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D2CE2E-75CD-4A82-B0D4-D136044406AB}"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905B1-F198-4AEC-9819-72986C7274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16C3513-C1F3-4415-9059-3D31C3A11C13}" type="datetimeFigureOut">
              <a:rPr lang="en-US"/>
              <a:pPr>
                <a:defRPr/>
              </a:pPr>
              <a:t>4/9/2022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46A17E-7C65-4BED-83D6-8D1267E255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468F258-4705-4A5F-BF6C-2EFC4130FBD8}" type="datetimeFigureOut">
              <a:rPr lang="en-US"/>
              <a:pPr>
                <a:defRPr/>
              </a:pPr>
              <a:t>4/9/2022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C03807-E0D0-43FE-BEDB-8748001CE6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18F792-DD28-4D48-8C2D-E4F46B7D6824}" type="datetimeFigureOut">
              <a:rPr lang="en-US"/>
              <a:pPr>
                <a:defRPr/>
              </a:pPr>
              <a:t>4/9/2022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A164C1-5602-4372-A57E-D2EBB10319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F0FDB0-9B32-4E8C-83E0-B41D36114993}"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40172D-77B8-4D0B-9FA9-A2AF65DEB7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C8EEA1-65AC-4621-83C8-57D7F886EB43}"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D83A60-DF6A-45BA-BC24-C26D9D5284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 alt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 altLang="en-US" smtClean="0"/>
              <a:t>Click to edit Master text styles</a:t>
            </a:r>
          </a:p>
          <a:p>
            <a:pPr lvl="1"/>
            <a:r>
              <a:rPr lang="en" altLang="en-US" smtClean="0"/>
              <a:t>Second level</a:t>
            </a:r>
          </a:p>
          <a:p>
            <a:pPr lvl="2"/>
            <a:r>
              <a:rPr lang="en" altLang="en-US" smtClean="0"/>
              <a:t>Third level</a:t>
            </a:r>
          </a:p>
          <a:p>
            <a:pPr lvl="3"/>
            <a:r>
              <a:rPr lang="en" altLang="en-US" smtClean="0"/>
              <a:t>Fourth level</a:t>
            </a:r>
          </a:p>
          <a:p>
            <a:pPr lvl="4"/>
            <a:r>
              <a:rPr lang="en"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1E9AFF1-7684-4641-A3AC-50AA2FB23712}" type="datetimeFigureOut">
              <a:rPr lang="en-US"/>
              <a:pPr>
                <a:defRPr/>
              </a:pPr>
              <a:t>4/9/2022</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B3409FB6-4B79-43BC-8623-CD23189E1F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6" r:id="rId11"/>
    <p:sldLayoutId id="2147483921" r:id="rId12"/>
    <p:sldLayoutId id="2147483927" r:id="rId13"/>
    <p:sldLayoutId id="2147483922" r:id="rId14"/>
    <p:sldLayoutId id="2147483923" r:id="rId15"/>
    <p:sldLayoutId id="214748392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50825" y="2708275"/>
            <a:ext cx="7623175" cy="1981200"/>
          </a:xfrm>
          <a:prstGeom prst="rect">
            <a:avLst/>
          </a:prstGeom>
          <a:noFill/>
          <a:ln w="9525">
            <a:noFill/>
            <a:round/>
            <a:headEnd/>
            <a:tailEnd/>
          </a:ln>
        </p:spPr>
        <p:txBody>
          <a:bodyP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000" b="1">
                <a:solidFill>
                  <a:srgbClr val="003399"/>
                </a:solidFill>
              </a:rPr>
              <a:t>TASKS</a:t>
            </a:r>
            <a:endParaRPr lang="sr-Latn-CS" sz="4000" b="1">
              <a:solidFill>
                <a:srgbClr val="003399"/>
              </a:solidFill>
              <a:latin typeface="Garamond"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HISTORICAL DEVELOPMENT AND DEFINITION OF SCIENCE (2)</a:t>
            </a:r>
            <a:endParaRPr lang="en-US" sz="4200">
              <a:solidFill>
                <a:srgbClr val="003399"/>
              </a:solidFill>
              <a:latin typeface="Garamond" pitchFamily="18" charset="0"/>
            </a:endParaRPr>
          </a:p>
        </p:txBody>
      </p:sp>
      <p:sp>
        <p:nvSpPr>
          <p:cNvPr id="14339" name="Text Box 2"/>
          <p:cNvSpPr txBox="1">
            <a:spLocks noChangeArrowheads="1"/>
          </p:cNvSpPr>
          <p:nvPr/>
        </p:nvSpPr>
        <p:spPr bwMode="auto">
          <a:xfrm>
            <a:off x="346075" y="1757363"/>
            <a:ext cx="8229600" cy="4530725"/>
          </a:xfrm>
          <a:prstGeom prst="rect">
            <a:avLst/>
          </a:prstGeom>
          <a:noFill/>
          <a:ln w="9525">
            <a:noFill/>
            <a:round/>
            <a:headEnd/>
            <a:tailEnd/>
          </a:ln>
        </p:spPr>
        <p:txBody>
          <a:bodyPr/>
          <a:lstStyle/>
          <a:p>
            <a:pPr eaLnBrk="1" hangingPunct="1">
              <a:spcBef>
                <a:spcPts val="750"/>
              </a:spcBef>
              <a:buClr>
                <a:srgbClr val="009999"/>
              </a:buClr>
              <a:buSzPct val="65000"/>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hr-HR" sz="3000">
              <a:solidFill>
                <a:srgbClr val="000000"/>
              </a:solidFill>
            </a:endParaRPr>
          </a:p>
        </p:txBody>
      </p:sp>
      <p:sp>
        <p:nvSpPr>
          <p:cNvPr id="14340" name="Line 5"/>
          <p:cNvSpPr>
            <a:spLocks noChangeShapeType="1"/>
          </p:cNvSpPr>
          <p:nvPr/>
        </p:nvSpPr>
        <p:spPr bwMode="auto">
          <a:xfrm>
            <a:off x="457200" y="2947988"/>
            <a:ext cx="8229600" cy="92075"/>
          </a:xfrm>
          <a:prstGeom prst="line">
            <a:avLst/>
          </a:prstGeom>
          <a:noFill/>
          <a:ln w="9525">
            <a:solidFill>
              <a:srgbClr val="000000"/>
            </a:solidFill>
            <a:round/>
            <a:headEnd/>
            <a:tailEnd type="triangle" w="med" len="med"/>
          </a:ln>
        </p:spPr>
        <p:txBody>
          <a:bodyPr/>
          <a:lstStyle/>
          <a:p>
            <a:endParaRPr lang="hr-HR"/>
          </a:p>
        </p:txBody>
      </p:sp>
      <p:sp>
        <p:nvSpPr>
          <p:cNvPr id="14341" name="TextBox 4"/>
          <p:cNvSpPr txBox="1">
            <a:spLocks noChangeArrowheads="1"/>
          </p:cNvSpPr>
          <p:nvPr/>
        </p:nvSpPr>
        <p:spPr bwMode="auto">
          <a:xfrm>
            <a:off x="611188" y="2414588"/>
            <a:ext cx="8229600" cy="3365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 sz="800">
                <a:solidFill>
                  <a:schemeClr val="tx1"/>
                </a:solidFill>
              </a:rPr>
              <a:t>1900. in the 1990s/2000. born 1941</a:t>
            </a:r>
          </a:p>
          <a:p>
            <a:pPr>
              <a:buClr>
                <a:srgbClr val="000000"/>
              </a:buClr>
              <a:buSzPct val="100000"/>
              <a:buFont typeface="Times New Roman" pitchFamily="18" charset="0"/>
              <a:buNone/>
            </a:pPr>
            <a:r>
              <a:rPr lang="en" sz="800">
                <a:solidFill>
                  <a:schemeClr val="tx1"/>
                </a:solidFill>
              </a:rPr>
              <a:t>The Vienna Circle - Logical Positivism Karl Popper Willard van Orman Quine Thomas Kuhn Bas van Frassen</a:t>
            </a:r>
          </a:p>
        </p:txBody>
      </p:sp>
      <p:pic>
        <p:nvPicPr>
          <p:cNvPr id="14342" name="Picture 10"/>
          <p:cNvPicPr>
            <a:picLocks noChangeAspect="1"/>
          </p:cNvPicPr>
          <p:nvPr/>
        </p:nvPicPr>
        <p:blipFill>
          <a:blip r:embed="rId3" cstate="print"/>
          <a:srcRect/>
          <a:stretch>
            <a:fillRect/>
          </a:stretch>
        </p:blipFill>
        <p:spPr bwMode="auto">
          <a:xfrm>
            <a:off x="328613" y="3090863"/>
            <a:ext cx="2009775" cy="1101725"/>
          </a:xfrm>
          <a:prstGeom prst="rect">
            <a:avLst/>
          </a:prstGeom>
          <a:noFill/>
          <a:ln w="9525">
            <a:noFill/>
            <a:miter lim="800000"/>
            <a:headEnd/>
            <a:tailEnd/>
          </a:ln>
        </p:spPr>
      </p:pic>
      <p:pic>
        <p:nvPicPr>
          <p:cNvPr id="14343" name="Picture 14"/>
          <p:cNvPicPr>
            <a:picLocks noChangeAspect="1"/>
          </p:cNvPicPr>
          <p:nvPr/>
        </p:nvPicPr>
        <p:blipFill>
          <a:blip r:embed="rId4" cstate="print"/>
          <a:srcRect/>
          <a:stretch>
            <a:fillRect/>
          </a:stretch>
        </p:blipFill>
        <p:spPr bwMode="auto">
          <a:xfrm>
            <a:off x="2393950" y="3090863"/>
            <a:ext cx="1266825" cy="1250950"/>
          </a:xfrm>
          <a:prstGeom prst="rect">
            <a:avLst/>
          </a:prstGeom>
          <a:noFill/>
          <a:ln w="9525">
            <a:noFill/>
            <a:miter lim="800000"/>
            <a:headEnd/>
            <a:tailEnd/>
          </a:ln>
        </p:spPr>
      </p:pic>
      <p:pic>
        <p:nvPicPr>
          <p:cNvPr id="14344" name="Picture 16"/>
          <p:cNvPicPr>
            <a:picLocks noChangeAspect="1"/>
          </p:cNvPicPr>
          <p:nvPr/>
        </p:nvPicPr>
        <p:blipFill>
          <a:blip r:embed="rId5" cstate="print"/>
          <a:srcRect/>
          <a:stretch>
            <a:fillRect/>
          </a:stretch>
        </p:blipFill>
        <p:spPr bwMode="auto">
          <a:xfrm>
            <a:off x="3746500" y="3084513"/>
            <a:ext cx="1211263" cy="1844675"/>
          </a:xfrm>
          <a:prstGeom prst="rect">
            <a:avLst/>
          </a:prstGeom>
          <a:noFill/>
          <a:ln w="9525">
            <a:noFill/>
            <a:miter lim="800000"/>
            <a:headEnd/>
            <a:tailEnd/>
          </a:ln>
        </p:spPr>
      </p:pic>
      <p:pic>
        <p:nvPicPr>
          <p:cNvPr id="14345" name="Picture 17"/>
          <p:cNvPicPr>
            <a:picLocks noChangeAspect="1"/>
          </p:cNvPicPr>
          <p:nvPr/>
        </p:nvPicPr>
        <p:blipFill>
          <a:blip r:embed="rId6" cstate="print"/>
          <a:srcRect/>
          <a:stretch>
            <a:fillRect/>
          </a:stretch>
        </p:blipFill>
        <p:spPr bwMode="auto">
          <a:xfrm>
            <a:off x="5159375" y="3084513"/>
            <a:ext cx="1428750" cy="1790700"/>
          </a:xfrm>
          <a:prstGeom prst="rect">
            <a:avLst/>
          </a:prstGeom>
          <a:noFill/>
          <a:ln w="9525">
            <a:noFill/>
            <a:miter lim="800000"/>
            <a:headEnd/>
            <a:tailEnd/>
          </a:ln>
        </p:spPr>
      </p:pic>
      <p:pic>
        <p:nvPicPr>
          <p:cNvPr id="14346" name="Picture 18"/>
          <p:cNvPicPr>
            <a:picLocks noChangeAspect="1"/>
          </p:cNvPicPr>
          <p:nvPr/>
        </p:nvPicPr>
        <p:blipFill>
          <a:blip r:embed="rId7" cstate="print"/>
          <a:srcRect/>
          <a:stretch>
            <a:fillRect/>
          </a:stretch>
        </p:blipFill>
        <p:spPr bwMode="auto">
          <a:xfrm>
            <a:off x="6746875" y="3119438"/>
            <a:ext cx="1574800" cy="157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txBox="1">
            <a:spLocks noChangeArrowheads="1"/>
          </p:cNvSpPr>
          <p:nvPr/>
        </p:nvSpPr>
        <p:spPr bwMode="auto">
          <a:xfrm>
            <a:off x="250825" y="981075"/>
            <a:ext cx="7924800" cy="4419600"/>
          </a:xfrm>
          <a:prstGeom prst="rect">
            <a:avLst/>
          </a:prstGeom>
          <a:noFill/>
          <a:ln w="9525">
            <a:noFill/>
            <a:miter lim="800000"/>
            <a:headEnd/>
            <a:tailEnd/>
          </a:ln>
        </p:spPr>
        <p:txBody>
          <a:bodyPr/>
          <a:lstStyle/>
          <a:p>
            <a:pPr marL="342900" indent="-342900" eaLnBrk="1" hangingPunct="1">
              <a:spcBef>
                <a:spcPts val="1000"/>
              </a:spcBef>
              <a:buClr>
                <a:schemeClr val="accent1"/>
              </a:buClr>
              <a:buSzPct val="80000"/>
              <a:buFont typeface="Wingdings 3" pitchFamily="18" charset="2"/>
              <a:buChar char=""/>
            </a:pPr>
            <a:r>
              <a:rPr lang="en" sz="2900" b="1">
                <a:solidFill>
                  <a:srgbClr val="404040"/>
                </a:solidFill>
                <a:latin typeface="Trebuchet MS" pitchFamily="34" charset="0"/>
              </a:rPr>
              <a:t>Traditional </a:t>
            </a:r>
            <a:r>
              <a:rPr lang="en" sz="2900">
                <a:solidFill>
                  <a:srgbClr val="404040"/>
                </a:solidFill>
                <a:latin typeface="Trebuchet MS" pitchFamily="34" charset="0"/>
              </a:rPr>
              <a:t>ec. methodology - requires compliance with some </a:t>
            </a:r>
            <a:r>
              <a:rPr lang="en" sz="2900" b="1">
                <a:solidFill>
                  <a:srgbClr val="404040"/>
                </a:solidFill>
                <a:latin typeface="Trebuchet MS" pitchFamily="34" charset="0"/>
              </a:rPr>
              <a:t>strict methodological rules </a:t>
            </a:r>
            <a:r>
              <a:rPr lang="en" sz="2900">
                <a:solidFill>
                  <a:srgbClr val="404040"/>
                </a:solidFill>
                <a:latin typeface="Trebuchet MS" pitchFamily="34" charset="0"/>
              </a:rPr>
              <a:t>- deals with the research of general methodological rules - </a:t>
            </a:r>
            <a:r>
              <a:rPr lang="en" sz="2900">
                <a:solidFill>
                  <a:schemeClr val="hlink"/>
                </a:solidFill>
                <a:latin typeface="Trebuchet MS" pitchFamily="34" charset="0"/>
              </a:rPr>
              <a:t>"monistic"</a:t>
            </a:r>
          </a:p>
          <a:p>
            <a:pPr marL="342900" indent="-342900" eaLnBrk="1" hangingPunct="1">
              <a:spcBef>
                <a:spcPts val="1000"/>
              </a:spcBef>
              <a:buClr>
                <a:schemeClr val="accent1"/>
              </a:buClr>
              <a:buSzPct val="80000"/>
              <a:buFont typeface="Wingdings" pitchFamily="2" charset="2"/>
              <a:buNone/>
            </a:pPr>
            <a:r>
              <a:rPr lang="en" sz="2900">
                <a:solidFill>
                  <a:srgbClr val="404040"/>
                </a:solidFill>
                <a:latin typeface="Trebuchet MS" pitchFamily="34" charset="0"/>
              </a:rPr>
              <a:t>--------------------------------------------------- -------</a:t>
            </a:r>
          </a:p>
          <a:p>
            <a:pPr marL="342900" indent="-342900" eaLnBrk="1" hangingPunct="1">
              <a:spcBef>
                <a:spcPts val="1000"/>
              </a:spcBef>
              <a:buClr>
                <a:schemeClr val="accent1"/>
              </a:buClr>
              <a:buSzPct val="80000"/>
              <a:buFont typeface="Wingdings 3" pitchFamily="18" charset="2"/>
              <a:buChar char=""/>
            </a:pPr>
            <a:r>
              <a:rPr lang="en" sz="2900" b="1">
                <a:solidFill>
                  <a:srgbClr val="404040"/>
                </a:solidFill>
                <a:latin typeface="Trebuchet MS" pitchFamily="34" charset="0"/>
              </a:rPr>
              <a:t>Modern </a:t>
            </a:r>
            <a:r>
              <a:rPr lang="en" sz="2900">
                <a:solidFill>
                  <a:srgbClr val="404040"/>
                </a:solidFill>
                <a:latin typeface="Trebuchet MS" pitchFamily="34" charset="0"/>
              </a:rPr>
              <a:t>ec. methodology - </a:t>
            </a:r>
            <a:r>
              <a:rPr lang="en" sz="2900" b="1">
                <a:solidFill>
                  <a:srgbClr val="404040"/>
                </a:solidFill>
                <a:latin typeface="Trebuchet MS" pitchFamily="34" charset="0"/>
              </a:rPr>
              <a:t>methodologically non -unique </a:t>
            </a:r>
            <a:r>
              <a:rPr lang="en" sz="2900">
                <a:solidFill>
                  <a:srgbClr val="404040"/>
                </a:solidFill>
                <a:latin typeface="Trebuchet MS" pitchFamily="34" charset="0"/>
              </a:rPr>
              <a:t>- </a:t>
            </a:r>
            <a:r>
              <a:rPr lang="en" sz="2900">
                <a:solidFill>
                  <a:schemeClr val="hlink"/>
                </a:solidFill>
                <a:latin typeface="Trebuchet MS" pitchFamily="34" charset="0"/>
              </a:rPr>
              <a:t>“pluralistic”</a:t>
            </a:r>
          </a:p>
          <a:p>
            <a:pPr marL="342900" indent="-342900" eaLnBrk="1" hangingPunct="1">
              <a:spcBef>
                <a:spcPts val="1000"/>
              </a:spcBef>
              <a:buClr>
                <a:schemeClr val="accent1"/>
              </a:buClr>
              <a:buSzPct val="80000"/>
              <a:buFont typeface="Wingdings 3" pitchFamily="18" charset="2"/>
              <a:buChar char=""/>
            </a:pPr>
            <a:r>
              <a:rPr lang="en" sz="2900">
                <a:solidFill>
                  <a:srgbClr val="404040"/>
                </a:solidFill>
                <a:latin typeface="Trebuchet MS" pitchFamily="34" charset="0"/>
              </a:rPr>
              <a:t>There is no single scientific paradigm</a:t>
            </a:r>
            <a:endParaRPr lang="en-US" sz="2900">
              <a:solidFill>
                <a:srgbClr val="404040"/>
              </a:solidFill>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 smtClean="0">
                <a:latin typeface="Arial" pitchFamily="34" charset="0"/>
              </a:rPr>
              <a:t>Characteristics of modern science</a:t>
            </a:r>
          </a:p>
        </p:txBody>
      </p:sp>
      <p:sp>
        <p:nvSpPr>
          <p:cNvPr id="16387" name="Rectangle 3"/>
          <p:cNvSpPr>
            <a:spLocks noGrp="1" noChangeArrowheads="1"/>
          </p:cNvSpPr>
          <p:nvPr>
            <p:ph idx="1"/>
          </p:nvPr>
        </p:nvSpPr>
        <p:spPr/>
        <p:txBody>
          <a:bodyPr/>
          <a:lstStyle/>
          <a:p>
            <a:pPr eaLnBrk="1" hangingPunct="1">
              <a:buFont typeface="Times New Roman" pitchFamily="18" charset="0"/>
              <a:buChar char="•"/>
            </a:pPr>
            <a:r>
              <a:rPr lang="en" altLang="zh-CN" sz="2000" smtClean="0">
                <a:cs typeface="华文新魏"/>
              </a:rPr>
              <a:t>Increase in investment in the development of scientific research</a:t>
            </a:r>
          </a:p>
          <a:p>
            <a:pPr eaLnBrk="1" hangingPunct="1">
              <a:buFont typeface="Times New Roman" pitchFamily="18" charset="0"/>
              <a:buChar char="•"/>
            </a:pPr>
            <a:r>
              <a:rPr lang="en" altLang="zh-CN" sz="2000" smtClean="0">
                <a:cs typeface="华文新魏"/>
              </a:rPr>
              <a:t>Constant increase in the number of scientists and researchers</a:t>
            </a:r>
          </a:p>
          <a:p>
            <a:pPr eaLnBrk="1" hangingPunct="1">
              <a:buFont typeface="Times New Roman" pitchFamily="18" charset="0"/>
              <a:buChar char="•"/>
            </a:pPr>
            <a:r>
              <a:rPr lang="en" altLang="zh-CN" sz="2000" smtClean="0">
                <a:cs typeface="华文新魏"/>
              </a:rPr>
              <a:t>Encouraging team research work</a:t>
            </a:r>
          </a:p>
          <a:p>
            <a:pPr eaLnBrk="1" hangingPunct="1">
              <a:buFont typeface="Times New Roman" pitchFamily="18" charset="0"/>
              <a:buChar char="•"/>
            </a:pPr>
            <a:r>
              <a:rPr lang="en" altLang="zh-CN" sz="2000" smtClean="0">
                <a:cs typeface="华文新魏"/>
              </a:rPr>
              <a:t>Accelerated multiplication of scientific information</a:t>
            </a:r>
          </a:p>
          <a:p>
            <a:pPr eaLnBrk="1" hangingPunct="1">
              <a:buFont typeface="Times New Roman" pitchFamily="18" charset="0"/>
              <a:buChar char="•"/>
            </a:pPr>
            <a:r>
              <a:rPr lang="en" altLang="zh-CN" sz="2000" smtClean="0">
                <a:cs typeface="华文新魏"/>
              </a:rPr>
              <a:t>Accelerated increase in the fund of scientific and technical-technological information</a:t>
            </a:r>
          </a:p>
          <a:p>
            <a:pPr eaLnBrk="1" hangingPunct="1">
              <a:buFont typeface="Times New Roman" pitchFamily="18" charset="0"/>
              <a:buChar char="•"/>
            </a:pPr>
            <a:r>
              <a:rPr lang="en" altLang="zh-CN" sz="2000" smtClean="0">
                <a:cs typeface="华文新魏"/>
              </a:rPr>
              <a:t>Mathematization of science</a:t>
            </a:r>
          </a:p>
          <a:p>
            <a:pPr eaLnBrk="1" hangingPunct="1">
              <a:buFont typeface="Times New Roman" pitchFamily="18" charset="0"/>
              <a:buChar char="•"/>
            </a:pPr>
            <a:r>
              <a:rPr lang="en" altLang="zh-CN" sz="2000" smtClean="0">
                <a:cs typeface="华文新魏"/>
              </a:rPr>
              <a:t>The need for advanced computer literacy</a:t>
            </a:r>
          </a:p>
          <a:p>
            <a:pPr eaLnBrk="1" hangingPunct="1"/>
            <a:endParaRPr lang="hr-HR"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Beginning of research</a:t>
            </a:r>
          </a:p>
        </p:txBody>
      </p:sp>
      <p:sp>
        <p:nvSpPr>
          <p:cNvPr id="17411" name="Text Box 2"/>
          <p:cNvSpPr txBox="1">
            <a:spLocks noChangeArrowheads="1"/>
          </p:cNvSpPr>
          <p:nvPr/>
        </p:nvSpPr>
        <p:spPr bwMode="auto">
          <a:xfrm>
            <a:off x="250825" y="981075"/>
            <a:ext cx="8229600" cy="4530725"/>
          </a:xfrm>
          <a:prstGeom prst="rect">
            <a:avLst/>
          </a:prstGeom>
          <a:noFill/>
          <a:ln w="9525">
            <a:noFill/>
            <a:round/>
            <a:headEnd/>
            <a:tailEnd/>
          </a:ln>
        </p:spPr>
        <p:txBody>
          <a:bodyPr/>
          <a:lstStyle/>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a:solidFill>
                  <a:srgbClr val="000000"/>
                </a:solidFill>
              </a:rPr>
              <a:t>Determining areas, fields, branches</a:t>
            </a:r>
          </a:p>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a:solidFill>
                  <a:srgbClr val="000000"/>
                </a:solidFill>
              </a:rPr>
              <a:t>Determining the topic</a:t>
            </a:r>
          </a:p>
        </p:txBody>
      </p:sp>
      <p:graphicFrame>
        <p:nvGraphicFramePr>
          <p:cNvPr id="10243" name="Group 3"/>
          <p:cNvGraphicFramePr>
            <a:graphicFrameLocks noGrp="1"/>
          </p:cNvGraphicFramePr>
          <p:nvPr/>
        </p:nvGraphicFramePr>
        <p:xfrm>
          <a:off x="250825" y="1916113"/>
          <a:ext cx="8435975" cy="4756915"/>
        </p:xfrm>
        <a:graphic>
          <a:graphicData uri="http://schemas.openxmlformats.org/drawingml/2006/table">
            <a:tbl>
              <a:tblPr/>
              <a:tblGrid>
                <a:gridCol w="3043238"/>
                <a:gridCol w="2697162"/>
                <a:gridCol w="2695575"/>
              </a:tblGrid>
              <a:tr h="136525">
                <a:tc>
                  <a:txBody>
                    <a:bodyPr/>
                    <a:lstStyle/>
                    <a:p>
                      <a:pPr marL="0" marR="0" lvl="0" indent="0" algn="ctr"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Arial" pitchFamily="34" charset="0"/>
                          <a:cs typeface="Times New Roman" pitchFamily="18" charset="0"/>
                        </a:rPr>
                        <a:t>Territory</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Arial" pitchFamily="34" charset="0"/>
                          <a:cs typeface="Times New Roman" pitchFamily="18" charset="0"/>
                        </a:rPr>
                        <a:t>One of the fields</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Arial" pitchFamily="34" charset="0"/>
                          <a:cs typeface="Times New Roman" pitchFamily="18" charset="0"/>
                        </a:rPr>
                        <a:t>Branches</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r>
              <a:tr h="136525">
                <a:tc>
                  <a:txBody>
                    <a:bodyPr/>
                    <a:lstStyle/>
                    <a:p>
                      <a:pPr marL="0" marR="0" lvl="0" indent="0" algn="l"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900" b="0" i="0" u="none" strike="noStrike" cap="none" normalizeH="0" baseline="0" smtClean="0">
                          <a:ln>
                            <a:noFill/>
                          </a:ln>
                          <a:solidFill>
                            <a:srgbClr val="000000"/>
                          </a:solidFill>
                          <a:effectLst/>
                          <a:latin typeface="Arial" pitchFamily="34" charset="0"/>
                          <a:cs typeface="Times New Roman" pitchFamily="18" charset="0"/>
                        </a:rPr>
                        <a:t>Social Sciences</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900" b="0" i="0" u="none" strike="noStrike" cap="none" normalizeH="0" baseline="0" smtClean="0">
                          <a:ln>
                            <a:noFill/>
                          </a:ln>
                          <a:solidFill>
                            <a:srgbClr val="000000"/>
                          </a:solidFill>
                          <a:effectLst/>
                          <a:latin typeface="Arial" pitchFamily="34" charset="0"/>
                          <a:cs typeface="Times New Roman" pitchFamily="18" charset="0"/>
                        </a:rPr>
                        <a:t>economy</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5.01.01 Economics of Entrepreneurship</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5.01.02 finance</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5.01.03 quantitative economics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5.01.04 organization and management</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5.01.05 international economics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5.01.06 general economy</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5.01.07 trade and tourism</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5.01.08 business informatics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5.01.09 macroeconomics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5.01.10 microeconomics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5.01.11 economic mathematics and statistics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5.01.12 marketing</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5.01.13 accounting</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r>
              <a:tr h="136525">
                <a:tc>
                  <a:txBody>
                    <a:bodyPr/>
                    <a:lstStyle/>
                    <a:p>
                      <a:pPr marL="0" marR="0" lvl="0" indent="0" algn="l"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900" b="0" i="0" u="none" strike="noStrike" cap="none" normalizeH="0" baseline="0" smtClean="0">
                          <a:ln>
                            <a:noFill/>
                          </a:ln>
                          <a:solidFill>
                            <a:srgbClr val="000000"/>
                          </a:solidFill>
                          <a:effectLst/>
                          <a:latin typeface="Arial" pitchFamily="34" charset="0"/>
                          <a:cs typeface="Times New Roman" pitchFamily="18" charset="0"/>
                        </a:rPr>
                        <a:t>Social Sciences</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900" b="0" i="0" u="none" strike="noStrike" cap="none" normalizeH="0" baseline="0" smtClean="0">
                          <a:ln>
                            <a:noFill/>
                          </a:ln>
                          <a:solidFill>
                            <a:srgbClr val="000000"/>
                          </a:solidFill>
                          <a:effectLst/>
                          <a:latin typeface="Arial" pitchFamily="34" charset="0"/>
                          <a:cs typeface="Times New Roman" pitchFamily="18" charset="0"/>
                        </a:rPr>
                        <a:t>Information and communication sciences</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5.04.01 archival and documentary studies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5.04.02 information systems and informatics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5.04.03 librarianship</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5.04.04 communication science</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5.04.05 public relations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5.04.06 lexicography and encyclopedics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5.04.07 Museology</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5.04.08 mass media</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5.04.09 journalism</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5.04.10 organization and informatics</a:t>
                      </a:r>
                    </a:p>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altLang="en-US" sz="900" b="0" i="0" u="none" strike="noStrike" cap="none" normalizeH="0" baseline="0" smtClean="0">
                          <a:ln>
                            <a:noFill/>
                          </a:ln>
                          <a:solidFill>
                            <a:srgbClr val="000000"/>
                          </a:solidFill>
                          <a:effectLst/>
                          <a:latin typeface="Arial" pitchFamily="34" charset="0"/>
                          <a:ea typeface="Droid Sans Fallback" charset="0"/>
                          <a:cs typeface="Droid Sans Fallback" charset="0"/>
                        </a:rPr>
                        <a:t>5.04.11 information and software engineering</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r>
              <a:tr h="527050">
                <a:tc>
                  <a:txBody>
                    <a:bodyPr/>
                    <a:lstStyle/>
                    <a:p>
                      <a:pPr marL="0" marR="0" lvl="0" indent="0" algn="l"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900" b="0" i="0" u="none" strike="noStrike" cap="none" normalizeH="0" baseline="0" smtClean="0">
                          <a:ln>
                            <a:noFill/>
                          </a:ln>
                          <a:solidFill>
                            <a:srgbClr val="000000"/>
                          </a:solidFill>
                          <a:effectLst/>
                          <a:latin typeface="Arial" pitchFamily="34" charset="0"/>
                          <a:cs typeface="Times New Roman" pitchFamily="18" charset="0"/>
                        </a:rPr>
                        <a:t>Technical sciences</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94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900" b="0" i="0" u="none" strike="noStrike" cap="none" normalizeH="0" baseline="0" smtClean="0">
                          <a:ln>
                            <a:noFill/>
                          </a:ln>
                          <a:solidFill>
                            <a:srgbClr val="000000"/>
                          </a:solidFill>
                          <a:effectLst/>
                          <a:latin typeface="Arial" pitchFamily="34" charset="0"/>
                          <a:cs typeface="Times New Roman" pitchFamily="18" charset="0"/>
                        </a:rPr>
                        <a:t>Computer Science</a:t>
                      </a: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 altLang="en-US" sz="900" b="0" i="0" u="none" strike="noStrike" cap="none" normalizeH="0" baseline="0" smtClean="0">
                          <a:ln>
                            <a:noFill/>
                          </a:ln>
                          <a:solidFill>
                            <a:schemeClr val="tx1"/>
                          </a:solidFill>
                          <a:effectLst/>
                          <a:latin typeface="Arial" pitchFamily="34" charset="0"/>
                          <a:ea typeface="Droid Sans Fallback" charset="0"/>
                          <a:cs typeface="Droid Sans Fallback" charset="0"/>
                        </a:rPr>
                        <a:t>2.09.01 computer systems architecture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 altLang="en-US" sz="900" b="0" i="0" u="none" strike="noStrike" cap="none" normalizeH="0" baseline="0" smtClean="0">
                          <a:ln>
                            <a:noFill/>
                          </a:ln>
                          <a:solidFill>
                            <a:schemeClr val="tx1"/>
                          </a:solidFill>
                          <a:effectLst/>
                          <a:latin typeface="Arial" pitchFamily="34" charset="0"/>
                          <a:ea typeface="Droid Sans Fallback" charset="0"/>
                          <a:cs typeface="Droid Sans Fallback" charset="0"/>
                        </a:rPr>
                        <a:t>2.09.02 information 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 altLang="en-US" sz="900" b="0" i="0" u="none" strike="noStrike" cap="none" normalizeH="0" baseline="0" smtClean="0">
                          <a:ln>
                            <a:noFill/>
                          </a:ln>
                          <a:solidFill>
                            <a:schemeClr val="tx1"/>
                          </a:solidFill>
                          <a:effectLst/>
                          <a:latin typeface="Arial" pitchFamily="34" charset="0"/>
                          <a:ea typeface="Droid Sans Fallback" charset="0"/>
                          <a:cs typeface="Droid Sans Fallback" charset="0"/>
                        </a:rPr>
                        <a:t>2.09.03 information processing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 altLang="en-US" sz="900" b="0" i="0" u="none" strike="noStrike" cap="none" normalizeH="0" baseline="0" smtClean="0">
                          <a:ln>
                            <a:noFill/>
                          </a:ln>
                          <a:solidFill>
                            <a:schemeClr val="tx1"/>
                          </a:solidFill>
                          <a:effectLst/>
                          <a:latin typeface="Arial" pitchFamily="34" charset="0"/>
                          <a:ea typeface="Droid Sans Fallback" charset="0"/>
                          <a:cs typeface="Droid Sans Fallback" charset="0"/>
                        </a:rPr>
                        <a:t>2.09.04 artificial intelligence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 altLang="en-US" sz="900" b="0" i="0" u="none" strike="noStrike" cap="none" normalizeH="0" baseline="0" smtClean="0">
                          <a:ln>
                            <a:noFill/>
                          </a:ln>
                          <a:solidFill>
                            <a:schemeClr val="tx1"/>
                          </a:solidFill>
                          <a:effectLst/>
                          <a:latin typeface="Arial" pitchFamily="34" charset="0"/>
                          <a:ea typeface="Droid Sans Fallback" charset="0"/>
                          <a:cs typeface="Droid Sans Fallback" charset="0"/>
                        </a:rPr>
                        <a:t>2.09.05 process computing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 altLang="en-US" sz="900" b="0" i="0" u="none" strike="noStrike" cap="none" normalizeH="0" baseline="0" smtClean="0">
                          <a:ln>
                            <a:noFill/>
                          </a:ln>
                          <a:solidFill>
                            <a:schemeClr val="tx1"/>
                          </a:solidFill>
                          <a:effectLst/>
                          <a:latin typeface="Arial" pitchFamily="34" charset="0"/>
                          <a:ea typeface="Droid Sans Fallback" charset="0"/>
                          <a:cs typeface="Droid Sans Fallback" charset="0"/>
                        </a:rPr>
                        <a:t>2.09.06 software engineering</a:t>
                      </a:r>
                    </a:p>
                    <a:p>
                      <a:pPr marL="0" marR="0" lvl="0" indent="0" algn="l" defTabSz="914400" rtl="0" eaLnBrk="1" fontAlgn="base" latinLnBrk="0" hangingPunct="1">
                        <a:lnSpc>
                          <a:spcPct val="94000"/>
                        </a:lnSpc>
                        <a:spcBef>
                          <a:spcPct val="0"/>
                        </a:spcBef>
                        <a:spcAft>
                          <a:spcPct val="0"/>
                        </a:spcAft>
                        <a:buClrTx/>
                        <a:buSzPct val="65000"/>
                        <a:buFontTx/>
                        <a:buNone/>
                        <a:tabLst/>
                      </a:pPr>
                      <a:endParaRPr kumimoji="0" lang="sr-Latn-CS" sz="900" b="0" i="0" u="none" strike="noStrike" cap="none" normalizeH="0" baseline="0" smtClean="0">
                        <a:ln>
                          <a:noFill/>
                        </a:ln>
                        <a:solidFill>
                          <a:srgbClr val="000000"/>
                        </a:solidFill>
                        <a:effectLst/>
                        <a:latin typeface="Arial" pitchFamily="34" charset="0"/>
                        <a:cs typeface="Times New Roman" pitchFamily="18"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Properties of a good research topic</a:t>
            </a:r>
          </a:p>
        </p:txBody>
      </p:sp>
      <p:graphicFrame>
        <p:nvGraphicFramePr>
          <p:cNvPr id="2" name="Group 2"/>
          <p:cNvGraphicFramePr>
            <a:graphicFrameLocks noGrp="1"/>
          </p:cNvGraphicFramePr>
          <p:nvPr/>
        </p:nvGraphicFramePr>
        <p:xfrm>
          <a:off x="107950" y="1411288"/>
          <a:ext cx="8064500" cy="4970463"/>
        </p:xfrm>
        <a:graphic>
          <a:graphicData uri="http://schemas.openxmlformats.org/drawingml/2006/table">
            <a:tbl>
              <a:tblPr/>
              <a:tblGrid>
                <a:gridCol w="4033838"/>
                <a:gridCol w="4030662"/>
              </a:tblGrid>
              <a:tr h="341313">
                <a:tc>
                  <a:txBody>
                    <a:bodyPr/>
                    <a:lstStyle/>
                    <a:p>
                      <a:pPr marL="0" marR="0" lvl="0" indent="0" algn="just"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200" b="1" i="0" u="none" strike="noStrike" cap="none" normalizeH="0" baseline="0" smtClean="0">
                          <a:ln>
                            <a:noFill/>
                          </a:ln>
                          <a:solidFill>
                            <a:srgbClr val="000000"/>
                          </a:solidFill>
                          <a:effectLst/>
                          <a:latin typeface="Times New Roman" pitchFamily="18" charset="0"/>
                          <a:cs typeface="Times New Roman" pitchFamily="18" charset="0"/>
                        </a:rPr>
                        <a:t>Property</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200" b="1" i="0" u="none" strike="noStrike" cap="none" normalizeH="0" baseline="0" smtClean="0">
                          <a:ln>
                            <a:noFill/>
                          </a:ln>
                          <a:solidFill>
                            <a:srgbClr val="000000"/>
                          </a:solidFill>
                          <a:effectLst/>
                          <a:latin typeface="Times New Roman" pitchFamily="18" charset="0"/>
                          <a:cs typeface="Times New Roman" pitchFamily="18" charset="0"/>
                        </a:rPr>
                        <a:t>Question</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2209800">
                <a:tc>
                  <a:txBody>
                    <a:bodyPr/>
                    <a:lstStyle/>
                    <a:p>
                      <a:pPr marL="0" marR="0" lvl="0" indent="0" algn="just"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Ability - is the research feasible?</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Does the topic motivate us?</a:t>
                      </a:r>
                    </a:p>
                    <a:p>
                      <a:pPr marL="0" marR="0" lvl="0" indent="0" algn="l"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Can we develop, if we do not already have, the skills needed to conduct research?</a:t>
                      </a:r>
                    </a:p>
                    <a:p>
                      <a:pPr marL="0" marR="0" lvl="0" indent="0" algn="l"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Are we able to conduct research within a given time frame?</a:t>
                      </a:r>
                    </a:p>
                    <a:p>
                      <a:pPr marL="0" marR="0" lvl="0" indent="0" algn="l"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Will the topic be relevant even after the research is completed?</a:t>
                      </a:r>
                    </a:p>
                    <a:p>
                      <a:pPr marL="0" marR="0" lvl="0" indent="0" algn="l"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Can we conduct research given the financial opportunities available to us?</a:t>
                      </a:r>
                    </a:p>
                    <a:p>
                      <a:pPr marL="0" marR="0" lvl="0" indent="0" algn="l"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Will we have access to data?</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2419350">
                <a:tc>
                  <a:txBody>
                    <a:bodyPr/>
                    <a:lstStyle/>
                    <a:p>
                      <a:pPr marL="0" marR="0" lvl="0" indent="0" algn="just"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Adequacy - is it worth researching?</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Does the topic meet the standards and conditions of the institution?</a:t>
                      </a:r>
                    </a:p>
                    <a:p>
                      <a:pPr marL="0" marR="0" lvl="0" indent="0" algn="just"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Can the topic be linked to existing theory?</a:t>
                      </a:r>
                    </a:p>
                    <a:p>
                      <a:pPr marL="0" marR="0" lvl="0" indent="0" algn="just"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Can we clearly and precisely define research questions and goals?</a:t>
                      </a:r>
                    </a:p>
                    <a:p>
                      <a:pPr marL="0" marR="0" lvl="0" indent="0" algn="just"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Will our research provide new insights into the area?</a:t>
                      </a:r>
                    </a:p>
                    <a:p>
                      <a:pPr marL="0" marR="0" lvl="0" indent="0" algn="just"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Can we connect the topic with the ideas of the organization within which we do research?</a:t>
                      </a:r>
                    </a:p>
                    <a:p>
                      <a:pPr marL="0" marR="0" lvl="0" indent="0" algn="just"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Will the results be symmetrical?</a:t>
                      </a:r>
                    </a:p>
                    <a:p>
                      <a:pPr marL="0" marR="0" lvl="0" indent="0" algn="just" defTabSz="457200" rtl="0" eaLnBrk="0" fontAlgn="base" latinLnBrk="0" hangingPunct="0">
                        <a:lnSpc>
                          <a:spcPct val="93000"/>
                        </a:lnSpc>
                        <a:spcBef>
                          <a:spcPct val="0"/>
                        </a:spcBef>
                        <a:spcAft>
                          <a:spcPct val="0"/>
                        </a:spcAft>
                        <a:buClr>
                          <a:srgbClr val="000000"/>
                        </a:buClr>
                        <a:buSzPct val="65000"/>
                        <a:buFont typeface="Symbol"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1400" b="0" i="0" u="none" strike="noStrike" cap="none" normalizeH="0" baseline="0" smtClean="0">
                          <a:ln>
                            <a:noFill/>
                          </a:ln>
                          <a:solidFill>
                            <a:srgbClr val="000000"/>
                          </a:solidFill>
                          <a:effectLst/>
                          <a:latin typeface="Times New Roman" pitchFamily="18" charset="0"/>
                          <a:cs typeface="Times New Roman" pitchFamily="18" charset="0"/>
                        </a:rPr>
                        <a:t>Does the topic fit our goals (as a student, scientist,…)?</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Refining the research topic</a:t>
            </a:r>
          </a:p>
        </p:txBody>
      </p:sp>
      <p:sp>
        <p:nvSpPr>
          <p:cNvPr id="19459" name="Text Box 2"/>
          <p:cNvSpPr txBox="1">
            <a:spLocks noChangeArrowheads="1"/>
          </p:cNvSpPr>
          <p:nvPr/>
        </p:nvSpPr>
        <p:spPr bwMode="auto">
          <a:xfrm>
            <a:off x="457200" y="1600200"/>
            <a:ext cx="8229600" cy="4530725"/>
          </a:xfrm>
          <a:prstGeom prst="rect">
            <a:avLst/>
          </a:prstGeom>
          <a:noFill/>
          <a:ln w="9525">
            <a:noFill/>
            <a:round/>
            <a:headEnd/>
            <a:tailEnd/>
          </a:ln>
        </p:spPr>
        <p:txBody>
          <a:bodyPr/>
          <a:lstStyle/>
          <a:p>
            <a:pPr marL="341313" indent="-341313" eaLnBrk="1" hangingPunct="1">
              <a:lnSpc>
                <a:spcPct val="90000"/>
              </a:lnSpc>
              <a:spcBef>
                <a:spcPts val="6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600">
                <a:solidFill>
                  <a:srgbClr val="000000"/>
                </a:solidFill>
              </a:rPr>
              <a:t>Rational way of thinking</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Thinking about your own strengths, weaknesses and interests</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Research of past projects</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Discussion</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Literature research</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Media analysis</a:t>
            </a:r>
          </a:p>
          <a:p>
            <a:pPr marL="341313" indent="-341313" eaLnBrk="1" hangingPunct="1">
              <a:lnSpc>
                <a:spcPct val="90000"/>
              </a:lnSpc>
              <a:spcBef>
                <a:spcPts val="6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600">
                <a:solidFill>
                  <a:srgbClr val="000000"/>
                </a:solidFill>
              </a:rPr>
              <a:t>Creative way of thinking</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Keeping notes of ideas</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Analysis of personal preferences</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a:solidFill>
                  <a:srgbClr val="000000"/>
                </a:solidFill>
              </a:rPr>
              <a:t>Relevance tree</a:t>
            </a:r>
          </a:p>
          <a:p>
            <a:pPr marL="668338" lvl="1" indent="-325438" eaLnBrk="1" hangingPunct="1">
              <a:lnSpc>
                <a:spcPct val="90000"/>
              </a:lnSpc>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i="1">
                <a:solidFill>
                  <a:srgbClr val="000000"/>
                </a:solidFill>
              </a:rPr>
              <a:t>Brainstorming</a:t>
            </a:r>
          </a:p>
          <a:p>
            <a:pPr marL="668338" lvl="1" indent="-325438" eaLnBrk="1" hangingPunct="1">
              <a:lnSpc>
                <a:spcPct val="90000"/>
              </a:lnSpc>
              <a:spcBef>
                <a:spcPts val="550"/>
              </a:spcBef>
              <a:buClr>
                <a:srgbClr val="4C6D4E"/>
              </a:buClr>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r-Latn-CS" sz="2200" i="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51520" y="277813"/>
            <a:ext cx="8712968"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dirty="0">
                <a:solidFill>
                  <a:srgbClr val="003399"/>
                </a:solidFill>
                <a:latin typeface="Garamond" pitchFamily="18" charset="0"/>
              </a:rPr>
              <a:t>Turning an idea into a project / research</a:t>
            </a:r>
          </a:p>
        </p:txBody>
      </p:sp>
      <p:sp>
        <p:nvSpPr>
          <p:cNvPr id="20483" name="Text Box 2"/>
          <p:cNvSpPr txBox="1">
            <a:spLocks noChangeArrowheads="1"/>
          </p:cNvSpPr>
          <p:nvPr/>
        </p:nvSpPr>
        <p:spPr bwMode="auto">
          <a:xfrm>
            <a:off x="179388" y="981075"/>
            <a:ext cx="8518525" cy="5876925"/>
          </a:xfrm>
          <a:prstGeom prst="rect">
            <a:avLst/>
          </a:prstGeom>
          <a:noFill/>
          <a:ln w="9525">
            <a:noFill/>
            <a:round/>
            <a:headEnd/>
            <a:tailEnd/>
          </a:ln>
        </p:spPr>
        <p:txBody>
          <a:bodyPr/>
          <a:lstStyle/>
          <a:p>
            <a:pPr marL="341313" indent="-341313" eaLnBrk="1" hangingPunct="1">
              <a:spcBef>
                <a:spcPts val="6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600" dirty="0">
                <a:solidFill>
                  <a:srgbClr val="000000"/>
                </a:solidFill>
              </a:rPr>
              <a:t>Research questions</a:t>
            </a:r>
          </a:p>
          <a:p>
            <a:pPr marL="341313" indent="-341313" eaLnBrk="1" hangingPunct="1">
              <a:spcBef>
                <a:spcPts val="650"/>
              </a:spcBef>
              <a:buClr>
                <a:srgbClr val="009999"/>
              </a:buClr>
              <a:buSzPct val="6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r-Latn-CS" sz="2600" dirty="0">
              <a:solidFill>
                <a:srgbClr val="000000"/>
              </a:solidFill>
            </a:endParaRPr>
          </a:p>
          <a:p>
            <a:pPr marL="341313" indent="-341313" eaLnBrk="1" hangingPunct="1">
              <a:spcBef>
                <a:spcPts val="6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600" dirty="0">
                <a:solidFill>
                  <a:srgbClr val="000000"/>
                </a:solidFill>
              </a:rPr>
              <a:t>Research Objectives - SMART</a:t>
            </a:r>
          </a:p>
          <a:p>
            <a:pPr marL="668338" lvl="1" indent="-325438" eaLnBrk="1" hangingPunct="1">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i="1" dirty="0">
                <a:solidFill>
                  <a:srgbClr val="000000"/>
                </a:solidFill>
              </a:rPr>
              <a:t>Specific</a:t>
            </a:r>
          </a:p>
          <a:p>
            <a:pPr marL="668338" lvl="1" indent="-325438" eaLnBrk="1" hangingPunct="1">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i="1" dirty="0">
                <a:solidFill>
                  <a:srgbClr val="000000"/>
                </a:solidFill>
              </a:rPr>
              <a:t>Measurable</a:t>
            </a:r>
          </a:p>
          <a:p>
            <a:pPr marL="668338" lvl="1" indent="-325438" eaLnBrk="1" hangingPunct="1">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i="1" dirty="0">
                <a:solidFill>
                  <a:srgbClr val="000000"/>
                </a:solidFill>
              </a:rPr>
              <a:t>Achievable</a:t>
            </a:r>
          </a:p>
          <a:p>
            <a:pPr marL="668338" lvl="1" indent="-325438" eaLnBrk="1" hangingPunct="1">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i="1" dirty="0">
                <a:solidFill>
                  <a:srgbClr val="000000"/>
                </a:solidFill>
              </a:rPr>
              <a:t>Realistic</a:t>
            </a:r>
          </a:p>
          <a:p>
            <a:pPr marL="668338" lvl="1" indent="-325438" eaLnBrk="1" hangingPunct="1">
              <a:spcBef>
                <a:spcPts val="550"/>
              </a:spcBef>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200" i="1" dirty="0">
                <a:solidFill>
                  <a:srgbClr val="000000"/>
                </a:solidFill>
              </a:rPr>
              <a:t>Timely</a:t>
            </a:r>
          </a:p>
          <a:p>
            <a:pPr marL="668338" lvl="1" indent="-325438" eaLnBrk="1" hangingPunct="1">
              <a:spcBef>
                <a:spcPts val="550"/>
              </a:spcBef>
              <a:buClr>
                <a:srgbClr val="4C6D4E"/>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r-Latn-CS" sz="2000" i="1" dirty="0">
              <a:solidFill>
                <a:srgbClr val="000000"/>
              </a:solidFill>
            </a:endParaRPr>
          </a:p>
          <a:p>
            <a:pPr marL="668338" lvl="1" indent="-325438" eaLnBrk="1" hangingPunct="1">
              <a:spcBef>
                <a:spcPts val="550"/>
              </a:spcBef>
              <a:buClr>
                <a:srgbClr val="4C6D4E"/>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i="1" dirty="0">
                <a:solidFill>
                  <a:srgbClr val="000000"/>
                </a:solidFill>
              </a:rPr>
              <a:t>Research goal (SMART criteria not met): Analyze the causes of unemployment</a:t>
            </a:r>
          </a:p>
          <a:p>
            <a:pPr marL="668338" lvl="1" indent="-325438" eaLnBrk="1" hangingPunct="1">
              <a:spcBef>
                <a:spcPts val="550"/>
              </a:spcBef>
              <a:buClr>
                <a:srgbClr val="4C6D4E"/>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i="1" dirty="0">
                <a:solidFill>
                  <a:srgbClr val="000000"/>
                </a:solidFill>
              </a:rPr>
              <a:t>Research goal (SMART criteria met): To analyze the causes of the growth of the unemployment rate of young people aged 20 to 29 in the Republic of Croatia in the period from 2007 to 2013</a:t>
            </a:r>
          </a:p>
          <a:p>
            <a:pPr marL="668338" lvl="1" indent="-325438" eaLnBrk="1" hangingPunct="1">
              <a:spcBef>
                <a:spcPts val="550"/>
              </a:spcBef>
              <a:buClr>
                <a:srgbClr val="4C6D4E"/>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r-Latn-CS" sz="2200" i="1" dirty="0">
              <a:solidFill>
                <a:srgbClr val="000000"/>
              </a:solidFill>
            </a:endParaRPr>
          </a:p>
        </p:txBody>
      </p:sp>
      <p:pic>
        <p:nvPicPr>
          <p:cNvPr id="20484" name="Picture 3"/>
          <p:cNvPicPr>
            <a:picLocks noChangeAspect="1" noChangeArrowheads="1"/>
          </p:cNvPicPr>
          <p:nvPr/>
        </p:nvPicPr>
        <p:blipFill>
          <a:blip r:embed="rId3" cstate="print"/>
          <a:srcRect/>
          <a:stretch>
            <a:fillRect/>
          </a:stretch>
        </p:blipFill>
        <p:spPr bwMode="auto">
          <a:xfrm>
            <a:off x="4788024" y="2924944"/>
            <a:ext cx="1647825" cy="1430337"/>
          </a:xfrm>
          <a:prstGeom prst="rect">
            <a:avLst/>
          </a:prstGeom>
          <a:noFill/>
          <a:ln w="9525">
            <a:noFill/>
            <a:round/>
            <a:headEnd/>
            <a:tailEnd/>
          </a:ln>
        </p:spPr>
      </p:pic>
      <p:pic>
        <p:nvPicPr>
          <p:cNvPr id="20485" name="Picture 4"/>
          <p:cNvPicPr>
            <a:picLocks noChangeAspect="1" noChangeArrowheads="1"/>
          </p:cNvPicPr>
          <p:nvPr/>
        </p:nvPicPr>
        <p:blipFill>
          <a:blip r:embed="rId4" cstate="print"/>
          <a:srcRect/>
          <a:stretch>
            <a:fillRect/>
          </a:stretch>
        </p:blipFill>
        <p:spPr bwMode="auto">
          <a:xfrm>
            <a:off x="6629400" y="1905000"/>
            <a:ext cx="2190750" cy="14573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Steps in research</a:t>
            </a:r>
          </a:p>
        </p:txBody>
      </p:sp>
      <p:sp>
        <p:nvSpPr>
          <p:cNvPr id="21507" name="Text Box 2"/>
          <p:cNvSpPr txBox="1">
            <a:spLocks noChangeArrowheads="1"/>
          </p:cNvSpPr>
          <p:nvPr/>
        </p:nvSpPr>
        <p:spPr bwMode="auto">
          <a:xfrm>
            <a:off x="457200" y="1600200"/>
            <a:ext cx="8229600" cy="4530725"/>
          </a:xfrm>
          <a:prstGeom prst="rect">
            <a:avLst/>
          </a:prstGeom>
          <a:noFill/>
          <a:ln w="9525">
            <a:noFill/>
            <a:round/>
            <a:headEnd/>
            <a:tailEnd/>
          </a:ln>
        </p:spPr>
        <p:txBody>
          <a:bodyPr/>
          <a:lstStyle/>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3000">
                <a:solidFill>
                  <a:srgbClr val="000000"/>
                </a:solidFill>
              </a:rPr>
              <a:t>The role of theory</a:t>
            </a:r>
          </a:p>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3000">
                <a:solidFill>
                  <a:srgbClr val="000000"/>
                </a:solidFill>
              </a:rPr>
              <a:t>Writing a proposal / application topic</a:t>
            </a:r>
          </a:p>
        </p:txBody>
      </p:sp>
      <p:graphicFrame>
        <p:nvGraphicFramePr>
          <p:cNvPr id="15363" name="Group 3"/>
          <p:cNvGraphicFramePr>
            <a:graphicFrameLocks noGrp="1"/>
          </p:cNvGraphicFramePr>
          <p:nvPr/>
        </p:nvGraphicFramePr>
        <p:xfrm>
          <a:off x="0" y="2895600"/>
          <a:ext cx="9145588" cy="3438543"/>
        </p:xfrm>
        <a:graphic>
          <a:graphicData uri="http://schemas.openxmlformats.org/drawingml/2006/table">
            <a:tbl>
              <a:tblPr/>
              <a:tblGrid>
                <a:gridCol w="2203450"/>
                <a:gridCol w="414338"/>
                <a:gridCol w="415925"/>
                <a:gridCol w="417512"/>
                <a:gridCol w="423863"/>
                <a:gridCol w="417512"/>
                <a:gridCol w="419100"/>
                <a:gridCol w="417513"/>
                <a:gridCol w="417512"/>
                <a:gridCol w="417513"/>
                <a:gridCol w="528637"/>
                <a:gridCol w="530225"/>
                <a:gridCol w="530225"/>
                <a:gridCol w="531813"/>
                <a:gridCol w="530225"/>
                <a:gridCol w="530225"/>
              </a:tblGrid>
              <a:tr h="215900">
                <a:tc>
                  <a:txBody>
                    <a:bodyPr/>
                    <a:lstStyle/>
                    <a:p>
                      <a:pPr marL="0" marR="0" lvl="0" indent="0" algn="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Description of activities</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October</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gridSpan="5">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November</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gridSpan="4">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December</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January</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r>
              <a:tr h="215900">
                <a:tc>
                  <a:txBody>
                    <a:bodyPr/>
                    <a:lstStyle/>
                    <a:p>
                      <a:pPr marL="0" marR="0" lvl="0" indent="0" algn="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Ordinal number of the week in the month</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2</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3</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4</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5</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6</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7</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8</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9</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10</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11</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12</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13</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14</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15</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 Collection of literary material and scientific information</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2. Report the topic of the paper</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3. Selection, analysis and synthesis of literature and relevant facts, knowledge, laws, theory</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4. Consultations and discussions with experts, collection of expert studies and their comparison with scientific settings</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5. Data analysis, revision of econometric models</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6. Written formulation of research results</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7. Writing text, graphic and technical processing of the paper</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8. Revision of the text according to the remarks and suggestions of mentors and committee members</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0C0C0"/>
                    </a:solidFill>
                  </a:tcPr>
                </a:tc>
              </a:tr>
              <a:tr h="215900">
                <a:tc>
                  <a:txBody>
                    <a:bodyPr/>
                    <a:lstStyle/>
                    <a:p>
                      <a:pPr marL="0" marR="0" lvl="0" indent="0" algn="l"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Key dates</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1</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2</a:t>
                      </a:r>
                    </a:p>
                  </a:txBody>
                  <a:tcPr marL="90000" marR="90000" marT="5385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3</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4000"/>
                        </a:lnSpc>
                        <a:spcBef>
                          <a:spcPts val="20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800" b="0" i="0" u="none" strike="noStrike" cap="none" normalizeH="0" baseline="0" smtClean="0">
                        <a:ln>
                          <a:noFill/>
                        </a:ln>
                        <a:solidFill>
                          <a:srgbClr val="000000"/>
                        </a:solidFill>
                        <a:effectLst/>
                        <a:latin typeface="Arial" pitchFamily="34" charset="0"/>
                        <a:ea typeface="Droid Sans Fallback" charset="0"/>
                        <a:cs typeface="Droid Sans Fallback" charset="0"/>
                      </a:endParaRPr>
                    </a:p>
                  </a:txBody>
                  <a:tcPr marL="90000" marR="90000" marT="52848"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 sz="800" b="0" i="0" u="none" strike="noStrike" cap="none" normalizeH="0" baseline="0" smtClean="0">
                          <a:ln>
                            <a:noFill/>
                          </a:ln>
                          <a:solidFill>
                            <a:srgbClr val="000000"/>
                          </a:solidFill>
                          <a:effectLst/>
                          <a:latin typeface="Times New Roman" pitchFamily="18" charset="0"/>
                          <a:cs typeface="Times New Roman" pitchFamily="18" charset="0"/>
                        </a:rPr>
                        <a:t>4</a:t>
                      </a:r>
                    </a:p>
                  </a:txBody>
                  <a:tcPr marL="90000" marR="90000" marT="53856"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63"/>
                                        </p:tgtEl>
                                        <p:attrNameLst>
                                          <p:attrName>style.visibility</p:attrName>
                                        </p:attrNameLst>
                                      </p:cBhvr>
                                      <p:to>
                                        <p:strVal val="visible"/>
                                      </p:to>
                                    </p:set>
                                    <p:animEffect transition="in" filter="blinds(horizontal)">
                                      <p:cBhvr additive="repl">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68313" y="2276475"/>
            <a:ext cx="6858000" cy="2387600"/>
          </a:xfrm>
        </p:spPr>
        <p:txBody>
          <a:bodyPr/>
          <a:lstStyle/>
          <a:p>
            <a:pPr eaLnBrk="1" hangingPunct="1"/>
            <a:r>
              <a:rPr lang="en" smtClean="0"/>
              <a:t>Determining the theoretical model and hypotheses</a:t>
            </a: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 smtClean="0"/>
              <a:t>1. Determining the theoretical model</a:t>
            </a:r>
            <a:endParaRPr lang="en-US" smtClean="0"/>
          </a:p>
        </p:txBody>
      </p:sp>
      <p:sp>
        <p:nvSpPr>
          <p:cNvPr id="37891" name="Rectangle 3"/>
          <p:cNvSpPr>
            <a:spLocks noGrp="1" noChangeArrowheads="1"/>
          </p:cNvSpPr>
          <p:nvPr>
            <p:ph idx="1"/>
          </p:nvPr>
        </p:nvSpPr>
        <p:spPr/>
        <p:txBody>
          <a:bodyPr/>
          <a:lstStyle/>
          <a:p>
            <a:pPr marL="457200" indent="-457200" eaLnBrk="1" hangingPunct="1">
              <a:lnSpc>
                <a:spcPct val="90000"/>
              </a:lnSpc>
              <a:buFont typeface="Arial" panose="020B0604020202020204" pitchFamily="34" charset="0"/>
              <a:buChar char="•"/>
              <a:defRPr/>
            </a:pPr>
            <a:r>
              <a:rPr lang="en" altLang="sr-Latn-RS" dirty="0" smtClean="0"/>
              <a:t>The core of the research project</a:t>
            </a:r>
          </a:p>
          <a:p>
            <a:pPr marL="457200" indent="-457200" eaLnBrk="1" hangingPunct="1">
              <a:lnSpc>
                <a:spcPct val="90000"/>
              </a:lnSpc>
              <a:buFont typeface="Arial" panose="020B0604020202020204" pitchFamily="34" charset="0"/>
              <a:buChar char="•"/>
              <a:defRPr/>
            </a:pPr>
            <a:r>
              <a:rPr lang="en" altLang="sr-Latn-RS" dirty="0" smtClean="0"/>
              <a:t>It's not easy</a:t>
            </a:r>
          </a:p>
          <a:p>
            <a:pPr marL="457200" indent="-457200" eaLnBrk="1" hangingPunct="1">
              <a:lnSpc>
                <a:spcPct val="90000"/>
              </a:lnSpc>
              <a:buFont typeface="Arial" panose="020B0604020202020204" pitchFamily="34" charset="0"/>
              <a:buChar char="•"/>
              <a:defRPr/>
            </a:pPr>
            <a:r>
              <a:rPr lang="en" altLang="sr-Latn-RS" dirty="0" smtClean="0"/>
              <a:t>"Can the question be interpreted in the context of theory?"</a:t>
            </a:r>
          </a:p>
          <a:p>
            <a:pPr marL="0" indent="0" eaLnBrk="1" hangingPunct="1">
              <a:lnSpc>
                <a:spcPct val="90000"/>
              </a:lnSpc>
              <a:buFont typeface="Wingdings 3" pitchFamily="18" charset="2"/>
              <a:buNone/>
              <a:defRPr/>
            </a:pPr>
            <a:endParaRPr lang="hr-HR" altLang="sr-Latn-RS" dirty="0" smtClean="0"/>
          </a:p>
          <a:p>
            <a:pPr marL="457200" indent="-457200" eaLnBrk="1" hangingPunct="1">
              <a:lnSpc>
                <a:spcPct val="90000"/>
              </a:lnSpc>
              <a:buFont typeface="Arial" panose="020B0604020202020204" pitchFamily="34" charset="0"/>
              <a:buChar char="•"/>
              <a:defRPr/>
            </a:pPr>
            <a:r>
              <a:rPr lang="en" altLang="sr-Latn-RS" dirty="0" smtClean="0"/>
              <a:t>Example: Retail of diamond jewelry</a:t>
            </a:r>
          </a:p>
          <a:p>
            <a:pPr marL="457200" indent="-457200" eaLnBrk="1" hangingPunct="1">
              <a:lnSpc>
                <a:spcPct val="90000"/>
              </a:lnSpc>
              <a:buFont typeface="Arial" panose="020B0604020202020204" pitchFamily="34" charset="0"/>
              <a:buChar char="•"/>
              <a:defRPr/>
            </a:pPr>
            <a:r>
              <a:rPr lang="en" altLang="sr-Latn-RS" dirty="0" smtClean="0"/>
              <a:t>Dependent variable: retail sale of diamond jewelry in Pula in 2021</a:t>
            </a:r>
          </a:p>
          <a:p>
            <a:pPr marL="457200" indent="-457200" eaLnBrk="1" hangingPunct="1">
              <a:lnSpc>
                <a:spcPct val="90000"/>
              </a:lnSpc>
              <a:buFont typeface="Arial" panose="020B0604020202020204" pitchFamily="34" charset="0"/>
              <a:buChar char="•"/>
              <a:defRPr/>
            </a:pPr>
            <a:r>
              <a:rPr lang="en" altLang="sr-Latn-RS" dirty="0" smtClean="0"/>
              <a:t>Independent variables?</a:t>
            </a:r>
            <a:endParaRPr lang="hr-HR" altLang="sr-Latn-RS" dirty="0"/>
          </a:p>
          <a:p>
            <a:pPr marL="457200" indent="-457200" eaLnBrk="1" hangingPunct="1">
              <a:lnSpc>
                <a:spcPct val="90000"/>
              </a:lnSpc>
              <a:buFont typeface="Arial" panose="020B0604020202020204" pitchFamily="34" charset="0"/>
              <a:buChar char="•"/>
              <a:defRPr/>
            </a:pPr>
            <a:endParaRPr lang="hr-HR" altLang="sr-Latn-RS" dirty="0" smtClean="0"/>
          </a:p>
          <a:p>
            <a:pPr marL="457200" indent="-457200" eaLnBrk="1" hangingPunct="1">
              <a:lnSpc>
                <a:spcPct val="90000"/>
              </a:lnSpc>
              <a:buFont typeface="Arial" panose="020B0604020202020204" pitchFamily="34" charset="0"/>
              <a:buChar char="•"/>
              <a:defRPr/>
            </a:pPr>
            <a:r>
              <a:rPr lang="en" altLang="sr-Latn-RS" dirty="0" smtClean="0"/>
              <a:t>What if it is not clear which theory to use?</a:t>
            </a:r>
          </a:p>
          <a:p>
            <a:pPr marL="457200" indent="-457200" eaLnBrk="1" hangingPunct="1">
              <a:lnSpc>
                <a:spcPct val="90000"/>
              </a:lnSpc>
              <a:buFont typeface="Wingdings 3" pitchFamily="18" charset="2"/>
              <a:buNone/>
              <a:defRPr/>
            </a:pPr>
            <a:r>
              <a:rPr lang="en" altLang="sr-Latn-RS" dirty="0" smtClean="0"/>
              <a:t>                                              </a:t>
            </a:r>
            <a:r>
              <a:rPr lang="en" altLang="sr-Latn-RS" sz="1500" i="1" dirty="0" smtClean="0">
                <a:latin typeface="Palatino Linotype" pitchFamily="18" charset="0"/>
              </a:rPr>
              <a:t>H: constructing a theoretical argument</a:t>
            </a:r>
            <a:endParaRPr lang="en-US" altLang="sr-Latn-RS" sz="1500" i="1" dirty="0" smtClean="0">
              <a:latin typeface="Palatino Linotype" pitchFamily="18" charset="0"/>
            </a:endParaRPr>
          </a:p>
        </p:txBody>
      </p:sp>
      <p:pic>
        <p:nvPicPr>
          <p:cNvPr id="23556" name="Picture 4"/>
          <p:cNvPicPr>
            <a:picLocks noChangeAspect="1" noChangeArrowheads="1"/>
          </p:cNvPicPr>
          <p:nvPr/>
        </p:nvPicPr>
        <p:blipFill>
          <a:blip r:embed="rId2" cstate="print"/>
          <a:srcRect/>
          <a:stretch>
            <a:fillRect/>
          </a:stretch>
        </p:blipFill>
        <p:spPr bwMode="auto">
          <a:xfrm>
            <a:off x="6732588" y="3860800"/>
            <a:ext cx="1152525" cy="1152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 altLang="en-US" smtClean="0"/>
              <a:t>Tasks</a:t>
            </a:r>
            <a:endParaRPr lang="en-US" altLang="en-US" smtClean="0"/>
          </a:p>
        </p:txBody>
      </p:sp>
      <p:sp>
        <p:nvSpPr>
          <p:cNvPr id="3" name="Content Placeholder 2"/>
          <p:cNvSpPr>
            <a:spLocks noGrp="1"/>
          </p:cNvSpPr>
          <p:nvPr>
            <p:ph idx="1"/>
          </p:nvPr>
        </p:nvSpPr>
        <p:spPr>
          <a:xfrm>
            <a:off x="395288" y="1412875"/>
            <a:ext cx="6348412" cy="3881438"/>
          </a:xfrm>
        </p:spPr>
        <p:txBody>
          <a:bodyPr/>
          <a:lstStyle/>
          <a:p>
            <a:pPr>
              <a:buFont typeface="Wingdings" pitchFamily="2" charset="2"/>
              <a:buChar char="q"/>
            </a:pPr>
            <a:r>
              <a:rPr lang="en" altLang="en-US" smtClean="0"/>
              <a:t>Go to The Economist's website (https://www.economist.com/) and check out the headlines. Comment on why the selected news would fall under "economic" news.</a:t>
            </a:r>
          </a:p>
          <a:p>
            <a:pPr>
              <a:buFont typeface="Wingdings" pitchFamily="2" charset="2"/>
              <a:buChar char="q"/>
            </a:pPr>
            <a:r>
              <a:rPr lang="en" altLang="en-US" smtClean="0"/>
              <a:t>On the portal of Croatian scientific and professional journals Hrčak (https://hrcak.srce.hr/index.php?show=casopisi_podrucje&amp;id_podrucje=46&amp;status=1), randomly select one economic journal, last year and one article and see what it is about in the context of economic methodology (framework of thinking, problems, methods used).</a:t>
            </a:r>
          </a:p>
          <a:p>
            <a:pPr>
              <a:buFont typeface="Wingdings" pitchFamily="2" charset="2"/>
              <a:buChar char="q"/>
            </a:pPr>
            <a:r>
              <a:rPr lang="en" altLang="en-US" smtClean="0"/>
              <a:t>Let's look at a passage from Adam Smith's The Wealth of Nations. Compare that part with the text you found on Hrčak. Do you notice any changes in the way you write, think?</a:t>
            </a:r>
            <a:endParaRPr lang="en-US" altLang="en-US" smtClean="0"/>
          </a:p>
          <a:p>
            <a:pPr>
              <a:buFont typeface="Wingdings" pitchFamily="2" charset="2"/>
              <a:buChar char="q"/>
            </a:pPr>
            <a:r>
              <a:rPr lang="en" altLang="en-US" smtClean="0"/>
              <a:t>Fill in the crossword puzzle.</a:t>
            </a:r>
          </a:p>
          <a:p>
            <a:pPr>
              <a:buFont typeface="Wingdings" pitchFamily="2" charset="2"/>
              <a:buChar char="q"/>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 smtClean="0"/>
              <a:t>2. Determining hypotheses</a:t>
            </a:r>
            <a:endParaRPr lang="en-US" smtClean="0"/>
          </a:p>
        </p:txBody>
      </p:sp>
      <p:sp>
        <p:nvSpPr>
          <p:cNvPr id="5" name="Rectangle 3"/>
          <p:cNvSpPr>
            <a:spLocks noGrp="1" noChangeArrowheads="1"/>
          </p:cNvSpPr>
          <p:nvPr>
            <p:ph idx="1"/>
          </p:nvPr>
        </p:nvSpPr>
        <p:spPr>
          <a:xfrm>
            <a:off x="323850" y="1628775"/>
            <a:ext cx="6626225" cy="4156075"/>
          </a:xfrm>
        </p:spPr>
        <p:txBody>
          <a:bodyPr/>
          <a:lstStyle/>
          <a:p>
            <a:pPr marL="457200" indent="-457200" eaLnBrk="1" hangingPunct="1">
              <a:buFont typeface="Arial" panose="020B0604020202020204" pitchFamily="34" charset="0"/>
              <a:buChar char="•"/>
              <a:defRPr/>
            </a:pPr>
            <a:r>
              <a:rPr lang="en" altLang="sr-Latn-RS" dirty="0" smtClean="0"/>
              <a:t>The form of the claim</a:t>
            </a:r>
          </a:p>
          <a:p>
            <a:pPr marL="457200" indent="-457200" eaLnBrk="1" hangingPunct="1">
              <a:buFont typeface="Arial" panose="020B0604020202020204" pitchFamily="34" charset="0"/>
              <a:buChar char="•"/>
              <a:defRPr/>
            </a:pPr>
            <a:r>
              <a:rPr lang="en" altLang="sr-Latn-RS" dirty="0" smtClean="0"/>
              <a:t>Clearly and specifically formulated</a:t>
            </a:r>
          </a:p>
          <a:p>
            <a:pPr marL="457200" indent="-457200" eaLnBrk="1" hangingPunct="1">
              <a:buFont typeface="Arial" panose="020B0604020202020204" pitchFamily="34" charset="0"/>
              <a:buChar char="•"/>
              <a:defRPr/>
            </a:pPr>
            <a:r>
              <a:rPr lang="en" altLang="sr-Latn-RS" dirty="0"/>
              <a:t>One </a:t>
            </a:r>
            <a:r>
              <a:rPr lang="en" altLang="sr-Latn-RS" dirty="0" smtClean="0"/>
              <a:t>-dimensional </a:t>
            </a:r>
            <a:r>
              <a:rPr lang="en" altLang="sr-Latn-RS" dirty="0"/>
              <a:t>, that is, to talk about one </a:t>
            </a:r>
            <a:r>
              <a:rPr lang="en" altLang="sr-Latn-RS" dirty="0" smtClean="0"/>
              <a:t>relationship</a:t>
            </a:r>
          </a:p>
          <a:p>
            <a:pPr marL="457200" indent="-457200" eaLnBrk="1" hangingPunct="1">
              <a:buFont typeface="Arial" panose="020B0604020202020204" pitchFamily="34" charset="0"/>
              <a:buChar char="•"/>
              <a:defRPr/>
            </a:pPr>
            <a:r>
              <a:rPr lang="en" altLang="sr-Latn-RS" dirty="0" smtClean="0"/>
              <a:t>Includes at least two variables</a:t>
            </a:r>
            <a:endParaRPr lang="hr-HR" altLang="sr-Latn-RS" dirty="0"/>
          </a:p>
          <a:p>
            <a:pPr marL="457200" indent="-457200" eaLnBrk="1" hangingPunct="1">
              <a:buFont typeface="Arial" panose="020B0604020202020204" pitchFamily="34" charset="0"/>
              <a:buChar char="•"/>
              <a:defRPr/>
            </a:pPr>
            <a:r>
              <a:rPr lang="en" altLang="sr-Latn-RS" dirty="0" smtClean="0"/>
              <a:t>Distinguish from alternative hypotheses</a:t>
            </a:r>
          </a:p>
          <a:p>
            <a:pPr marL="457200" indent="-457200" eaLnBrk="1" hangingPunct="1">
              <a:buFont typeface="Arial" panose="020B0604020202020204" pitchFamily="34" charset="0"/>
              <a:buChar char="•"/>
              <a:defRPr/>
            </a:pPr>
            <a:r>
              <a:rPr lang="en" altLang="sr-Latn-RS" dirty="0" smtClean="0"/>
              <a:t>It is worded in such a way that it can be proven to the contrary</a:t>
            </a:r>
          </a:p>
          <a:p>
            <a:pPr marL="457200" indent="-457200" eaLnBrk="1" hangingPunct="1">
              <a:buFont typeface="Arial" panose="020B0604020202020204" pitchFamily="34" charset="0"/>
              <a:buChar char="•"/>
              <a:defRPr/>
            </a:pPr>
            <a:r>
              <a:rPr lang="en" altLang="sr-Latn-RS" dirty="0" smtClean="0"/>
              <a:t>Worded in a way that can be empirically tested ( </a:t>
            </a:r>
            <a:r>
              <a:rPr lang="en" altLang="sr-Latn-RS" dirty="0" err="1" smtClean="0"/>
              <a:t>operationalization </a:t>
            </a:r>
            <a:r>
              <a:rPr lang="en" altLang="sr-Latn-RS" dirty="0" smtClean="0"/>
              <a:t>and verifiability property)</a:t>
            </a:r>
          </a:p>
          <a:p>
            <a:pPr marL="457200" indent="-457200" eaLnBrk="1" hangingPunct="1">
              <a:buFont typeface="Arial" panose="020B0604020202020204" pitchFamily="34" charset="0"/>
              <a:buChar char="•"/>
              <a:defRPr/>
            </a:pPr>
            <a:r>
              <a:rPr lang="en" altLang="sr-Latn-RS" dirty="0" smtClean="0"/>
              <a:t>Derived from theoretical analysis, related to scientific knowledge</a:t>
            </a:r>
          </a:p>
          <a:p>
            <a:pPr marL="457200" indent="-457200" eaLnBrk="1" hangingPunct="1">
              <a:buFont typeface="Arial" panose="020B0604020202020204" pitchFamily="34" charset="0"/>
              <a:buChar char="•"/>
              <a:defRPr/>
            </a:pPr>
            <a:r>
              <a:rPr lang="en" altLang="sr-Latn-RS" dirty="0" smtClean="0"/>
              <a:t>To be clear and one-dimensional, that is, to talk about one relationship</a:t>
            </a:r>
          </a:p>
          <a:p>
            <a:pPr marL="457200" indent="-457200" eaLnBrk="1" hangingPunct="1">
              <a:buFont typeface="Arial" panose="020B0604020202020204" pitchFamily="34" charset="0"/>
              <a:buChar char="•"/>
              <a:defRPr/>
            </a:pPr>
            <a:endParaRPr lang="en-US" altLang="sr-Latn-RS" sz="1200" dirty="0" smtClean="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84200" y="404813"/>
            <a:ext cx="6348413" cy="1320800"/>
          </a:xfrm>
        </p:spPr>
        <p:txBody>
          <a:bodyPr/>
          <a:lstStyle/>
          <a:p>
            <a:pPr eaLnBrk="1" hangingPunct="1"/>
            <a:r>
              <a:rPr lang="en" smtClean="0"/>
              <a:t>… Statistical way of formulating hypotheses</a:t>
            </a:r>
            <a:endParaRPr lang="en-US" smtClean="0"/>
          </a:p>
        </p:txBody>
      </p:sp>
      <p:sp>
        <p:nvSpPr>
          <p:cNvPr id="25603" name="Rectangle 3"/>
          <p:cNvSpPr>
            <a:spLocks noGrp="1" noChangeArrowheads="1"/>
          </p:cNvSpPr>
          <p:nvPr>
            <p:ph idx="1"/>
          </p:nvPr>
        </p:nvSpPr>
        <p:spPr>
          <a:xfrm>
            <a:off x="596900" y="2420938"/>
            <a:ext cx="6348413" cy="3881437"/>
          </a:xfrm>
        </p:spPr>
        <p:txBody>
          <a:bodyPr/>
          <a:lstStyle/>
          <a:p>
            <a:pPr eaLnBrk="1" hangingPunct="1"/>
            <a:r>
              <a:rPr lang="en" smtClean="0"/>
              <a:t>Null hypothesis (H </a:t>
            </a:r>
            <a:r>
              <a:rPr lang="en" sz="1000" smtClean="0"/>
              <a:t>0 </a:t>
            </a:r>
            <a:r>
              <a:rPr lang="en" smtClean="0"/>
              <a:t>) - a statement that we want to show is false</a:t>
            </a:r>
          </a:p>
          <a:p>
            <a:pPr eaLnBrk="1" hangingPunct="1"/>
            <a:r>
              <a:rPr lang="en" smtClean="0"/>
              <a:t>H </a:t>
            </a:r>
            <a:r>
              <a:rPr lang="en" sz="1000" smtClean="0"/>
              <a:t>0 </a:t>
            </a:r>
            <a:r>
              <a:rPr lang="en" smtClean="0"/>
              <a:t>: There is no statistically significant relationship between the retail sale of diamond jewelry and the price of diamond jewelry in Pula in 2021</a:t>
            </a:r>
          </a:p>
          <a:p>
            <a:pPr eaLnBrk="1" hangingPunct="1">
              <a:buFont typeface="Wingdings 3" pitchFamily="18" charset="2"/>
              <a:buNone/>
            </a:pPr>
            <a:endParaRPr lang="hr-HR" smtClean="0"/>
          </a:p>
          <a:p>
            <a:pPr eaLnBrk="1" hangingPunct="1"/>
            <a:r>
              <a:rPr lang="en" smtClean="0"/>
              <a:t>Alternative hypothesis (H </a:t>
            </a:r>
            <a:r>
              <a:rPr lang="en" sz="1000" smtClean="0"/>
              <a:t>1 </a:t>
            </a:r>
            <a:r>
              <a:rPr lang="en" smtClean="0"/>
              <a:t>) - true statement</a:t>
            </a:r>
          </a:p>
          <a:p>
            <a:pPr eaLnBrk="1" hangingPunct="1"/>
            <a:r>
              <a:rPr lang="en" smtClean="0"/>
              <a:t>H </a:t>
            </a:r>
            <a:r>
              <a:rPr lang="en" sz="1000" smtClean="0"/>
              <a:t>1 </a:t>
            </a:r>
            <a:r>
              <a:rPr lang="en" smtClean="0"/>
              <a:t>: There is a statistically significant relationship between the retail sale of diamond jewelry and the price of diamond jewelry in Pula in 2021</a:t>
            </a:r>
          </a:p>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 smtClean="0"/>
              <a:t>… Descriptive way of formulating hypotheses</a:t>
            </a:r>
            <a:endParaRPr lang="en-US" altLang="en-US" smtClean="0"/>
          </a:p>
        </p:txBody>
      </p:sp>
      <p:sp>
        <p:nvSpPr>
          <p:cNvPr id="26627" name="Content Placeholder 2"/>
          <p:cNvSpPr>
            <a:spLocks noGrp="1"/>
          </p:cNvSpPr>
          <p:nvPr>
            <p:ph idx="1"/>
          </p:nvPr>
        </p:nvSpPr>
        <p:spPr>
          <a:xfrm>
            <a:off x="609600" y="2636838"/>
            <a:ext cx="6348413" cy="3405187"/>
          </a:xfrm>
        </p:spPr>
        <p:txBody>
          <a:bodyPr/>
          <a:lstStyle/>
          <a:p>
            <a:r>
              <a:rPr lang="en" altLang="en-US" smtClean="0"/>
              <a:t>H: An increase in the minimum wage does not contribute to a reduction in workers' wage inequality from the lower and upper part of the wage distribution, ie does not contribute to the reduction disparity thus lacking the effect of compression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 smtClean="0"/>
              <a:t>Tips</a:t>
            </a:r>
            <a:endParaRPr lang="en-US" smtClean="0"/>
          </a:p>
        </p:txBody>
      </p:sp>
      <p:sp>
        <p:nvSpPr>
          <p:cNvPr id="27651" name="Rectangle 3"/>
          <p:cNvSpPr>
            <a:spLocks noGrp="1" noChangeArrowheads="1"/>
          </p:cNvSpPr>
          <p:nvPr>
            <p:ph idx="1"/>
          </p:nvPr>
        </p:nvSpPr>
        <p:spPr>
          <a:xfrm>
            <a:off x="250825" y="1989138"/>
            <a:ext cx="6842125" cy="3376612"/>
          </a:xfrm>
        </p:spPr>
        <p:txBody>
          <a:bodyPr/>
          <a:lstStyle/>
          <a:p>
            <a:pPr marL="457200" indent="-457200" eaLnBrk="1" hangingPunct="1">
              <a:lnSpc>
                <a:spcPct val="80000"/>
              </a:lnSpc>
              <a:buFont typeface="Arial" pitchFamily="34" charset="0"/>
              <a:buChar char="•"/>
            </a:pPr>
            <a:r>
              <a:rPr lang="en" sz="2000" smtClean="0"/>
              <a:t>Research can have one or more hypotheses</a:t>
            </a:r>
            <a:endParaRPr lang="en-US" sz="2000" smtClean="0"/>
          </a:p>
          <a:p>
            <a:pPr marL="457200" indent="-457200" eaLnBrk="1" hangingPunct="1">
              <a:lnSpc>
                <a:spcPct val="80000"/>
              </a:lnSpc>
              <a:buFont typeface="Arial" pitchFamily="34" charset="0"/>
              <a:buChar char="•"/>
            </a:pPr>
            <a:r>
              <a:rPr lang="en" sz="2000" smtClean="0"/>
              <a:t>The goal of formulating and testing a hypothesis is most often to test a theory</a:t>
            </a:r>
            <a:endParaRPr lang="en-US" sz="2000" smtClean="0"/>
          </a:p>
          <a:p>
            <a:pPr marL="457200" indent="-457200" eaLnBrk="1" hangingPunct="1">
              <a:lnSpc>
                <a:spcPct val="80000"/>
              </a:lnSpc>
              <a:buFont typeface="Arial" pitchFamily="34" charset="0"/>
              <a:buChar char="•"/>
            </a:pPr>
            <a:r>
              <a:rPr lang="en" sz="2000" smtClean="0"/>
              <a:t>The formulation of the hypothesis allows the research to be focused</a:t>
            </a:r>
            <a:endParaRPr lang="en-US" sz="2000" smtClean="0"/>
          </a:p>
          <a:p>
            <a:pPr marL="457200" indent="-457200" eaLnBrk="1" hangingPunct="1">
              <a:lnSpc>
                <a:spcPct val="80000"/>
              </a:lnSpc>
              <a:buFont typeface="Arial" pitchFamily="34" charset="0"/>
              <a:buChar char="•"/>
            </a:pPr>
            <a:r>
              <a:rPr lang="en" sz="2000" smtClean="0"/>
              <a:t>The hypothesis helps in data selection</a:t>
            </a:r>
            <a:endParaRPr lang="en-US" sz="2000" smtClean="0"/>
          </a:p>
          <a:p>
            <a:pPr marL="457200" indent="-457200" eaLnBrk="1" hangingPunct="1">
              <a:lnSpc>
                <a:spcPct val="80000"/>
              </a:lnSpc>
              <a:buFont typeface="Arial" pitchFamily="34" charset="0"/>
              <a:buChar char="•"/>
            </a:pPr>
            <a:r>
              <a:rPr lang="en" sz="2000" smtClean="0"/>
              <a:t>A hypothesis can help shape a theory by allowing you to specifically infer what is true and what is not</a:t>
            </a:r>
            <a:endParaRPr lang="en-US" sz="20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50825" y="549275"/>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HYPOTHESES; again and concluding!</a:t>
            </a:r>
          </a:p>
        </p:txBody>
      </p:sp>
      <p:sp>
        <p:nvSpPr>
          <p:cNvPr id="28675" name="Text Box 2"/>
          <p:cNvSpPr txBox="1">
            <a:spLocks noChangeArrowheads="1"/>
          </p:cNvSpPr>
          <p:nvPr/>
        </p:nvSpPr>
        <p:spPr bwMode="auto">
          <a:xfrm>
            <a:off x="107950" y="2060575"/>
            <a:ext cx="8856663" cy="4070350"/>
          </a:xfrm>
          <a:prstGeom prst="rect">
            <a:avLst/>
          </a:prstGeom>
          <a:noFill/>
          <a:ln w="9525">
            <a:noFill/>
            <a:round/>
            <a:headEnd/>
            <a:tailEnd/>
          </a:ln>
        </p:spPr>
        <p:txBody>
          <a:bodyPr/>
          <a:lstStyle/>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to be clear and one-dimensional, that is, to speak of one relationship</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be specific</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have the property of operationalization and verifiability</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be related to existing scientific knowledge</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include at least two variables</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establish a relationship between variables</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have the form of a claim</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be logically related to the theoretical framework and research question</a:t>
            </a:r>
          </a:p>
          <a:p>
            <a:pPr marL="341313" indent="-341313" eaLnBrk="1" hangingPunct="1">
              <a:lnSpc>
                <a:spcPct val="90000"/>
              </a:lnSpc>
              <a:spcBef>
                <a:spcPts val="525"/>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100">
                <a:solidFill>
                  <a:srgbClr val="000000"/>
                </a:solidFill>
              </a:rPr>
              <a:t>have the property of subjecting statistical significance to verification</a:t>
            </a:r>
          </a:p>
          <a:p>
            <a:pPr marL="341313" indent="-341313" eaLnBrk="1" hangingPunct="1">
              <a:lnSpc>
                <a:spcPct val="90000"/>
              </a:lnSpc>
              <a:spcBef>
                <a:spcPts val="525"/>
              </a:spcBef>
              <a:buSzPct val="6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r-Latn-CS" sz="21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Questions</a:t>
            </a:r>
          </a:p>
        </p:txBody>
      </p:sp>
      <p:sp>
        <p:nvSpPr>
          <p:cNvPr id="29699" name="Text Box 2"/>
          <p:cNvSpPr txBox="1">
            <a:spLocks noChangeArrowheads="1"/>
          </p:cNvSpPr>
          <p:nvPr/>
        </p:nvSpPr>
        <p:spPr bwMode="auto">
          <a:xfrm>
            <a:off x="179388" y="1600200"/>
            <a:ext cx="7345362" cy="4953000"/>
          </a:xfrm>
          <a:prstGeom prst="rect">
            <a:avLst/>
          </a:prstGeom>
          <a:noFill/>
          <a:ln w="9525">
            <a:noFill/>
            <a:round/>
            <a:headEnd/>
            <a:tailEnd/>
          </a:ln>
        </p:spPr>
        <p:txBody>
          <a:bodyPr/>
          <a:lstStyle/>
          <a:p>
            <a:pPr marL="398463" indent="-398463" eaLnBrk="1" hangingPunct="1">
              <a:lnSpc>
                <a:spcPct val="90000"/>
              </a:lnSpc>
              <a:spcBef>
                <a:spcPts val="525"/>
              </a:spcBef>
              <a:buClr>
                <a:srgbClr val="009999"/>
              </a:buClr>
              <a:buSzPct val="65000"/>
              <a:buFont typeface="Times New Roman" pitchFamily="18" charset="0"/>
              <a:buAutoNum type="arabicPeriod"/>
              <a:tabLst>
                <a:tab pos="968375" algn="l"/>
                <a:tab pos="1882775" algn="l"/>
                <a:tab pos="2797175" algn="l"/>
                <a:tab pos="3711575" algn="l"/>
                <a:tab pos="4625975" algn="l"/>
                <a:tab pos="5540375" algn="l"/>
                <a:tab pos="6454775" algn="l"/>
                <a:tab pos="7369175" algn="l"/>
                <a:tab pos="8283575" algn="l"/>
                <a:tab pos="9197975" algn="l"/>
                <a:tab pos="10112375" algn="l"/>
              </a:tabLst>
            </a:pPr>
            <a:r>
              <a:rPr lang="en" sz="2100">
                <a:solidFill>
                  <a:srgbClr val="000000"/>
                </a:solidFill>
              </a:rPr>
              <a:t>Your colleague wants to generate a research idea in the field of informatics. He researched his strengths and weaknesses as a researcher, his preferences for his work so far, he read articles and books but failed to come up with an idea. He asks you for advice. Recommend two techniques that your colleague can use and explain the choice.</a:t>
            </a:r>
          </a:p>
          <a:p>
            <a:pPr marL="398463" indent="-398463" eaLnBrk="1" hangingPunct="1">
              <a:lnSpc>
                <a:spcPct val="90000"/>
              </a:lnSpc>
              <a:spcBef>
                <a:spcPts val="525"/>
              </a:spcBef>
              <a:buClr>
                <a:srgbClr val="009999"/>
              </a:buClr>
              <a:buSzPct val="65000"/>
              <a:tabLst>
                <a:tab pos="968375" algn="l"/>
                <a:tab pos="1882775" algn="l"/>
                <a:tab pos="2797175" algn="l"/>
                <a:tab pos="3711575" algn="l"/>
                <a:tab pos="4625975" algn="l"/>
                <a:tab pos="5540375" algn="l"/>
                <a:tab pos="6454775" algn="l"/>
                <a:tab pos="7369175" algn="l"/>
                <a:tab pos="8283575" algn="l"/>
                <a:tab pos="9197975" algn="l"/>
                <a:tab pos="10112375" algn="l"/>
              </a:tabLst>
            </a:pPr>
            <a:endParaRPr lang="sr-Latn-CS" sz="2100">
              <a:solidFill>
                <a:srgbClr val="000000"/>
              </a:solidFill>
            </a:endParaRPr>
          </a:p>
          <a:p>
            <a:pPr marL="398463" indent="-398463" eaLnBrk="1" hangingPunct="1">
              <a:lnSpc>
                <a:spcPct val="90000"/>
              </a:lnSpc>
              <a:spcBef>
                <a:spcPts val="525"/>
              </a:spcBef>
              <a:buClr>
                <a:srgbClr val="009999"/>
              </a:buClr>
              <a:buSzPct val="65000"/>
              <a:buFont typeface="Times New Roman" pitchFamily="18" charset="0"/>
              <a:buAutoNum type="arabicPeriod"/>
              <a:tabLst>
                <a:tab pos="968375" algn="l"/>
                <a:tab pos="1882775" algn="l"/>
                <a:tab pos="2797175" algn="l"/>
                <a:tab pos="3711575" algn="l"/>
                <a:tab pos="4625975" algn="l"/>
                <a:tab pos="5540375" algn="l"/>
                <a:tab pos="6454775" algn="l"/>
                <a:tab pos="7369175" algn="l"/>
                <a:tab pos="8283575" algn="l"/>
                <a:tab pos="9197975" algn="l"/>
                <a:tab pos="10112375" algn="l"/>
              </a:tabLst>
            </a:pPr>
            <a:r>
              <a:rPr lang="en" sz="2100">
                <a:solidFill>
                  <a:srgbClr val="000000"/>
                </a:solidFill>
              </a:rPr>
              <a:t>You are interested in conducting research on launching a web portal (interface) for connecting high schools and business units. Write down three research questions that would be consistent with the research.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2" cstate="print"/>
          <a:srcRect/>
          <a:stretch>
            <a:fillRect/>
          </a:stretch>
        </p:blipFill>
        <p:spPr bwMode="auto">
          <a:xfrm>
            <a:off x="0" y="969963"/>
            <a:ext cx="5199063" cy="5122862"/>
          </a:xfrm>
          <a:prstGeom prst="rect">
            <a:avLst/>
          </a:prstGeom>
          <a:noFill/>
          <a:ln w="9525">
            <a:noFill/>
            <a:miter lim="800000"/>
            <a:headEnd/>
            <a:tailEnd/>
          </a:ln>
        </p:spPr>
      </p:pic>
      <p:pic>
        <p:nvPicPr>
          <p:cNvPr id="7171" name="Picture 7"/>
          <p:cNvPicPr>
            <a:picLocks noChangeAspect="1"/>
          </p:cNvPicPr>
          <p:nvPr/>
        </p:nvPicPr>
        <p:blipFill>
          <a:blip r:embed="rId3" cstate="print"/>
          <a:srcRect/>
          <a:stretch>
            <a:fillRect/>
          </a:stretch>
        </p:blipFill>
        <p:spPr bwMode="auto">
          <a:xfrm>
            <a:off x="5240338" y="2074863"/>
            <a:ext cx="3560762" cy="1073150"/>
          </a:xfrm>
          <a:prstGeom prst="rect">
            <a:avLst/>
          </a:prstGeom>
          <a:noFill/>
          <a:ln w="9525">
            <a:noFill/>
            <a:miter lim="800000"/>
            <a:headEnd/>
            <a:tailEnd/>
          </a:ln>
        </p:spPr>
      </p:pic>
      <p:sp>
        <p:nvSpPr>
          <p:cNvPr id="7172" name="TextBox 8"/>
          <p:cNvSpPr txBox="1">
            <a:spLocks noChangeArrowheads="1"/>
          </p:cNvSpPr>
          <p:nvPr/>
        </p:nvSpPr>
        <p:spPr bwMode="auto">
          <a:xfrm>
            <a:off x="5240338" y="1658938"/>
            <a:ext cx="3375025" cy="368300"/>
          </a:xfrm>
          <a:prstGeom prst="rect">
            <a:avLst/>
          </a:prstGeom>
          <a:noFill/>
          <a:ln w="9525">
            <a:noFill/>
            <a:miter lim="800000"/>
            <a:headEnd/>
            <a:tailEnd/>
          </a:ln>
        </p:spPr>
        <p:txBody>
          <a:bodyPr>
            <a:spAutoFit/>
          </a:bodyPr>
          <a:lstStyle/>
          <a:p>
            <a:r>
              <a:rPr lang="en" altLang="en-US" b="1">
                <a:solidFill>
                  <a:srgbClr val="FF0000"/>
                </a:solidFill>
              </a:rPr>
              <a:t>Horizontal </a:t>
            </a:r>
            <a:r>
              <a:rPr lang="en" altLang="en-US"/>
              <a:t>:</a:t>
            </a:r>
          </a:p>
        </p:txBody>
      </p:sp>
      <p:sp>
        <p:nvSpPr>
          <p:cNvPr id="7173" name="TextBox 9"/>
          <p:cNvSpPr txBox="1">
            <a:spLocks noChangeArrowheads="1"/>
          </p:cNvSpPr>
          <p:nvPr/>
        </p:nvSpPr>
        <p:spPr bwMode="auto">
          <a:xfrm>
            <a:off x="5197475" y="3346450"/>
            <a:ext cx="3376613" cy="369888"/>
          </a:xfrm>
          <a:prstGeom prst="rect">
            <a:avLst/>
          </a:prstGeom>
          <a:noFill/>
          <a:ln w="9525">
            <a:noFill/>
            <a:miter lim="800000"/>
            <a:headEnd/>
            <a:tailEnd/>
          </a:ln>
        </p:spPr>
        <p:txBody>
          <a:bodyPr>
            <a:spAutoFit/>
          </a:bodyPr>
          <a:lstStyle/>
          <a:p>
            <a:r>
              <a:rPr lang="en" altLang="en-US" b="1">
                <a:solidFill>
                  <a:srgbClr val="FF0000"/>
                </a:solidFill>
              </a:rPr>
              <a:t>Vertical </a:t>
            </a:r>
            <a:r>
              <a:rPr lang="en" altLang="en-US"/>
              <a:t>:</a:t>
            </a:r>
          </a:p>
        </p:txBody>
      </p:sp>
      <p:pic>
        <p:nvPicPr>
          <p:cNvPr id="7174" name="Picture 10"/>
          <p:cNvPicPr>
            <a:picLocks noChangeAspect="1"/>
          </p:cNvPicPr>
          <p:nvPr/>
        </p:nvPicPr>
        <p:blipFill>
          <a:blip r:embed="rId4" cstate="print"/>
          <a:srcRect/>
          <a:stretch>
            <a:fillRect/>
          </a:stretch>
        </p:blipFill>
        <p:spPr bwMode="auto">
          <a:xfrm>
            <a:off x="5240338" y="3627438"/>
            <a:ext cx="3292475" cy="715962"/>
          </a:xfrm>
          <a:prstGeom prst="rect">
            <a:avLst/>
          </a:prstGeom>
          <a:noFill/>
          <a:ln w="9525">
            <a:noFill/>
            <a:miter lim="800000"/>
            <a:headEnd/>
            <a:tailEnd/>
          </a:ln>
        </p:spPr>
      </p:pic>
      <p:sp>
        <p:nvSpPr>
          <p:cNvPr id="7175" name="TextBox 11"/>
          <p:cNvSpPr txBox="1">
            <a:spLocks noChangeArrowheads="1"/>
          </p:cNvSpPr>
          <p:nvPr/>
        </p:nvSpPr>
        <p:spPr bwMode="auto">
          <a:xfrm>
            <a:off x="3036888" y="3484563"/>
            <a:ext cx="217487" cy="369887"/>
          </a:xfrm>
          <a:prstGeom prst="rect">
            <a:avLst/>
          </a:prstGeom>
          <a:noFill/>
          <a:ln w="9525">
            <a:noFill/>
            <a:miter lim="800000"/>
            <a:headEnd/>
            <a:tailEnd/>
          </a:ln>
        </p:spPr>
        <p:txBody>
          <a:bodyPr>
            <a:spAutoFit/>
          </a:bodyPr>
          <a:lstStyle/>
          <a:p>
            <a:r>
              <a:rPr lang="en" altLang="en-US">
                <a:solidFill>
                  <a:srgbClr val="FF0000"/>
                </a:solidFill>
              </a:rPr>
              <a:t>N</a:t>
            </a:r>
          </a:p>
        </p:txBody>
      </p:sp>
      <p:sp>
        <p:nvSpPr>
          <p:cNvPr id="7176" name="TextBox 12"/>
          <p:cNvSpPr txBox="1">
            <a:spLocks noChangeArrowheads="1"/>
          </p:cNvSpPr>
          <p:nvPr/>
        </p:nvSpPr>
        <p:spPr bwMode="auto">
          <a:xfrm>
            <a:off x="3279775" y="3484563"/>
            <a:ext cx="217488" cy="369887"/>
          </a:xfrm>
          <a:prstGeom prst="rect">
            <a:avLst/>
          </a:prstGeom>
          <a:noFill/>
          <a:ln w="9525">
            <a:noFill/>
            <a:miter lim="800000"/>
            <a:headEnd/>
            <a:tailEnd/>
          </a:ln>
        </p:spPr>
        <p:txBody>
          <a:bodyPr>
            <a:spAutoFit/>
          </a:bodyPr>
          <a:lstStyle/>
          <a:p>
            <a:r>
              <a:rPr lang="en" altLang="en-US">
                <a:solidFill>
                  <a:srgbClr val="FF0000"/>
                </a:solidFill>
              </a:rPr>
              <a:t>.</a:t>
            </a:r>
          </a:p>
        </p:txBody>
      </p:sp>
      <p:sp>
        <p:nvSpPr>
          <p:cNvPr id="7177" name="TextBox 13"/>
          <p:cNvSpPr txBox="1">
            <a:spLocks noChangeArrowheads="1"/>
          </p:cNvSpPr>
          <p:nvPr/>
        </p:nvSpPr>
        <p:spPr bwMode="auto">
          <a:xfrm>
            <a:off x="4035425" y="5181600"/>
            <a:ext cx="217488" cy="369888"/>
          </a:xfrm>
          <a:prstGeom prst="rect">
            <a:avLst/>
          </a:prstGeom>
          <a:noFill/>
          <a:ln w="9525">
            <a:noFill/>
            <a:miter lim="800000"/>
            <a:headEnd/>
            <a:tailEnd/>
          </a:ln>
        </p:spPr>
        <p:txBody>
          <a:bodyPr>
            <a:spAutoFit/>
          </a:bodyPr>
          <a:lstStyle/>
          <a:p>
            <a:r>
              <a:rPr lang="en" altLang="en-US">
                <a:solidFill>
                  <a:srgbClr val="FF0000"/>
                </a:solidFill>
              </a:rPr>
              <a:t>N</a:t>
            </a:r>
          </a:p>
        </p:txBody>
      </p:sp>
      <p:sp>
        <p:nvSpPr>
          <p:cNvPr id="7178" name="TextBox 14"/>
          <p:cNvSpPr txBox="1">
            <a:spLocks noChangeArrowheads="1"/>
          </p:cNvSpPr>
          <p:nvPr/>
        </p:nvSpPr>
        <p:spPr bwMode="auto">
          <a:xfrm>
            <a:off x="4337050" y="5181600"/>
            <a:ext cx="217488" cy="369888"/>
          </a:xfrm>
          <a:prstGeom prst="rect">
            <a:avLst/>
          </a:prstGeom>
          <a:noFill/>
          <a:ln w="9525">
            <a:noFill/>
            <a:miter lim="800000"/>
            <a:headEnd/>
            <a:tailEnd/>
          </a:ln>
        </p:spPr>
        <p:txBody>
          <a:bodyPr>
            <a:spAutoFit/>
          </a:bodyPr>
          <a:lstStyle/>
          <a:p>
            <a:r>
              <a:rPr lang="en" altLang="en-US">
                <a:solidFill>
                  <a:srgbClr val="FF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 altLang="en-US" smtClean="0"/>
              <a:t>Solutions</a:t>
            </a:r>
          </a:p>
        </p:txBody>
      </p:sp>
      <p:sp>
        <p:nvSpPr>
          <p:cNvPr id="3" name="Content Placeholder 2"/>
          <p:cNvSpPr>
            <a:spLocks noGrp="1"/>
          </p:cNvSpPr>
          <p:nvPr>
            <p:ph idx="1"/>
          </p:nvPr>
        </p:nvSpPr>
        <p:spPr>
          <a:xfrm>
            <a:off x="822325" y="2241550"/>
            <a:ext cx="7543800" cy="3284538"/>
          </a:xfrm>
        </p:spPr>
        <p:txBody>
          <a:bodyPr>
            <a:normAutofit fontScale="92500" lnSpcReduction="10000"/>
          </a:bodyPr>
          <a:lstStyle/>
          <a:p>
            <a:pPr>
              <a:defRPr/>
            </a:pPr>
            <a:r>
              <a:rPr lang="en" dirty="0" smtClean="0"/>
              <a:t>1 = METHOD</a:t>
            </a:r>
          </a:p>
          <a:p>
            <a:pPr>
              <a:defRPr/>
            </a:pPr>
            <a:r>
              <a:rPr lang="en" dirty="0" smtClean="0"/>
              <a:t>2 = POSITIVE (vertical) / PROBLEM (horizontal)</a:t>
            </a:r>
          </a:p>
          <a:p>
            <a:pPr>
              <a:defRPr/>
            </a:pPr>
            <a:r>
              <a:rPr lang="en" dirty="0" smtClean="0"/>
              <a:t>3 = DEDUCTION</a:t>
            </a:r>
          </a:p>
          <a:p>
            <a:pPr>
              <a:defRPr/>
            </a:pPr>
            <a:r>
              <a:rPr lang="en" dirty="0" smtClean="0"/>
              <a:t>4 = INDUCTION</a:t>
            </a:r>
          </a:p>
          <a:p>
            <a:pPr>
              <a:defRPr/>
            </a:pPr>
            <a:r>
              <a:rPr lang="en" dirty="0" smtClean="0"/>
              <a:t>5 = ASSUMPTION</a:t>
            </a:r>
          </a:p>
          <a:p>
            <a:pPr>
              <a:defRPr/>
            </a:pPr>
            <a:r>
              <a:rPr lang="en" dirty="0" smtClean="0"/>
              <a:t>6 = GENERALIZATION</a:t>
            </a:r>
          </a:p>
          <a:p>
            <a:pPr>
              <a:defRPr/>
            </a:pPr>
            <a:r>
              <a:rPr lang="en" dirty="0" smtClean="0"/>
              <a:t>7 = HYPOTHESIS</a:t>
            </a:r>
          </a:p>
          <a:p>
            <a:pPr>
              <a:defRPr/>
            </a:pPr>
            <a:r>
              <a:rPr lang="en" dirty="0" smtClean="0"/>
              <a:t>8 = SHORTNESS</a:t>
            </a:r>
          </a:p>
          <a:p>
            <a:pPr>
              <a:defRPr/>
            </a:pPr>
            <a:r>
              <a:rPr lang="en" dirty="0" smtClean="0"/>
              <a:t>9 = REFUSAL</a:t>
            </a:r>
          </a:p>
          <a:p>
            <a:pPr>
              <a:defRPr/>
            </a:pPr>
            <a:endParaRPr lang="hr-HR" dirty="0"/>
          </a:p>
        </p:txBody>
      </p:sp>
      <p:pic>
        <p:nvPicPr>
          <p:cNvPr id="8196" name="Picture 3"/>
          <p:cNvPicPr>
            <a:picLocks noChangeAspect="1"/>
          </p:cNvPicPr>
          <p:nvPr/>
        </p:nvPicPr>
        <p:blipFill>
          <a:blip r:embed="rId2" cstate="print"/>
          <a:srcRect/>
          <a:stretch>
            <a:fillRect/>
          </a:stretch>
        </p:blipFill>
        <p:spPr bwMode="auto">
          <a:xfrm>
            <a:off x="3343275" y="3000375"/>
            <a:ext cx="2503488" cy="2466975"/>
          </a:xfrm>
          <a:prstGeom prst="rect">
            <a:avLst/>
          </a:prstGeom>
          <a:noFill/>
          <a:ln w="9525">
            <a:noFill/>
            <a:miter lim="800000"/>
            <a:headEnd/>
            <a:tailEnd/>
          </a:ln>
        </p:spPr>
      </p:pic>
      <p:sp>
        <p:nvSpPr>
          <p:cNvPr id="8197" name="TextBox 4"/>
          <p:cNvSpPr txBox="1">
            <a:spLocks noChangeArrowheads="1"/>
          </p:cNvSpPr>
          <p:nvPr/>
        </p:nvSpPr>
        <p:spPr bwMode="auto">
          <a:xfrm>
            <a:off x="5846763" y="2862263"/>
            <a:ext cx="3375025" cy="368300"/>
          </a:xfrm>
          <a:prstGeom prst="rect">
            <a:avLst/>
          </a:prstGeom>
          <a:noFill/>
          <a:ln w="9525">
            <a:noFill/>
            <a:miter lim="800000"/>
            <a:headEnd/>
            <a:tailEnd/>
          </a:ln>
        </p:spPr>
        <p:txBody>
          <a:bodyPr>
            <a:spAutoFit/>
          </a:bodyPr>
          <a:lstStyle/>
          <a:p>
            <a:r>
              <a:rPr lang="en" altLang="en-US" b="1">
                <a:solidFill>
                  <a:srgbClr val="FF0000"/>
                </a:solidFill>
              </a:rPr>
              <a:t>Horizontal </a:t>
            </a:r>
            <a:r>
              <a:rPr lang="en" altLang="en-US"/>
              <a:t>:</a:t>
            </a:r>
          </a:p>
        </p:txBody>
      </p:sp>
      <p:pic>
        <p:nvPicPr>
          <p:cNvPr id="8198" name="Picture 5"/>
          <p:cNvPicPr>
            <a:picLocks noChangeAspect="1"/>
          </p:cNvPicPr>
          <p:nvPr/>
        </p:nvPicPr>
        <p:blipFill>
          <a:blip r:embed="rId3" cstate="print"/>
          <a:srcRect/>
          <a:stretch>
            <a:fillRect/>
          </a:stretch>
        </p:blipFill>
        <p:spPr bwMode="auto">
          <a:xfrm>
            <a:off x="5846763" y="3189288"/>
            <a:ext cx="3290887" cy="990600"/>
          </a:xfrm>
          <a:prstGeom prst="rect">
            <a:avLst/>
          </a:prstGeom>
          <a:noFill/>
          <a:ln w="9525">
            <a:noFill/>
            <a:miter lim="800000"/>
            <a:headEnd/>
            <a:tailEnd/>
          </a:ln>
        </p:spPr>
      </p:pic>
      <p:sp>
        <p:nvSpPr>
          <p:cNvPr id="8199" name="TextBox 6"/>
          <p:cNvSpPr txBox="1">
            <a:spLocks noChangeArrowheads="1"/>
          </p:cNvSpPr>
          <p:nvPr/>
        </p:nvSpPr>
        <p:spPr bwMode="auto">
          <a:xfrm>
            <a:off x="5846763" y="4233863"/>
            <a:ext cx="3375025" cy="368300"/>
          </a:xfrm>
          <a:prstGeom prst="rect">
            <a:avLst/>
          </a:prstGeom>
          <a:noFill/>
          <a:ln w="9525">
            <a:noFill/>
            <a:miter lim="800000"/>
            <a:headEnd/>
            <a:tailEnd/>
          </a:ln>
        </p:spPr>
        <p:txBody>
          <a:bodyPr>
            <a:spAutoFit/>
          </a:bodyPr>
          <a:lstStyle/>
          <a:p>
            <a:r>
              <a:rPr lang="en" altLang="en-US" b="1">
                <a:solidFill>
                  <a:srgbClr val="FF0000"/>
                </a:solidFill>
              </a:rPr>
              <a:t>Vertical </a:t>
            </a:r>
            <a:r>
              <a:rPr lang="en" altLang="en-US"/>
              <a:t>:</a:t>
            </a:r>
          </a:p>
        </p:txBody>
      </p:sp>
      <p:pic>
        <p:nvPicPr>
          <p:cNvPr id="8200" name="Picture 7"/>
          <p:cNvPicPr>
            <a:picLocks noChangeAspect="1"/>
          </p:cNvPicPr>
          <p:nvPr/>
        </p:nvPicPr>
        <p:blipFill>
          <a:blip r:embed="rId4" cstate="print"/>
          <a:srcRect/>
          <a:stretch>
            <a:fillRect/>
          </a:stretch>
        </p:blipFill>
        <p:spPr bwMode="auto">
          <a:xfrm>
            <a:off x="6013450" y="4656138"/>
            <a:ext cx="2955925" cy="642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95288" y="1557338"/>
            <a:ext cx="7623175" cy="1981200"/>
          </a:xfrm>
          <a:prstGeom prst="rect">
            <a:avLst/>
          </a:prstGeom>
          <a:noFill/>
          <a:ln w="9525">
            <a:noFill/>
            <a:round/>
            <a:headEnd/>
            <a:tailEnd/>
          </a:ln>
        </p:spPr>
        <p:txBody>
          <a:bodyP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000" b="1">
                <a:solidFill>
                  <a:srgbClr val="003399"/>
                </a:solidFill>
              </a:rPr>
              <a:t>THE BEGINNING OF SCIENTIFIC METHODS</a:t>
            </a:r>
            <a:endParaRPr lang="sr-Latn-CS" sz="4000" b="1">
              <a:solidFill>
                <a:srgbClr val="003399"/>
              </a:solidFill>
              <a:latin typeface="Garamond"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7813"/>
            <a:ext cx="8229600" cy="11398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mtClean="0">
                <a:latin typeface="Arial" pitchFamily="34" charset="0"/>
              </a:rPr>
              <a:t>Knowledge building</a:t>
            </a:r>
          </a:p>
        </p:txBody>
      </p:sp>
      <p:sp>
        <p:nvSpPr>
          <p:cNvPr id="10243" name="Rectangle 2"/>
          <p:cNvSpPr>
            <a:spLocks noGrp="1" noChangeArrowheads="1"/>
          </p:cNvSpPr>
          <p:nvPr>
            <p:ph idx="1"/>
          </p:nvPr>
        </p:nvSpPr>
        <p:spPr>
          <a:xfrm>
            <a:off x="457200" y="1384300"/>
            <a:ext cx="8229600" cy="4530725"/>
          </a:xfrm>
        </p:spPr>
        <p:txBody>
          <a:bodyPr/>
          <a:lstStyle/>
          <a:p>
            <a:pPr marL="341313" indent="-341313" eaLnBrk="1" hangingPunct="1">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mtClean="0"/>
              <a:t>How can we acquire knowledge?</a:t>
            </a:r>
          </a:p>
        </p:txBody>
      </p:sp>
      <p:pic>
        <p:nvPicPr>
          <p:cNvPr id="8196" name="Picture 3"/>
          <p:cNvPicPr>
            <a:picLocks noChangeAspect="1" noChangeArrowheads="1"/>
          </p:cNvPicPr>
          <p:nvPr/>
        </p:nvPicPr>
        <p:blipFill>
          <a:blip r:embed="rId3" cstate="print"/>
          <a:srcRect/>
          <a:stretch>
            <a:fillRect/>
          </a:stretch>
        </p:blipFill>
        <p:spPr bwMode="auto">
          <a:xfrm>
            <a:off x="2787650" y="1900238"/>
            <a:ext cx="2971800" cy="2214562"/>
          </a:xfrm>
          <a:prstGeom prst="rect">
            <a:avLst/>
          </a:prstGeom>
          <a:noFill/>
          <a:ln w="9525">
            <a:noFill/>
            <a:round/>
            <a:headEnd/>
            <a:tailEnd/>
          </a:ln>
        </p:spPr>
      </p:pic>
      <p:pic>
        <p:nvPicPr>
          <p:cNvPr id="8197" name="Picture 4"/>
          <p:cNvPicPr>
            <a:picLocks noChangeAspect="1" noChangeArrowheads="1"/>
          </p:cNvPicPr>
          <p:nvPr/>
        </p:nvPicPr>
        <p:blipFill>
          <a:blip r:embed="rId4" cstate="print"/>
          <a:srcRect/>
          <a:stretch>
            <a:fillRect/>
          </a:stretch>
        </p:blipFill>
        <p:spPr bwMode="auto">
          <a:xfrm>
            <a:off x="179388" y="2122488"/>
            <a:ext cx="2362200" cy="1771650"/>
          </a:xfrm>
          <a:prstGeom prst="rect">
            <a:avLst/>
          </a:prstGeom>
          <a:noFill/>
          <a:ln w="9525">
            <a:noFill/>
            <a:round/>
            <a:headEnd/>
            <a:tailEnd/>
          </a:ln>
        </p:spPr>
      </p:pic>
      <p:pic>
        <p:nvPicPr>
          <p:cNvPr id="8198" name="Picture 5"/>
          <p:cNvPicPr>
            <a:picLocks noChangeAspect="1" noChangeArrowheads="1"/>
          </p:cNvPicPr>
          <p:nvPr/>
        </p:nvPicPr>
        <p:blipFill>
          <a:blip r:embed="rId5" cstate="print"/>
          <a:srcRect/>
          <a:stretch>
            <a:fillRect/>
          </a:stretch>
        </p:blipFill>
        <p:spPr bwMode="auto">
          <a:xfrm>
            <a:off x="5897563" y="2070100"/>
            <a:ext cx="2819400" cy="1878013"/>
          </a:xfrm>
          <a:prstGeom prst="rect">
            <a:avLst/>
          </a:prstGeom>
          <a:noFill/>
          <a:ln w="9525">
            <a:noFill/>
            <a:round/>
            <a:headEnd/>
            <a:tailEnd/>
          </a:ln>
        </p:spPr>
      </p:pic>
      <p:pic>
        <p:nvPicPr>
          <p:cNvPr id="8199" name="Picture 6"/>
          <p:cNvPicPr>
            <a:picLocks noChangeAspect="1" noChangeArrowheads="1"/>
          </p:cNvPicPr>
          <p:nvPr/>
        </p:nvPicPr>
        <p:blipFill>
          <a:blip r:embed="rId6" cstate="print"/>
          <a:srcRect/>
          <a:stretch>
            <a:fillRect/>
          </a:stretch>
        </p:blipFill>
        <p:spPr bwMode="auto">
          <a:xfrm>
            <a:off x="3184525" y="4300538"/>
            <a:ext cx="2178050" cy="25146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7813"/>
            <a:ext cx="8229600" cy="11398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mtClean="0">
                <a:latin typeface="Arial" pitchFamily="34" charset="0"/>
              </a:rPr>
              <a:t>Scientific method</a:t>
            </a:r>
          </a:p>
        </p:txBody>
      </p:sp>
      <p:sp>
        <p:nvSpPr>
          <p:cNvPr id="11267" name="Rectangle 2"/>
          <p:cNvSpPr>
            <a:spLocks noGrp="1" noChangeArrowheads="1"/>
          </p:cNvSpPr>
          <p:nvPr>
            <p:ph idx="1"/>
          </p:nvPr>
        </p:nvSpPr>
        <p:spPr>
          <a:xfrm>
            <a:off x="323850" y="1600200"/>
            <a:ext cx="8362950" cy="4530725"/>
          </a:xfrm>
        </p:spPr>
        <p:txBody>
          <a:bodyPr/>
          <a:lstStyle/>
          <a:p>
            <a:pPr marL="341313" indent="-341313" eaLnBrk="1" hangingPunct="1">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mtClean="0"/>
              <a:t>What is a scientific method? </a:t>
            </a:r>
            <a:r>
              <a:rPr lang="en" sz="1600" i="1" smtClean="0"/>
              <a:t>It allows us to test the credibility of our scientific claims or hypotheses and the strength of empirical evidence !!!</a:t>
            </a:r>
          </a:p>
          <a:p>
            <a:pPr marL="341313" indent="-341313" eaLnBrk="1" hangingPunct="1">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mtClean="0"/>
              <a:t>How do you know if a study is a scientific study?</a:t>
            </a:r>
          </a:p>
          <a:p>
            <a:pPr marL="341313" indent="-341313" eaLnBrk="1" hangingPunct="1">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mtClean="0"/>
              <a:t>PRINCIPLES:</a:t>
            </a:r>
          </a:p>
          <a:p>
            <a:pPr marL="668338" lvl="1" indent="-325438" eaLnBrk="1" hangingPunct="1">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smtClean="0"/>
              <a:t>Empirical assessment</a:t>
            </a:r>
          </a:p>
          <a:p>
            <a:pPr marL="668338" lvl="1" indent="-325438" eaLnBrk="1" hangingPunct="1">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smtClean="0"/>
              <a:t>Replication</a:t>
            </a:r>
          </a:p>
          <a:p>
            <a:pPr marL="668338" lvl="1" indent="-325438" eaLnBrk="1" hangingPunct="1">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smtClean="0"/>
              <a:t>Objectivity</a:t>
            </a:r>
          </a:p>
          <a:p>
            <a:pPr marL="668338" lvl="1" indent="-325438" eaLnBrk="1" hangingPunct="1">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smtClean="0"/>
              <a:t>Transparency</a:t>
            </a:r>
          </a:p>
          <a:p>
            <a:pPr marL="668338" lvl="1" indent="-325438" eaLnBrk="1" hangingPunct="1">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smtClean="0"/>
              <a:t>Possibility of refutation</a:t>
            </a:r>
          </a:p>
          <a:p>
            <a:pPr marL="668338" lvl="1" indent="-325438" eaLnBrk="1" hangingPunct="1">
              <a:buClr>
                <a:srgbClr val="4C6D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2000" smtClean="0"/>
              <a:t>Logical consistency</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0" y="476250"/>
            <a:ext cx="7019925" cy="9239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3300" smtClean="0"/>
              <a:t>Terms - types of scientific claims</a:t>
            </a:r>
            <a:endParaRPr lang="en-US" sz="3300" smtClean="0"/>
          </a:p>
        </p:txBody>
      </p:sp>
      <p:sp>
        <p:nvSpPr>
          <p:cNvPr id="12291" name="Rectangle 2"/>
          <p:cNvSpPr>
            <a:spLocks noGrp="1" noChangeArrowheads="1"/>
          </p:cNvSpPr>
          <p:nvPr>
            <p:ph idx="1"/>
          </p:nvPr>
        </p:nvSpPr>
        <p:spPr>
          <a:xfrm>
            <a:off x="457200" y="1600200"/>
            <a:ext cx="8229600" cy="4530725"/>
          </a:xfrm>
        </p:spPr>
        <p:txBody>
          <a:bodyPr/>
          <a:lstStyle/>
          <a:p>
            <a:pPr marL="341313" indent="-341313" eaLnBrk="1" hangingPunct="1">
              <a:buClr>
                <a:srgbClr val="009999"/>
              </a:buClr>
              <a:buSzPct val="6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 altLang="sr-Latn-RS" dirty="0" err="1" smtClean="0"/>
              <a:t>Observations </a:t>
            </a:r>
            <a:r>
              <a:rPr lang="en" altLang="sr-Latn-RS" dirty="0" smtClean="0"/>
              <a:t>- accurate but also inaccurate view of the world…</a:t>
            </a:r>
            <a:endParaRPr lang="en-US" altLang="sr-Latn-RS" dirty="0" smtClean="0"/>
          </a:p>
          <a:p>
            <a:pPr marL="341313" indent="-341313" eaLnBrk="1" hangingPunct="1">
              <a:buClr>
                <a:srgbClr val="009999"/>
              </a:buClr>
              <a:buSzPct val="6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 altLang="sr-Latn-RS" dirty="0" err="1" smtClean="0"/>
              <a:t>Hypotheses </a:t>
            </a:r>
            <a:r>
              <a:rPr lang="en" altLang="sr-Latn-RS" dirty="0" smtClean="0"/>
              <a:t>- a statement that describes a pattern, regularity, or general relationship</a:t>
            </a:r>
          </a:p>
          <a:p>
            <a:pPr marL="341313" indent="-341313" eaLnBrk="1" hangingPunct="1">
              <a:buClr>
                <a:srgbClr val="009999"/>
              </a:buClr>
              <a:buSzPct val="6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 altLang="sr-Latn-RS" dirty="0" smtClean="0"/>
              <a:t>Theories - is based on hypotheses whose evidence strongly supports it</a:t>
            </a:r>
            <a:endParaRPr lang="en-US" altLang="sr-Latn-RS" dirty="0" smtClean="0"/>
          </a:p>
          <a:p>
            <a:pPr marL="341313" indent="-341313" eaLnBrk="1" hangingPunct="1">
              <a:buClr>
                <a:srgbClr val="009999"/>
              </a:buClr>
              <a:buSzPct val="6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 altLang="sr-Latn-RS" dirty="0" err="1" smtClean="0"/>
              <a:t>Laws </a:t>
            </a:r>
            <a:r>
              <a:rPr lang="en" altLang="sr-Latn-RS" dirty="0" smtClean="0"/>
              <a:t>- very precise description or connection in regularities (samples)</a:t>
            </a:r>
            <a:endParaRPr lang="en-US" altLang="sr-Latn-RS" dirty="0" smtClean="0"/>
          </a:p>
          <a:p>
            <a:pPr marL="341313" indent="-341313" eaLnBrk="1" hangingPunct="1">
              <a:buClr>
                <a:srgbClr val="009999"/>
              </a:buClr>
              <a:buSzPct val="6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r-HR" altLang="sr-Latn-RS" dirty="0" smtClean="0"/>
          </a:p>
          <a:p>
            <a:pPr marL="0" indent="0" eaLnBrk="1" hangingPunct="1">
              <a:buClr>
                <a:srgbClr val="009999"/>
              </a:buClr>
              <a:buSzPct val="65000"/>
              <a:buFont typeface="Wingdings 3"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sr-Latn-RS" dirty="0" smtClean="0"/>
          </a:p>
        </p:txBody>
      </p:sp>
      <p:pic>
        <p:nvPicPr>
          <p:cNvPr id="12292" name="Picture 3"/>
          <p:cNvPicPr>
            <a:picLocks noChangeAspect="1" noChangeArrowheads="1"/>
          </p:cNvPicPr>
          <p:nvPr/>
        </p:nvPicPr>
        <p:blipFill>
          <a:blip r:embed="rId3" cstate="print"/>
          <a:srcRect/>
          <a:stretch>
            <a:fillRect/>
          </a:stretch>
        </p:blipFill>
        <p:spPr bwMode="auto">
          <a:xfrm>
            <a:off x="3563938" y="3644900"/>
            <a:ext cx="3348037" cy="2906713"/>
          </a:xfrm>
          <a:prstGeom prst="rect">
            <a:avLst/>
          </a:prstGeom>
          <a:noFill/>
          <a:ln w="9525">
            <a:noFill/>
            <a:round/>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277813"/>
            <a:ext cx="8229600" cy="1139825"/>
          </a:xfrm>
          <a:prstGeom prst="rect">
            <a:avLst/>
          </a:prstGeom>
          <a:noFill/>
          <a:ln w="9525">
            <a:noFill/>
            <a:round/>
            <a:headEnd/>
            <a:tailE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 sz="4200">
                <a:solidFill>
                  <a:srgbClr val="003399"/>
                </a:solidFill>
                <a:latin typeface="Garamond" pitchFamily="18" charset="0"/>
              </a:rPr>
              <a:t>HISTORICAL DEVELOPMENT AND DEFINITION OF SCIENCE (1)</a:t>
            </a:r>
            <a:endParaRPr lang="en-US" sz="4200">
              <a:solidFill>
                <a:srgbClr val="003399"/>
              </a:solidFill>
              <a:latin typeface="Garamond" pitchFamily="18" charset="0"/>
            </a:endParaRPr>
          </a:p>
        </p:txBody>
      </p:sp>
      <p:sp>
        <p:nvSpPr>
          <p:cNvPr id="13315" name="Text Box 2"/>
          <p:cNvSpPr txBox="1">
            <a:spLocks noChangeArrowheads="1"/>
          </p:cNvSpPr>
          <p:nvPr/>
        </p:nvSpPr>
        <p:spPr bwMode="auto">
          <a:xfrm>
            <a:off x="179388" y="1600200"/>
            <a:ext cx="8507412" cy="4530725"/>
          </a:xfrm>
          <a:prstGeom prst="rect">
            <a:avLst/>
          </a:prstGeom>
          <a:noFill/>
          <a:ln w="9525">
            <a:noFill/>
            <a:round/>
            <a:headEnd/>
            <a:tailEnd/>
          </a:ln>
        </p:spPr>
        <p:txBody>
          <a:bodyPr/>
          <a:lstStyle/>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3000" dirty="0" smtClean="0">
                <a:solidFill>
                  <a:srgbClr val="000000"/>
                </a:solidFill>
              </a:rPr>
              <a:t>The </a:t>
            </a:r>
            <a:r>
              <a:rPr lang="en" sz="3000" dirty="0">
                <a:solidFill>
                  <a:srgbClr val="000000"/>
                </a:solidFill>
              </a:rPr>
              <a:t>importance of science - </a:t>
            </a:r>
            <a:r>
              <a:rPr lang="en" sz="1600" dirty="0">
                <a:solidFill>
                  <a:srgbClr val="000000"/>
                </a:solidFill>
              </a:rPr>
              <a:t>the sum of knowledge of objective reality whose truth can be verified</a:t>
            </a:r>
          </a:p>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3000" dirty="0">
                <a:solidFill>
                  <a:srgbClr val="000000"/>
                </a:solidFill>
              </a:rPr>
              <a:t>Ancient, Medieval (and Renaissance) and Modern Science</a:t>
            </a:r>
          </a:p>
          <a:p>
            <a:pPr marL="341313" indent="-341313" eaLnBrk="1" hangingPunct="1">
              <a:spcBef>
                <a:spcPts val="750"/>
              </a:spcBef>
              <a:buClr>
                <a:srgbClr val="009999"/>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3000" dirty="0">
                <a:solidFill>
                  <a:srgbClr val="000000"/>
                </a:solidFill>
              </a:rPr>
              <a:t>Discontinuity of science development</a:t>
            </a:r>
          </a:p>
        </p:txBody>
      </p:sp>
      <p:pic>
        <p:nvPicPr>
          <p:cNvPr id="13316" name="Picture 3"/>
          <p:cNvPicPr>
            <a:picLocks noChangeAspect="1" noChangeArrowheads="1"/>
          </p:cNvPicPr>
          <p:nvPr/>
        </p:nvPicPr>
        <p:blipFill>
          <a:blip r:embed="rId3" cstate="print"/>
          <a:srcRect/>
          <a:stretch>
            <a:fillRect/>
          </a:stretch>
        </p:blipFill>
        <p:spPr bwMode="auto">
          <a:xfrm>
            <a:off x="1084263" y="4699000"/>
            <a:ext cx="819150" cy="819150"/>
          </a:xfrm>
          <a:prstGeom prst="rect">
            <a:avLst/>
          </a:prstGeom>
          <a:noFill/>
          <a:ln w="9525">
            <a:noFill/>
            <a:round/>
            <a:headEnd/>
            <a:tailEnd/>
          </a:ln>
        </p:spPr>
      </p:pic>
      <p:pic>
        <p:nvPicPr>
          <p:cNvPr id="13317" name="Picture 4"/>
          <p:cNvPicPr>
            <a:picLocks noChangeAspect="1" noChangeArrowheads="1"/>
          </p:cNvPicPr>
          <p:nvPr/>
        </p:nvPicPr>
        <p:blipFill>
          <a:blip r:embed="rId4" cstate="print"/>
          <a:srcRect/>
          <a:stretch>
            <a:fillRect/>
          </a:stretch>
        </p:blipFill>
        <p:spPr bwMode="auto">
          <a:xfrm>
            <a:off x="474663" y="4708525"/>
            <a:ext cx="592137" cy="809625"/>
          </a:xfrm>
          <a:prstGeom prst="rect">
            <a:avLst/>
          </a:prstGeom>
          <a:noFill/>
          <a:ln w="9525">
            <a:noFill/>
            <a:round/>
            <a:headEnd/>
            <a:tailEnd/>
          </a:ln>
        </p:spPr>
      </p:pic>
      <p:sp>
        <p:nvSpPr>
          <p:cNvPr id="13318" name="Line 5"/>
          <p:cNvSpPr>
            <a:spLocks noChangeShapeType="1"/>
          </p:cNvSpPr>
          <p:nvPr/>
        </p:nvSpPr>
        <p:spPr bwMode="auto">
          <a:xfrm>
            <a:off x="457200" y="4389438"/>
            <a:ext cx="8229600" cy="92075"/>
          </a:xfrm>
          <a:prstGeom prst="line">
            <a:avLst/>
          </a:prstGeom>
          <a:noFill/>
          <a:ln w="9525">
            <a:solidFill>
              <a:srgbClr val="000000"/>
            </a:solidFill>
            <a:round/>
            <a:headEnd/>
            <a:tailEnd type="triangle" w="med" len="med"/>
          </a:ln>
        </p:spPr>
        <p:txBody>
          <a:bodyPr/>
          <a:lstStyle/>
          <a:p>
            <a:endParaRPr lang="hr-HR"/>
          </a:p>
        </p:txBody>
      </p:sp>
      <p:pic>
        <p:nvPicPr>
          <p:cNvPr id="13319" name="Picture 1"/>
          <p:cNvPicPr>
            <a:picLocks noChangeAspect="1"/>
          </p:cNvPicPr>
          <p:nvPr/>
        </p:nvPicPr>
        <p:blipFill>
          <a:blip r:embed="rId5" cstate="print"/>
          <a:srcRect/>
          <a:stretch>
            <a:fillRect/>
          </a:stretch>
        </p:blipFill>
        <p:spPr bwMode="auto">
          <a:xfrm>
            <a:off x="1920875" y="4559300"/>
            <a:ext cx="598488" cy="828675"/>
          </a:xfrm>
          <a:prstGeom prst="rect">
            <a:avLst/>
          </a:prstGeom>
          <a:noFill/>
          <a:ln w="9525">
            <a:noFill/>
            <a:miter lim="800000"/>
            <a:headEnd/>
            <a:tailEnd/>
          </a:ln>
        </p:spPr>
      </p:pic>
      <p:pic>
        <p:nvPicPr>
          <p:cNvPr id="13320" name="Picture 2"/>
          <p:cNvPicPr>
            <a:picLocks noChangeAspect="1"/>
          </p:cNvPicPr>
          <p:nvPr/>
        </p:nvPicPr>
        <p:blipFill>
          <a:blip r:embed="rId6" cstate="print"/>
          <a:srcRect/>
          <a:stretch>
            <a:fillRect/>
          </a:stretch>
        </p:blipFill>
        <p:spPr bwMode="auto">
          <a:xfrm>
            <a:off x="1917700" y="5384800"/>
            <a:ext cx="635000" cy="701675"/>
          </a:xfrm>
          <a:prstGeom prst="rect">
            <a:avLst/>
          </a:prstGeom>
          <a:noFill/>
          <a:ln w="9525">
            <a:noFill/>
            <a:miter lim="800000"/>
            <a:headEnd/>
            <a:tailEnd/>
          </a:ln>
        </p:spPr>
      </p:pic>
      <p:pic>
        <p:nvPicPr>
          <p:cNvPr id="13321" name="Picture 3"/>
          <p:cNvPicPr>
            <a:picLocks noChangeAspect="1"/>
          </p:cNvPicPr>
          <p:nvPr/>
        </p:nvPicPr>
        <p:blipFill>
          <a:blip r:embed="rId7" cstate="print"/>
          <a:srcRect/>
          <a:stretch>
            <a:fillRect/>
          </a:stretch>
        </p:blipFill>
        <p:spPr bwMode="auto">
          <a:xfrm>
            <a:off x="1936750" y="6107113"/>
            <a:ext cx="595313" cy="847725"/>
          </a:xfrm>
          <a:prstGeom prst="rect">
            <a:avLst/>
          </a:prstGeom>
          <a:noFill/>
          <a:ln w="9525">
            <a:noFill/>
            <a:miter lim="800000"/>
            <a:headEnd/>
            <a:tailEnd/>
          </a:ln>
        </p:spPr>
      </p:pic>
      <p:sp>
        <p:nvSpPr>
          <p:cNvPr id="13322" name="TextBox 4"/>
          <p:cNvSpPr txBox="1">
            <a:spLocks noChangeArrowheads="1"/>
          </p:cNvSpPr>
          <p:nvPr/>
        </p:nvSpPr>
        <p:spPr bwMode="auto">
          <a:xfrm>
            <a:off x="457200" y="3941763"/>
            <a:ext cx="8540750" cy="46196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 sz="800">
                <a:solidFill>
                  <a:schemeClr val="tx1"/>
                </a:solidFill>
              </a:rPr>
              <a:t>-400.pK. -300 pk 1000.g. 1250 1500. 1600. 1650. 1750. 1800.</a:t>
            </a:r>
          </a:p>
          <a:p>
            <a:pPr>
              <a:buClr>
                <a:srgbClr val="000000"/>
              </a:buClr>
              <a:buSzPct val="100000"/>
              <a:buFont typeface="Times New Roman" pitchFamily="18" charset="0"/>
              <a:buNone/>
            </a:pPr>
            <a:r>
              <a:rPr lang="en" sz="800">
                <a:solidFill>
                  <a:schemeClr val="tx1"/>
                </a:solidFill>
              </a:rPr>
              <a:t>Plato Aristotle Ibn al-Hasan Grosseteste Copernicus Galilei Rene Descartes David Hume njem. idealists</a:t>
            </a:r>
          </a:p>
          <a:p>
            <a:pPr>
              <a:buClr>
                <a:srgbClr val="000000"/>
              </a:buClr>
              <a:buSzPct val="100000"/>
              <a:buFont typeface="Times New Roman" pitchFamily="18" charset="0"/>
              <a:buNone/>
            </a:pPr>
            <a:r>
              <a:rPr lang="en" sz="800">
                <a:solidFill>
                  <a:schemeClr val="tx1"/>
                </a:solidFill>
              </a:rPr>
              <a:t>Al Biruni, Ibn Sina Roger Bacon Francis Bacon</a:t>
            </a:r>
          </a:p>
        </p:txBody>
      </p:sp>
      <p:pic>
        <p:nvPicPr>
          <p:cNvPr id="13323" name="Picture 5"/>
          <p:cNvPicPr>
            <a:picLocks noChangeAspect="1"/>
          </p:cNvPicPr>
          <p:nvPr/>
        </p:nvPicPr>
        <p:blipFill>
          <a:blip r:embed="rId8" cstate="print"/>
          <a:srcRect/>
          <a:stretch>
            <a:fillRect/>
          </a:stretch>
        </p:blipFill>
        <p:spPr bwMode="auto">
          <a:xfrm>
            <a:off x="2754313" y="4606925"/>
            <a:ext cx="715962" cy="1128713"/>
          </a:xfrm>
          <a:prstGeom prst="rect">
            <a:avLst/>
          </a:prstGeom>
          <a:noFill/>
          <a:ln w="9525">
            <a:noFill/>
            <a:miter lim="800000"/>
            <a:headEnd/>
            <a:tailEnd/>
          </a:ln>
        </p:spPr>
      </p:pic>
      <p:pic>
        <p:nvPicPr>
          <p:cNvPr id="13324" name="Picture 6"/>
          <p:cNvPicPr>
            <a:picLocks noChangeAspect="1"/>
          </p:cNvPicPr>
          <p:nvPr/>
        </p:nvPicPr>
        <p:blipFill>
          <a:blip r:embed="rId9" cstate="print"/>
          <a:srcRect/>
          <a:stretch>
            <a:fillRect/>
          </a:stretch>
        </p:blipFill>
        <p:spPr bwMode="auto">
          <a:xfrm>
            <a:off x="2757488" y="5900738"/>
            <a:ext cx="1055687" cy="1195387"/>
          </a:xfrm>
          <a:prstGeom prst="rect">
            <a:avLst/>
          </a:prstGeom>
          <a:noFill/>
          <a:ln w="9525">
            <a:noFill/>
            <a:miter lim="800000"/>
            <a:headEnd/>
            <a:tailEnd/>
          </a:ln>
        </p:spPr>
      </p:pic>
      <p:pic>
        <p:nvPicPr>
          <p:cNvPr id="13325" name="Picture 7"/>
          <p:cNvPicPr>
            <a:picLocks noChangeAspect="1"/>
          </p:cNvPicPr>
          <p:nvPr/>
        </p:nvPicPr>
        <p:blipFill>
          <a:blip r:embed="rId10" cstate="print"/>
          <a:srcRect/>
          <a:stretch>
            <a:fillRect/>
          </a:stretch>
        </p:blipFill>
        <p:spPr bwMode="auto">
          <a:xfrm>
            <a:off x="3767138" y="4568825"/>
            <a:ext cx="928687" cy="1079500"/>
          </a:xfrm>
          <a:prstGeom prst="rect">
            <a:avLst/>
          </a:prstGeom>
          <a:noFill/>
          <a:ln w="9525">
            <a:noFill/>
            <a:miter lim="800000"/>
            <a:headEnd/>
            <a:tailEnd/>
          </a:ln>
        </p:spPr>
      </p:pic>
      <p:pic>
        <p:nvPicPr>
          <p:cNvPr id="13326" name="Picture 8"/>
          <p:cNvPicPr>
            <a:picLocks noChangeAspect="1"/>
          </p:cNvPicPr>
          <p:nvPr/>
        </p:nvPicPr>
        <p:blipFill>
          <a:blip r:embed="rId11" cstate="print"/>
          <a:srcRect/>
          <a:stretch>
            <a:fillRect/>
          </a:stretch>
        </p:blipFill>
        <p:spPr bwMode="auto">
          <a:xfrm>
            <a:off x="4718050" y="4559300"/>
            <a:ext cx="1149350" cy="1004888"/>
          </a:xfrm>
          <a:prstGeom prst="rect">
            <a:avLst/>
          </a:prstGeom>
          <a:noFill/>
          <a:ln w="9525">
            <a:noFill/>
            <a:miter lim="800000"/>
            <a:headEnd/>
            <a:tailEnd/>
          </a:ln>
        </p:spPr>
      </p:pic>
      <p:pic>
        <p:nvPicPr>
          <p:cNvPr id="13327" name="Picture 9"/>
          <p:cNvPicPr>
            <a:picLocks noChangeAspect="1"/>
          </p:cNvPicPr>
          <p:nvPr/>
        </p:nvPicPr>
        <p:blipFill>
          <a:blip r:embed="rId12" cstate="print"/>
          <a:srcRect/>
          <a:stretch>
            <a:fillRect/>
          </a:stretch>
        </p:blipFill>
        <p:spPr bwMode="auto">
          <a:xfrm>
            <a:off x="5889625" y="4552950"/>
            <a:ext cx="1090613" cy="1333500"/>
          </a:xfrm>
          <a:prstGeom prst="rect">
            <a:avLst/>
          </a:prstGeom>
          <a:noFill/>
          <a:ln w="9525">
            <a:noFill/>
            <a:miter lim="800000"/>
            <a:headEnd/>
            <a:tailEnd/>
          </a:ln>
        </p:spPr>
      </p:pic>
      <p:pic>
        <p:nvPicPr>
          <p:cNvPr id="13328" name="Picture 11"/>
          <p:cNvPicPr>
            <a:picLocks noChangeAspect="1"/>
          </p:cNvPicPr>
          <p:nvPr/>
        </p:nvPicPr>
        <p:blipFill>
          <a:blip r:embed="rId13" cstate="print"/>
          <a:srcRect/>
          <a:stretch>
            <a:fillRect/>
          </a:stretch>
        </p:blipFill>
        <p:spPr bwMode="auto">
          <a:xfrm>
            <a:off x="5972175" y="5948363"/>
            <a:ext cx="925513" cy="1023937"/>
          </a:xfrm>
          <a:prstGeom prst="rect">
            <a:avLst/>
          </a:prstGeom>
          <a:noFill/>
          <a:ln w="9525">
            <a:noFill/>
            <a:miter lim="800000"/>
            <a:headEnd/>
            <a:tailEnd/>
          </a:ln>
        </p:spPr>
      </p:pic>
      <p:pic>
        <p:nvPicPr>
          <p:cNvPr id="13329" name="Picture 12"/>
          <p:cNvPicPr>
            <a:picLocks noChangeAspect="1"/>
          </p:cNvPicPr>
          <p:nvPr/>
        </p:nvPicPr>
        <p:blipFill>
          <a:blip r:embed="rId14" cstate="print"/>
          <a:srcRect/>
          <a:stretch>
            <a:fillRect/>
          </a:stretch>
        </p:blipFill>
        <p:spPr bwMode="auto">
          <a:xfrm>
            <a:off x="7002463" y="4565650"/>
            <a:ext cx="863600" cy="1168400"/>
          </a:xfrm>
          <a:prstGeom prst="rect">
            <a:avLst/>
          </a:prstGeom>
          <a:noFill/>
          <a:ln w="9525">
            <a:noFill/>
            <a:miter lim="800000"/>
            <a:headEnd/>
            <a:tailEnd/>
          </a:ln>
        </p:spPr>
      </p:pic>
      <p:pic>
        <p:nvPicPr>
          <p:cNvPr id="13330" name="Picture 13"/>
          <p:cNvPicPr>
            <a:picLocks noChangeAspect="1"/>
          </p:cNvPicPr>
          <p:nvPr/>
        </p:nvPicPr>
        <p:blipFill>
          <a:blip r:embed="rId15" cstate="print"/>
          <a:srcRect/>
          <a:stretch>
            <a:fillRect/>
          </a:stretch>
        </p:blipFill>
        <p:spPr bwMode="auto">
          <a:xfrm>
            <a:off x="7888288" y="4570413"/>
            <a:ext cx="1109662" cy="12874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1063</TotalTime>
  <Words>1576</Words>
  <Application>Microsoft Office PowerPoint</Application>
  <PresentationFormat>On-screen Show (4:3)</PresentationFormat>
  <Paragraphs>235</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Slide 1</vt:lpstr>
      <vt:lpstr>Tasks</vt:lpstr>
      <vt:lpstr>Slide 3</vt:lpstr>
      <vt:lpstr>Solutions</vt:lpstr>
      <vt:lpstr>Slide 5</vt:lpstr>
      <vt:lpstr>Knowledge building</vt:lpstr>
      <vt:lpstr>Scientific method</vt:lpstr>
      <vt:lpstr>Terms - types of scientific claims</vt:lpstr>
      <vt:lpstr>Slide 9</vt:lpstr>
      <vt:lpstr>Slide 10</vt:lpstr>
      <vt:lpstr>Slide 11</vt:lpstr>
      <vt:lpstr>Characteristics of modern science</vt:lpstr>
      <vt:lpstr>Slide 13</vt:lpstr>
      <vt:lpstr>Slide 14</vt:lpstr>
      <vt:lpstr>Slide 15</vt:lpstr>
      <vt:lpstr>Slide 16</vt:lpstr>
      <vt:lpstr>Slide 17</vt:lpstr>
      <vt:lpstr>Determining the theoretical model and hypotheses</vt:lpstr>
      <vt:lpstr>1. Determining the theoretical model</vt:lpstr>
      <vt:lpstr>2. Determining hypotheses</vt:lpstr>
      <vt:lpstr>… Statistical way of formulating hypotheses</vt:lpstr>
      <vt:lpstr>… Descriptive way of formulating hypotheses</vt:lpstr>
      <vt:lpstr>Tips</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dc:creator>
  <cp:lastModifiedBy>tomic</cp:lastModifiedBy>
  <cp:revision>45</cp:revision>
  <cp:lastPrinted>1601-01-01T00:00:00Z</cp:lastPrinted>
  <dcterms:created xsi:type="dcterms:W3CDTF">1601-01-01T00:00:00Z</dcterms:created>
  <dcterms:modified xsi:type="dcterms:W3CDTF">2022-04-09T17:52:27Z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