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307" r:id="rId11"/>
    <p:sldId id="265" r:id="rId12"/>
    <p:sldId id="266" r:id="rId13"/>
    <p:sldId id="308" r:id="rId14"/>
    <p:sldId id="267" r:id="rId15"/>
    <p:sldId id="268" r:id="rId16"/>
    <p:sldId id="269" r:id="rId17"/>
    <p:sldId id="270" r:id="rId18"/>
    <p:sldId id="296" r:id="rId19"/>
    <p:sldId id="297" r:id="rId20"/>
    <p:sldId id="298" r:id="rId21"/>
    <p:sldId id="299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306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4" r:id="rId46"/>
    <p:sldId id="293" r:id="rId47"/>
    <p:sldId id="300" r:id="rId48"/>
    <p:sldId id="301" r:id="rId49"/>
    <p:sldId id="302" r:id="rId50"/>
    <p:sldId id="303" r:id="rId51"/>
    <p:sldId id="304" r:id="rId52"/>
    <p:sldId id="305" r:id="rId53"/>
    <p:sldId id="309" r:id="rId5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74" autoAdjust="0"/>
  </p:normalViewPr>
  <p:slideViewPr>
    <p:cSldViewPr snapToGrid="0">
      <p:cViewPr varScale="1">
        <p:scale>
          <a:sx n="90" d="100"/>
          <a:sy n="90" d="100"/>
        </p:scale>
        <p:origin x="13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B938F-7C95-44B0-AAD5-385C9F520E9F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1D5CB-9935-464A-852A-CD55BEC416F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838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Vaš mozak ima nevjerojatne sposobnosti, ali nije došao s priručnikom za korištenje</a:t>
            </a:r>
          </a:p>
          <a:p>
            <a:r>
              <a:rPr lang="hr-HR" dirty="0"/>
              <a:t>Danas</a:t>
            </a:r>
            <a:r>
              <a:rPr lang="hr-HR" baseline="0" dirty="0"/>
              <a:t> ćemo analizirati kako naš mozak funkcionira i vidjeti neke tehnike koje možemo upotrijebiti kako bismo poboljšali svoje učenje</a:t>
            </a:r>
          </a:p>
          <a:p>
            <a:r>
              <a:rPr lang="hr-HR" baseline="0" dirty="0"/>
              <a:t>Čuti ćete o najjednostavniji, najefikasnijim metodama za učenje</a:t>
            </a:r>
          </a:p>
          <a:p>
            <a:r>
              <a:rPr lang="hr-HR" baseline="0" dirty="0"/>
              <a:t>Većina onih koji uče to čine na krivi način – pasivnim </a:t>
            </a:r>
            <a:r>
              <a:rPr lang="hr-HR" baseline="0" dirty="0" err="1"/>
              <a:t>iščitavanjem</a:t>
            </a:r>
            <a:r>
              <a:rPr lang="hr-HR" baseline="0" dirty="0"/>
              <a:t> teksta jer mislimo da tako upijamo gradivo – uzaludan trud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50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Ali i kod </a:t>
            </a:r>
            <a:r>
              <a:rPr lang="hr-HR" dirty="0" err="1"/>
              <a:t>prokrastinacije</a:t>
            </a:r>
            <a:r>
              <a:rPr lang="hr-HR" dirty="0"/>
              <a:t>,</a:t>
            </a:r>
            <a:r>
              <a:rPr lang="hr-HR" baseline="0" dirty="0"/>
              <a:t> razina stresa jako raste, događa se zatvoreni krug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768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Natjerajte se na difuzni mod</a:t>
            </a:r>
            <a:r>
              <a:rPr lang="en-US" dirty="0"/>
              <a:t>.</a:t>
            </a:r>
            <a:r>
              <a:rPr lang="hr-HR" baseline="0" dirty="0"/>
              <a:t> </a:t>
            </a:r>
          </a:p>
          <a:p>
            <a:r>
              <a:rPr lang="hr-HR" baseline="0" dirty="0"/>
              <a:t>Salvador Dali – spavao bez spavanja – </a:t>
            </a:r>
            <a:r>
              <a:rPr lang="hr-HR" baseline="0" dirty="0" err="1"/>
              <a:t>đonjao</a:t>
            </a:r>
            <a:r>
              <a:rPr lang="hr-HR" baseline="0" dirty="0"/>
              <a:t> bi s ključevima u rukama i probudilo bi ga taman kada bi pali i kada bi utonuo u dubok san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1488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Navodno, kada je Einstein upoznao Chaplina rekao mu je: "Ono što najviše cijenim kod vas je sposobnost da nas navedete da vas razumijemo, a da ne kažete nijednu riječ."</a:t>
            </a:r>
          </a:p>
          <a:p>
            <a:r>
              <a:rPr lang="hr-HR" dirty="0"/>
              <a:t>Chaplin je uzvratio: "Istina, ali vi ste još bolji! Cijeli svijet vam se divi, iako niko ne razumije ni riječ od onoga što kažete."</a:t>
            </a:r>
          </a:p>
          <a:p>
            <a:endParaRPr lang="hr-HR" dirty="0"/>
          </a:p>
          <a:p>
            <a:r>
              <a:rPr lang="vi-VN" dirty="0"/>
              <a:t>Pošto su svi ljudi kreativni i u sebi imaju takozvanu kreativnost s malim k, Bildera je naspram njihove, interesovala kreativnost međunarodno priznatih umjetnika i naučnika</a:t>
            </a:r>
            <a:r>
              <a:rPr lang="hr-HR" dirty="0"/>
              <a:t> (koji bi trebali</a:t>
            </a:r>
            <a:r>
              <a:rPr lang="hr-HR" baseline="0" dirty="0"/>
              <a:t> imati </a:t>
            </a:r>
            <a:r>
              <a:rPr lang="hr-HR" baseline="0" dirty="0" err="1"/>
              <a:t>tzv</a:t>
            </a:r>
            <a:r>
              <a:rPr lang="hr-HR" baseline="0" dirty="0"/>
              <a:t>. Veliki K)</a:t>
            </a:r>
            <a:r>
              <a:rPr lang="vi-VN" dirty="0"/>
              <a:t>. Trideset ljudi podijelio je u tri grupe: naučnici, umjetnici i kontrolna grupa. U ovu posljednju, kako ju je nazvao, kontrilnu grupu spadali su ljudi s višim stepenom inteligencije, koji nisu naročito kreativni. Kod naučnika, otkrio je Bilder, postoji posebna nasumičnost u organizaciji funkcionalnih moždanih mreža, izrazito veća nego kod obrazaca neuronske aktivnosti "antikreativaca". Ono što je bilo iznenađujuće jeste da je mozak umjetnika negdje između ove dvije grupe, što bi u prevodu značilo da su naučnici kreativniji od umjetnika.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Edison</a:t>
            </a:r>
            <a:r>
              <a:rPr lang="hr-HR" baseline="0" dirty="0"/>
              <a:t> je rekao: „Nije da nisam uspio. Nego sam samo otkrio 10 000 načina zašto nešto ne funkcionira.”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2397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424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Kvalitetno</a:t>
            </a:r>
            <a:r>
              <a:rPr lang="hr-HR" baseline="0" dirty="0"/>
              <a:t> učenje znači da dopuštamo vremenu da prođe između fokusiranih sesija tako da se naše </a:t>
            </a:r>
            <a:r>
              <a:rPr lang="hr-HR" baseline="0" dirty="0" err="1"/>
              <a:t>neuralne</a:t>
            </a:r>
            <a:r>
              <a:rPr lang="hr-HR" baseline="0" dirty="0"/>
              <a:t> veze mogu omotati oko naučenog. Kao kad dozvoljavate da se </a:t>
            </a:r>
            <a:r>
              <a:rPr lang="hr-HR" baseline="0" dirty="0" err="1"/>
              <a:t>malta</a:t>
            </a:r>
            <a:r>
              <a:rPr lang="hr-HR" baseline="0" dirty="0"/>
              <a:t> osuši kada gradite zid.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5656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Skladište s milijunima ladica i kada nešto</a:t>
            </a:r>
            <a:r>
              <a:rPr lang="hr-HR" baseline="0" dirty="0"/>
              <a:t> ode u dugoročnu memoriju, tamo i ostane, ali se s vremena na vrijeme toga morate prisjećati da znate koju ladicu otvoriti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3563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D5E2C-933E-4227-B71A-B6AB9AD631A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036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D5E2C-933E-4227-B71A-B6AB9AD631A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43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D5E2C-933E-4227-B71A-B6AB9AD631A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25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Mozak je moguće iznova trenirati </a:t>
            </a:r>
          </a:p>
          <a:p>
            <a:r>
              <a:rPr lang="hr-HR" dirty="0"/>
              <a:t>Za ono za što nemate interes,</a:t>
            </a:r>
            <a:r>
              <a:rPr lang="hr-HR" baseline="0" dirty="0"/>
              <a:t> polako je moguće razviti interes a što postajete bolji u nečemu, više ćete uživati u tome</a:t>
            </a:r>
          </a:p>
          <a:p>
            <a:r>
              <a:rPr lang="hr-HR" baseline="0" dirty="0"/>
              <a:t>Jezik područja i kulturu odnosno ozračje svakog područja</a:t>
            </a:r>
            <a:endParaRPr lang="en-US" baseline="0" dirty="0"/>
          </a:p>
          <a:p>
            <a:endParaRPr lang="en-US" baseline="0" dirty="0"/>
          </a:p>
          <a:p>
            <a:r>
              <a:rPr lang="hr-HR" baseline="0" dirty="0"/>
              <a:t>https://www.youtube.com/watch?v=Y2VlTpe4srk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hr-HR" baseline="0" dirty="0"/>
              <a:t>https://www.youtube.com/watch?v=mHdy1xS59xA</a:t>
            </a:r>
            <a:r>
              <a:rPr lang="en-US" baseline="0"/>
              <a:t> </a:t>
            </a:r>
            <a:endParaRPr lang="hr-HR" baseline="0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550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D5E2C-933E-4227-B71A-B6AB9AD631A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18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9287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6788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Kada</a:t>
            </a:r>
            <a:r>
              <a:rPr lang="hr-HR" baseline="0" dirty="0"/>
              <a:t> prvi put ugledamo potpuno novi koncept, često nema mnogo smisla (</a:t>
            </a:r>
            <a:r>
              <a:rPr lang="hr-HR" baseline="0" dirty="0" err="1"/>
              <a:t>puzle</a:t>
            </a:r>
            <a:r>
              <a:rPr lang="hr-HR" baseline="0" dirty="0"/>
              <a:t>). </a:t>
            </a:r>
            <a:r>
              <a:rPr lang="hr-HR" baseline="0" dirty="0" err="1"/>
              <a:t>Memoriziranje</a:t>
            </a:r>
            <a:r>
              <a:rPr lang="hr-HR" baseline="0" dirty="0"/>
              <a:t> jednog dijela bez razumijevanja konteksta ne pomaže da shvatimo u čemu je bit i kako taj koncept spada u širu sliku i kako se povezuje s drugim konceptima. Ali kada spajamo gomile informacija s razumijevanjem, dobijemo s vremenom širu sliku, stvori se nova logika koju je lako zapamtiti.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911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4497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154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ARGUMENT; TELEFON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99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3346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5807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679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Carlsen</a:t>
            </a:r>
            <a:r>
              <a:rPr lang="hr-HR" baseline="0" dirty="0"/>
              <a:t> – najmlađi među najboljim šahovskim igračima ikad</a:t>
            </a:r>
          </a:p>
          <a:p>
            <a:r>
              <a:rPr lang="hr-HR" baseline="0" dirty="0" err="1"/>
              <a:t>Carlsen</a:t>
            </a:r>
            <a:r>
              <a:rPr lang="hr-HR" baseline="0" dirty="0"/>
              <a:t> bi se prošetao nakon što bi odigrao svoj potez i pustio </a:t>
            </a:r>
            <a:r>
              <a:rPr lang="hr-HR" baseline="0" dirty="0" err="1"/>
              <a:t>Kasparova</a:t>
            </a:r>
            <a:r>
              <a:rPr lang="hr-HR" baseline="0" dirty="0"/>
              <a:t> da povuče svoj potez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1406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6445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465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4830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9025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785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3625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70513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9224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28612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26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Oba su načina važna</a:t>
            </a:r>
            <a:r>
              <a:rPr lang="hr-HR" baseline="0" dirty="0"/>
              <a:t> za naše učenje</a:t>
            </a:r>
          </a:p>
          <a:p>
            <a:r>
              <a:rPr lang="hr-HR" baseline="0" dirty="0"/>
              <a:t>Fokusirani je važan za matematiku i znanost, direktni pristup rješavanju problema, koncentracijske sposobnosti u </a:t>
            </a:r>
            <a:r>
              <a:rPr lang="hr-HR" baseline="0" dirty="0" err="1"/>
              <a:t>prefrontalnom</a:t>
            </a:r>
            <a:r>
              <a:rPr lang="hr-HR" baseline="0" dirty="0"/>
              <a:t> korteksu mozga</a:t>
            </a:r>
          </a:p>
          <a:p>
            <a:r>
              <a:rPr lang="hr-HR" baseline="0" dirty="0"/>
              <a:t>Difuzni je isto važan za matematiku i znanost, novi pristup problemu, kada se opustimo i pustimo da nam misli lutaju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76451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4493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92908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186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72990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33917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16670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75632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22293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50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42965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7942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Kao metaforu (koja</a:t>
            </a:r>
            <a:r>
              <a:rPr lang="hr-HR" baseline="0" dirty="0"/>
              <a:t> je važan dio učenja) uzet ćemo primjer igranja flipera</a:t>
            </a:r>
          </a:p>
          <a:p>
            <a:r>
              <a:rPr lang="hr-HR" baseline="0" dirty="0"/>
              <a:t>Kada se fokusirate na nešto, kao da povlačite ručicu u fliperu</a:t>
            </a:r>
          </a:p>
          <a:p>
            <a:r>
              <a:rPr lang="hr-HR" baseline="0" dirty="0"/>
              <a:t>Što je loptica više zbijena, znači da su nam misli jako fokusirane, već smo upoznati s tim dijelovima mozga</a:t>
            </a:r>
          </a:p>
          <a:p>
            <a:r>
              <a:rPr lang="hr-HR" baseline="0" dirty="0"/>
              <a:t>Difuzni način razmišljanja omogućava da povezujemo neke dijelove koji su udaljeniji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5758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52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771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Ako dobijete dva trokuta koja morate složiti</a:t>
            </a:r>
            <a:r>
              <a:rPr lang="hr-HR" baseline="0" dirty="0"/>
              <a:t> u kvadratni oblik, to je jednostavno napraviti</a:t>
            </a:r>
          </a:p>
          <a:p>
            <a:r>
              <a:rPr lang="hr-HR" baseline="0" dirty="0"/>
              <a:t>Ako dobijete još dva trokuta da složite kvadratni oblik, što ćete napraviti?</a:t>
            </a:r>
          </a:p>
          <a:p>
            <a:r>
              <a:rPr lang="hr-HR" baseline="0" dirty="0"/>
              <a:t>Prva misao će vam biti da ih stavite jedan kraj drugoga i stvorili su pravokutnik – to je jer ste ukopčali samo fokusirani način rada</a:t>
            </a:r>
          </a:p>
          <a:p>
            <a:r>
              <a:rPr lang="hr-HR" baseline="0" dirty="0"/>
              <a:t>Potrebna je intuicija i difuzni način rada da trokute poslažete na način da dobijete jedan kvadrat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4844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aseline="0" dirty="0"/>
              <a:t>Apstraktnost i </a:t>
            </a:r>
            <a:r>
              <a:rPr lang="hr-HR" baseline="0" dirty="0" err="1"/>
              <a:t>enkriptičnost</a:t>
            </a:r>
            <a:r>
              <a:rPr lang="hr-HR" baseline="0" dirty="0"/>
              <a:t> dodaju jednu posebnu težinu u razmišljanju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aseline="0" dirty="0" err="1"/>
              <a:t>Einstellung</a:t>
            </a:r>
            <a:r>
              <a:rPr lang="hr-HR" baseline="0" dirty="0"/>
              <a:t> problem – ne vidimo dalje od određenog razmišljanja, ne vidimo novi pristup, širu sliku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aseline="0" dirty="0"/>
              <a:t>To stvara problem kod učenja teških stvari jer odmah nailazimo na blokadu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aseline="0" dirty="0"/>
              <a:t>I upravo tu blokadu moramo ukloniti kako bismo sami sebe ohrabrili da krenemo s nečim teškim s čime se svakako možemo nositi, samo je potrebno reprogramiranje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4863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Kako kod igranja stolnog</a:t>
            </a:r>
            <a:r>
              <a:rPr lang="hr-HR" baseline="0" dirty="0"/>
              <a:t> tenisa. Može se naći pobjednik, samo ako loptica ide lijevo – desno. Tako je potrebno i kombinirati fokusirani i difuzni način rada.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530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Jedna kognitivna vježba koja će vam pomoći da osjetite razliku između fokusiranog i difuznog</a:t>
            </a:r>
            <a:r>
              <a:rPr lang="hr-HR" baseline="0" dirty="0"/>
              <a:t> načina razmišljanja. </a:t>
            </a:r>
          </a:p>
          <a:p>
            <a:r>
              <a:rPr lang="hr-HR" baseline="0" dirty="0"/>
              <a:t>Uzmite 10 novčića.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D5CB-9935-464A-852A-CD55BEC416FF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738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9018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34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513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489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392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386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883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80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304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855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19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C5C4F-EC3A-4723-8946-B496D45F81D6}" type="datetimeFigureOut">
              <a:rPr lang="hr-HR" smtClean="0"/>
              <a:pPr/>
              <a:t>17.1.2022.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68A15-8BE1-4D67-A598-0E26FFE44F1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37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3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17" Type="http://schemas.openxmlformats.org/officeDocument/2006/relationships/image" Target="../media/image37.wm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5" Type="http://schemas.openxmlformats.org/officeDocument/2006/relationships/image" Target="../media/image35.wmf"/><Relationship Id="rId10" Type="http://schemas.openxmlformats.org/officeDocument/2006/relationships/image" Target="../media/image30.png"/><Relationship Id="rId4" Type="http://schemas.openxmlformats.org/officeDocument/2006/relationships/image" Target="../media/image24.wmf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2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3.wmf"/><Relationship Id="rId17" Type="http://schemas.openxmlformats.org/officeDocument/2006/relationships/image" Target="../media/image37.w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5" Type="http://schemas.openxmlformats.org/officeDocument/2006/relationships/image" Target="../media/image35.wmf"/><Relationship Id="rId10" Type="http://schemas.openxmlformats.org/officeDocument/2006/relationships/image" Target="../media/image30.png"/><Relationship Id="rId4" Type="http://schemas.openxmlformats.org/officeDocument/2006/relationships/image" Target="../media/image24.wmf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" TargetMode="External"/><Relationship Id="rId3" Type="http://schemas.openxmlformats.org/officeDocument/2006/relationships/hyperlink" Target="http://www.marinaratimer.com/4DGAW" TargetMode="External"/><Relationship Id="rId7" Type="http://schemas.openxmlformats.org/officeDocument/2006/relationships/hyperlink" Target="http://ankisrs.net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vernote.com/" TargetMode="External"/><Relationship Id="rId11" Type="http://schemas.openxmlformats.org/officeDocument/2006/relationships/hyperlink" Target="http://coffitivity.com/" TargetMode="External"/><Relationship Id="rId5" Type="http://schemas.openxmlformats.org/officeDocument/2006/relationships/hyperlink" Target="https://www.studyblue.com/" TargetMode="External"/><Relationship Id="rId10" Type="http://schemas.openxmlformats.org/officeDocument/2006/relationships/hyperlink" Target="http://mynoise.net/NoiseMachines/whiteNoiseGenerator.php" TargetMode="External"/><Relationship Id="rId4" Type="http://schemas.openxmlformats.org/officeDocument/2006/relationships/hyperlink" Target="http://3030.binaryhammer.com/" TargetMode="External"/><Relationship Id="rId9" Type="http://schemas.openxmlformats.org/officeDocument/2006/relationships/hyperlink" Target="http://www.stickk.com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KAKO UČITI?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3260"/>
            <a:ext cx="9144000" cy="1828800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RADIONICA</a:t>
            </a:r>
          </a:p>
          <a:p>
            <a:endParaRPr lang="hr-HR" dirty="0"/>
          </a:p>
          <a:p>
            <a:r>
              <a:rPr lang="hr-HR" u="sng" dirty="0"/>
              <a:t>Knjiga</a:t>
            </a:r>
            <a:r>
              <a:rPr lang="hr-HR" dirty="0"/>
              <a:t>: </a:t>
            </a:r>
            <a:r>
              <a:rPr lang="hr-HR" dirty="0" err="1"/>
              <a:t>Oakley</a:t>
            </a:r>
            <a:r>
              <a:rPr lang="hr-HR" dirty="0"/>
              <a:t>, B. (2014.) A </a:t>
            </a:r>
            <a:r>
              <a:rPr lang="hr-HR" dirty="0" err="1"/>
              <a:t>Mind</a:t>
            </a:r>
            <a:r>
              <a:rPr lang="hr-HR" dirty="0"/>
              <a:t> For </a:t>
            </a:r>
            <a:r>
              <a:rPr lang="hr-HR" dirty="0" err="1"/>
              <a:t>Numbers</a:t>
            </a:r>
            <a:r>
              <a:rPr lang="hr-HR" dirty="0"/>
              <a:t>. How to Excel at </a:t>
            </a:r>
            <a:r>
              <a:rPr lang="hr-HR" dirty="0" err="1"/>
              <a:t>Math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Science (</a:t>
            </a:r>
            <a:r>
              <a:rPr lang="hr-HR" dirty="0" err="1"/>
              <a:t>Even</a:t>
            </a:r>
            <a:r>
              <a:rPr lang="hr-HR" dirty="0"/>
              <a:t> </a:t>
            </a:r>
            <a:r>
              <a:rPr lang="hr-HR" dirty="0" err="1"/>
              <a:t>if</a:t>
            </a:r>
            <a:r>
              <a:rPr lang="hr-HR" dirty="0"/>
              <a:t> You </a:t>
            </a:r>
            <a:r>
              <a:rPr lang="hr-HR" dirty="0" err="1"/>
              <a:t>Flunked</a:t>
            </a:r>
            <a:r>
              <a:rPr lang="hr-HR" dirty="0"/>
              <a:t> Algebra), </a:t>
            </a:r>
            <a:r>
              <a:rPr lang="hr-HR" dirty="0" err="1"/>
              <a:t>Penguin</a:t>
            </a:r>
            <a:r>
              <a:rPr lang="hr-HR" dirty="0"/>
              <a:t> Group, NY.</a:t>
            </a:r>
          </a:p>
          <a:p>
            <a:r>
              <a:rPr lang="hr-HR" u="sng" dirty="0" err="1"/>
              <a:t>Coursera</a:t>
            </a:r>
            <a:r>
              <a:rPr lang="hr-HR" dirty="0"/>
              <a:t>: </a:t>
            </a:r>
            <a:r>
              <a:rPr lang="hr-HR" dirty="0" err="1"/>
              <a:t>Learning</a:t>
            </a:r>
            <a:r>
              <a:rPr lang="hr-HR" dirty="0"/>
              <a:t> How to </a:t>
            </a:r>
            <a:r>
              <a:rPr lang="hr-HR" dirty="0" err="1"/>
              <a:t>Learn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724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077368"/>
            <a:ext cx="10515600" cy="1325563"/>
          </a:xfrm>
        </p:spPr>
        <p:txBody>
          <a:bodyPr/>
          <a:lstStyle/>
          <a:p>
            <a:r>
              <a:rPr lang="hr-HR" dirty="0"/>
              <a:t>Odgovor</a:t>
            </a:r>
          </a:p>
        </p:txBody>
      </p:sp>
      <p:sp>
        <p:nvSpPr>
          <p:cNvPr id="88066" name="AutoShape 2" descr="Inverting the 10-Coin Triangle Puzzle and Other Shapes: A New General  Solution Dr. Tony McCaffrey and Oscar Atwill Eagle Hill S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8068" name="AutoShape 4" descr="Inverting the 10-Coin Triangle Puzzle and Other Shapes: A New General  Solution Dr. Tony McCaffrey and Oscar Atwill Eagle Hill S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8070" name="AutoShape 6" descr="Inverting the 10-Coin Triangle Puzzle and Other Shapes: A New General  Solution Dr. Tony McCaffrey and Oscar Atwill Eagle Hill S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901700"/>
            <a:ext cx="65309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79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89" y="365125"/>
            <a:ext cx="11687503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Uvodno o </a:t>
            </a:r>
            <a:r>
              <a:rPr lang="hr-HR" dirty="0" err="1"/>
              <a:t>prokrastinaciji</a:t>
            </a:r>
            <a:r>
              <a:rPr lang="hr-HR" dirty="0"/>
              <a:t> </a:t>
            </a:r>
            <a:br>
              <a:rPr lang="hr-HR" sz="2500" dirty="0"/>
            </a:br>
            <a:r>
              <a:rPr lang="hr-HR" sz="2500" dirty="0"/>
              <a:t>                                                       </a:t>
            </a:r>
            <a:r>
              <a:rPr lang="hr-HR" sz="2300" b="1" dirty="0">
                <a:latin typeface="Palatino Linotype" pitchFamily="18" charset="0"/>
              </a:rPr>
              <a:t>‘Zašto ostaviti za sutra, ono što možeš ostaviti za prekosutra!’ </a:t>
            </a:r>
            <a:r>
              <a:rPr lang="hr-HR" sz="2500" b="1" dirty="0">
                <a:sym typeface="Wingdings" pitchFamily="2" charset="2"/>
              </a:rPr>
              <a:t>         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9891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Prokrastinacija – izbjegavanje zadataka</a:t>
            </a:r>
            <a:r>
              <a:rPr lang="en-US" dirty="0"/>
              <a:t> (plus </a:t>
            </a:r>
            <a:r>
              <a:rPr lang="en-US" dirty="0" err="1"/>
              <a:t>stres</a:t>
            </a:r>
            <a:r>
              <a:rPr lang="en-US" dirty="0"/>
              <a:t>)</a:t>
            </a:r>
            <a:endParaRPr lang="hr-HR" dirty="0"/>
          </a:p>
          <a:p>
            <a:r>
              <a:rPr lang="hr-HR" dirty="0"/>
              <a:t>Kada </a:t>
            </a:r>
            <a:r>
              <a:rPr lang="hr-HR" dirty="0" err="1"/>
              <a:t>prokrastinirate</a:t>
            </a:r>
            <a:r>
              <a:rPr lang="hr-HR" dirty="0"/>
              <a:t>, ostavljate si vrijeme samo za površno, fokusirano učenje</a:t>
            </a:r>
          </a:p>
          <a:p>
            <a:r>
              <a:rPr lang="hr-HR" dirty="0"/>
              <a:t>Nije moguće naučiti, povezivati koncepte i primijeniti naučeno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u="sng" dirty="0"/>
              <a:t>SAVJET</a:t>
            </a:r>
            <a:r>
              <a:rPr lang="hr-HR" dirty="0"/>
              <a:t>:</a:t>
            </a:r>
          </a:p>
          <a:p>
            <a:r>
              <a:rPr lang="hr-HR" dirty="0"/>
              <a:t>Isključite sve, namjestite </a:t>
            </a:r>
            <a:r>
              <a:rPr lang="hr-HR" dirty="0" err="1"/>
              <a:t>timer</a:t>
            </a:r>
            <a:r>
              <a:rPr lang="hr-HR" dirty="0"/>
              <a:t> na 25 minuta</a:t>
            </a:r>
          </a:p>
          <a:p>
            <a:r>
              <a:rPr lang="hr-HR" dirty="0"/>
              <a:t>Ne mislite na dovršavanje zadatka, nego na sam rad</a:t>
            </a:r>
          </a:p>
          <a:p>
            <a:r>
              <a:rPr lang="hr-HR" dirty="0"/>
              <a:t>Nagradite se!</a:t>
            </a:r>
          </a:p>
          <a:p>
            <a:r>
              <a:rPr lang="hr-HR" dirty="0"/>
              <a:t>Ili zamislite zadatak, namjestite manje intervale i na kraju dana prekrižite zadatak</a:t>
            </a:r>
            <a:r>
              <a:rPr lang="en-US" dirty="0"/>
              <a:t>,</a:t>
            </a:r>
            <a:r>
              <a:rPr lang="hr-HR" dirty="0"/>
              <a:t> ali i razmislite što biste sutra željeli prekrižiti</a:t>
            </a:r>
          </a:p>
        </p:txBody>
      </p:sp>
    </p:spTree>
    <p:extLst>
      <p:ext uri="{BB962C8B-B14F-4D97-AF65-F5344CB8AC3E}">
        <p14:creationId xmlns:p14="http://schemas.microsoft.com/office/powerpoint/2010/main" val="574264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Učenje je stvaranje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Promjena načina razmišljanja – radi što god te odvraća od problema</a:t>
            </a:r>
          </a:p>
          <a:p>
            <a:r>
              <a:rPr lang="hr-HR" dirty="0"/>
              <a:t>3K – krevet, kada, kretanje</a:t>
            </a:r>
          </a:p>
          <a:p>
            <a:r>
              <a:rPr lang="hr-HR" dirty="0"/>
              <a:t>Difuzni način potiče duboko i kreativno učenje</a:t>
            </a:r>
          </a:p>
          <a:p>
            <a:r>
              <a:rPr lang="hr-HR" dirty="0"/>
              <a:t>Razumijevanje načina rada našega uma pomaže nam</a:t>
            </a:r>
          </a:p>
          <a:p>
            <a:pPr marL="0" indent="0">
              <a:buNone/>
            </a:pPr>
            <a:r>
              <a:rPr lang="hr-HR" dirty="0"/>
              <a:t>u shvaćanju kreativne prirode naših misli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4000" dirty="0"/>
              <a:t>U ovoj </a:t>
            </a:r>
            <a:r>
              <a:rPr lang="hr-HR" sz="4000" dirty="0" err="1"/>
              <a:t>suu</a:t>
            </a:r>
            <a:r>
              <a:rPr lang="hr-HR" sz="4000" dirty="0"/>
              <a:t> rečenici </a:t>
            </a:r>
            <a:r>
              <a:rPr lang="hr-HR" sz="4000" dirty="0" err="1"/>
              <a:t>trii</a:t>
            </a:r>
            <a:r>
              <a:rPr lang="hr-HR" sz="4000" dirty="0"/>
              <a:t> pogreške.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2128" y="2934269"/>
            <a:ext cx="2886476" cy="3776015"/>
          </a:xfrm>
          <a:prstGeom prst="rect">
            <a:avLst/>
          </a:prstGeom>
        </p:spPr>
      </p:pic>
      <p:pic>
        <p:nvPicPr>
          <p:cNvPr id="1026" name="Picture 2" descr="http://webneel.com/daily/sites/default/files/images/daily/09-2013/4-the-persistence-of-memory-surreal-art-by-salvador-da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13" y="3951514"/>
            <a:ext cx="3823545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pressivemagazine.com/wp-content/uploads/2013/10/butterfli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8" y="3940533"/>
            <a:ext cx="3875315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5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Priča </a:t>
            </a:r>
            <a:r>
              <a:rPr lang="hr-HR" dirty="0" err="1"/>
              <a:t>neuropsihologa</a:t>
            </a:r>
            <a:r>
              <a:rPr lang="hr-HR" dirty="0"/>
              <a:t> Roberta Bildera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287018" y="1690688"/>
            <a:ext cx="6350792" cy="47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Učenje je stvaranje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Na pogreškama se uči – i to nije samo floskula…</a:t>
            </a:r>
          </a:p>
          <a:p>
            <a:r>
              <a:rPr lang="hr-HR" dirty="0"/>
              <a:t>Kreni ranije sa zadacima i radne sesije neka budu kraće, ako je ikako moguće</a:t>
            </a:r>
          </a:p>
          <a:p>
            <a:r>
              <a:rPr lang="hr-HR" dirty="0"/>
              <a:t>Bitna je izmjena difuznog i fokusiranog načina razmišljanja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Kontinuiranost je ključ</a:t>
            </a:r>
          </a:p>
        </p:txBody>
      </p:sp>
      <p:pic>
        <p:nvPicPr>
          <p:cNvPr id="1026" name="Picture 2" descr="http://thinkmorebemore.com/wp-content/uploads/2014/06/mountai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65" y="3766782"/>
            <a:ext cx="3455041" cy="16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Fhd7z5sN3bo/UoD5QkO_kJI/AAAAAAAALo4/g9Wc9nsVQAE/s1600/r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86" y="5199591"/>
            <a:ext cx="2208568" cy="1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78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Učenje je stvaranje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Ne uspoređujte se s drugima, obavezno ne na početku učenja</a:t>
            </a:r>
          </a:p>
          <a:p>
            <a:r>
              <a:rPr lang="hr-HR" dirty="0"/>
              <a:t>Velike količine materijala podijelite na manje dijelove</a:t>
            </a:r>
          </a:p>
          <a:p>
            <a:r>
              <a:rPr lang="hr-HR" dirty="0"/>
              <a:t>Prihvaćanje prve ideje koja se nametne dok radite na zadatku može značiti da ograničavate moguće bolje rješenje</a:t>
            </a:r>
          </a:p>
          <a:p>
            <a:r>
              <a:rPr lang="hr-HR" dirty="0"/>
              <a:t>Razumijevanje teškog problema ili učenje novog koncepta skoro uvijek zahtijeva jedan ili više perioda svjesnog odvraćanja od tog istog problema</a:t>
            </a:r>
          </a:p>
        </p:txBody>
      </p:sp>
      <p:pic>
        <p:nvPicPr>
          <p:cNvPr id="2050" name="Picture 2" descr="http://www.i-am-bored.com/wp-content/uploads/2014/11/blinking-eye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89" y="4829822"/>
            <a:ext cx="3030372" cy="17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Alterniranje između fokusiranog i difuznog načina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Ne dopustiti da prođe puno vremena između fokusiranih perioda</a:t>
            </a:r>
          </a:p>
          <a:p>
            <a:r>
              <a:rPr lang="hr-HR" dirty="0"/>
              <a:t>Kod učenja novih koncepata, ne bi trebalo proći više od dana do novog učenja</a:t>
            </a:r>
          </a:p>
          <a:p>
            <a:r>
              <a:rPr lang="hr-HR" dirty="0"/>
              <a:t>Ali potrebno je vrijeme i odmor, posebice kod nagomilanih problema ili frustracije – prednost samokontrole</a:t>
            </a:r>
          </a:p>
          <a:p>
            <a:r>
              <a:rPr lang="hr-HR" dirty="0"/>
              <a:t>Druge osobe nam mogu mnogo pomoći, ali nakon što si sami pokušamo pomoći</a:t>
            </a:r>
          </a:p>
          <a:p>
            <a:r>
              <a:rPr lang="hr-HR" dirty="0"/>
              <a:t>Paradoksi učenja – trebamo fokus, ali fokus zna i smetati; uspjeh je bitan, ali važan je i poraz</a:t>
            </a:r>
          </a:p>
          <a:p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9099" y="5558757"/>
            <a:ext cx="4397320" cy="12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Memorija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Radna memorija – dio memorije koja ima veze s onim što trenutno svjesno procesiramo u mozgu</a:t>
            </a:r>
          </a:p>
          <a:p>
            <a:r>
              <a:rPr lang="hr-HR" dirty="0"/>
              <a:t>Dugoročna memorija – poput skladišta </a:t>
            </a:r>
          </a:p>
          <a:p>
            <a:r>
              <a:rPr lang="hr-HR" dirty="0"/>
              <a:t>Radna memorija – oko 7 djelića (iako nova istraživanja ukazuju na 4 djelića)</a:t>
            </a:r>
          </a:p>
          <a:p>
            <a:r>
              <a:rPr lang="hr-HR" dirty="0"/>
              <a:t>Kako zadržati stvari u radnoj memoriji?</a:t>
            </a:r>
          </a:p>
          <a:p>
            <a:r>
              <a:rPr lang="hr-HR" dirty="0"/>
              <a:t>Kako bismo nešto lakše pronašli u dugoročnoj memoriji, potrebno je tomu pristupiti nekoliko puta</a:t>
            </a:r>
          </a:p>
          <a:p>
            <a:r>
              <a:rPr lang="hr-HR" dirty="0"/>
              <a:t>Transfer od radne u dugoročnu --- ponavljanje s odmakom</a:t>
            </a:r>
          </a:p>
        </p:txBody>
      </p:sp>
      <p:pic>
        <p:nvPicPr>
          <p:cNvPr id="1026" name="Picture 2" descr="http://www.gifmania.us/Animated-Gifs-People/Free-Animations-Professions/Images-Jugglers/Four-Ball-Juggling-6004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271" y="2634018"/>
            <a:ext cx="1260729" cy="13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36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381328"/>
            <a:ext cx="9144000" cy="476672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/>
          <a:lstStyle/>
          <a:p>
            <a:pPr algn="l"/>
            <a:r>
              <a:rPr lang="hr-HR" sz="1600" dirty="0">
                <a:latin typeface="+mj-lt"/>
                <a:ea typeface="Tahoma" pitchFamily="34" charset="0"/>
                <a:cs typeface="Tahoma" pitchFamily="34" charset="0"/>
              </a:rPr>
              <a:t>Preuzeto sa: </a:t>
            </a:r>
            <a:r>
              <a:rPr lang="en-GB" sz="1600" dirty="0">
                <a:latin typeface="+mj-lt"/>
                <a:ea typeface="Tahoma" pitchFamily="34" charset="0"/>
                <a:cs typeface="Tahoma" pitchFamily="34" charset="0"/>
              </a:rPr>
              <a:t>Smarter 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536" y="692697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Koliko možemo zapamtiti? Testirajmo…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991544" y="14914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Vidjet ćete listu objekata. Nemojte zapisivati nego ih pokušajte zapamtiti.</a:t>
            </a:r>
            <a:endParaRPr lang="en-GB" dirty="0"/>
          </a:p>
        </p:txBody>
      </p:sp>
      <p:pic>
        <p:nvPicPr>
          <p:cNvPr id="1026" name="Picture 2" descr="C:\Users\becky\AppData\Local\Microsoft\Windows\Temporary Internet Files\Content.IE5\9VF6W994\MC90039147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2725980"/>
            <a:ext cx="2435749" cy="22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ecky\AppData\Local\Microsoft\Windows\Temporary Internet Files\Content.IE5\XIRL3N95\MC90041255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33" y="2884501"/>
            <a:ext cx="1917775" cy="19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ecky\AppData\Local\Microsoft\Windows\Temporary Internet Files\Content.IE5\XIRL3N95\MC90038384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85" y="2874282"/>
            <a:ext cx="2264589" cy="22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ecky\AppData\Local\Microsoft\Windows\Temporary Internet Files\Content.IE5\EZ854WGS\MC900434818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60" y="2496383"/>
            <a:ext cx="2506166" cy="25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ecky\AppData\Local\Microsoft\Windows\Temporary Internet Files\Content.IE5\9VF6W994\MC900441419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84" y="2841814"/>
            <a:ext cx="1641911" cy="21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ecky\AppData\Local\Microsoft\Windows\Temporary Internet Files\Content.IE5\XIRL3N95\MC900305467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94" y="2801439"/>
            <a:ext cx="1992542" cy="22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becky\AppData\Local\Microsoft\Windows\Temporary Internet Files\Content.IE5\JW8TMYJ3\MC900434746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83" y="2864476"/>
            <a:ext cx="2326676" cy="23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becky\AppData\Local\Microsoft\Windows\Temporary Internet Files\Content.IE5\JW8TMYJ3\MC900432645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32" y="2864476"/>
            <a:ext cx="2312702" cy="231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becky\AppData\Local\Microsoft\Windows\Temporary Internet Files\Content.IE5\EZ854WGS\MC900437671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40" y="2866244"/>
            <a:ext cx="1724007" cy="20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becky\AppData\Local\Microsoft\Windows\Temporary Internet Files\Content.IE5\9VF6W994\MC900441398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84" y="2995918"/>
            <a:ext cx="2017429" cy="188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becky\AppData\Local\Microsoft\Windows\Temporary Internet Files\Content.IE5\9VF6W994\MC900215358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20" y="2680782"/>
            <a:ext cx="1851193" cy="26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becky\AppData\Local\Microsoft\Windows\Temporary Internet Files\Content.IE5\XIRL3N95\MC900433885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07" y="2949299"/>
            <a:ext cx="2300229" cy="23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becky\AppData\Local\Microsoft\Windows\Temporary Internet Files\Content.IE5\EZ854WGS\MC900215176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43" y="2779176"/>
            <a:ext cx="1867391" cy="24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becky\AppData\Local\Microsoft\Windows\Temporary Internet Files\Content.IE5\9VF6W994\MC900346925[1]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30" y="2901979"/>
            <a:ext cx="2249272" cy="21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becky\AppData\Local\Microsoft\Windows\Temporary Internet Files\Content.IE5\XIRL3N95\MC900048499[1].wm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68" y="3149351"/>
            <a:ext cx="2358812" cy="14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07307" y="5457998"/>
            <a:ext cx="3316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Uzmite papir i kemijsku olovku, zapišite objekte kojih se uspijete sjetiti u 30 sekundi.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1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4944" y="6381328"/>
            <a:ext cx="9144000" cy="476672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/>
          <a:lstStyle/>
          <a:p>
            <a:pPr algn="l"/>
            <a:r>
              <a:rPr lang="hr-HR" sz="1600" dirty="0">
                <a:latin typeface="+mj-lt"/>
                <a:ea typeface="Tahoma" pitchFamily="34" charset="0"/>
                <a:cs typeface="Tahoma" pitchFamily="34" charset="0"/>
              </a:rPr>
              <a:t>Preuzeto sa: </a:t>
            </a:r>
            <a:r>
              <a:rPr lang="en-GB" sz="1600" dirty="0">
                <a:latin typeface="+mj-lt"/>
                <a:ea typeface="Tahoma" pitchFamily="34" charset="0"/>
                <a:cs typeface="Tahoma" pitchFamily="34" charset="0"/>
              </a:rPr>
              <a:t>Smarter 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53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Koliko ste ih pogodili</a:t>
            </a:r>
            <a:r>
              <a:rPr lang="en-GB" dirty="0"/>
              <a:t>?</a:t>
            </a:r>
          </a:p>
        </p:txBody>
      </p:sp>
      <p:pic>
        <p:nvPicPr>
          <p:cNvPr id="1026" name="Picture 2" descr="C:\Users\becky\AppData\Local\Microsoft\Windows\Temporary Internet Files\Content.IE5\9VF6W994\MC90039147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36" y="1520743"/>
            <a:ext cx="1188845" cy="11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ecky\AppData\Local\Microsoft\Windows\Temporary Internet Files\Content.IE5\XIRL3N95\MC90041255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79" y="1664758"/>
            <a:ext cx="1004568" cy="9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ecky\AppData\Local\Microsoft\Windows\Temporary Internet Files\Content.IE5\XIRL3N95\MC90038384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98" y="1671335"/>
            <a:ext cx="930859" cy="9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ecky\AppData\Local\Microsoft\Windows\Temporary Internet Files\Content.IE5\EZ854WGS\MC900434818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97" y="1562545"/>
            <a:ext cx="1215267" cy="12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ecky\AppData\Local\Microsoft\Windows\Temporary Internet Files\Content.IE5\9VF6W994\MC900441419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64" y="1664758"/>
            <a:ext cx="755488" cy="10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ecky\AppData\Local\Microsoft\Windows\Temporary Internet Files\Content.IE5\XIRL3N95\MC900305467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82" y="2842534"/>
            <a:ext cx="939824" cy="10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becky\AppData\Local\Microsoft\Windows\Temporary Internet Files\Content.IE5\JW8TMYJ3\MC900434746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31" y="2842533"/>
            <a:ext cx="1090732" cy="10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becky\AppData\Local\Microsoft\Windows\Temporary Internet Files\Content.IE5\JW8TMYJ3\MC900432645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70" y="2842534"/>
            <a:ext cx="1116705" cy="11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becky\AppData\Local\Microsoft\Windows\Temporary Internet Files\Content.IE5\EZ854WGS\MC900437671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70" y="2839572"/>
            <a:ext cx="814882" cy="9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becky\AppData\Local\Microsoft\Windows\Temporary Internet Files\Content.IE5\9VF6W994\MC900215358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28" y="2750324"/>
            <a:ext cx="804288" cy="11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becky\AppData\Local\Microsoft\Windows\Temporary Internet Files\Content.IE5\9VF6W994\MC900441398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62" y="4277451"/>
            <a:ext cx="965400" cy="9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becky\AppData\Local\Microsoft\Windows\Temporary Internet Files\Content.IE5\XIRL3N95\MC900433885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85" y="4168733"/>
            <a:ext cx="1032077" cy="103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becky\AppData\Local\Microsoft\Windows\Temporary Internet Files\Content.IE5\EZ854WGS\MC900215176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98" y="4146343"/>
            <a:ext cx="797371" cy="10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becky\AppData\Local\Microsoft\Windows\Temporary Internet Files\Content.IE5\9VF6W994\MC900346925[1]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85" y="4166809"/>
            <a:ext cx="1179252" cy="110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becky\AppData\Local\Microsoft\Windows\Temporary Internet Files\Content.IE5\XIRL3N95\MC900048499[1].wm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946" y="4265962"/>
            <a:ext cx="1175801" cy="7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2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 što ste nadareni?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Predmeti/područja u kojima imate interes, nadareni ste</a:t>
            </a:r>
          </a:p>
          <a:p>
            <a:r>
              <a:rPr lang="hr-HR" dirty="0"/>
              <a:t>Predmeti/područja za koje smatrate da nemate nikakav interes ni „žicu” za razumijevanje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Svakodnevno radimo kompleksne zadatke</a:t>
            </a:r>
          </a:p>
          <a:p>
            <a:r>
              <a:rPr lang="hr-HR" dirty="0"/>
              <a:t>Mozak je dizajniran za nevjerojatne mentalne izračune</a:t>
            </a:r>
          </a:p>
          <a:p>
            <a:r>
              <a:rPr lang="hr-HR" dirty="0"/>
              <a:t>Potrebno je samo naučiti jezik i kulturu</a:t>
            </a:r>
          </a:p>
        </p:txBody>
      </p:sp>
      <p:pic>
        <p:nvPicPr>
          <p:cNvPr id="1026" name="Picture 2" descr="http://www.netanimations.net/Moving-animated-picture-of-dancing-fool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780" y="4001294"/>
            <a:ext cx="19050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381328"/>
            <a:ext cx="9144000" cy="476672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/>
          <a:lstStyle/>
          <a:p>
            <a:pPr algn="l"/>
            <a:r>
              <a:rPr lang="hr-HR" sz="1600" dirty="0">
                <a:latin typeface="+mj-lt"/>
                <a:ea typeface="Tahoma" pitchFamily="34" charset="0"/>
                <a:cs typeface="Tahoma" pitchFamily="34" charset="0"/>
              </a:rPr>
              <a:t>Preuzeto sa: </a:t>
            </a:r>
            <a:r>
              <a:rPr lang="en-GB" sz="1600" dirty="0">
                <a:latin typeface="+mj-lt"/>
                <a:ea typeface="Tahoma" pitchFamily="34" charset="0"/>
                <a:cs typeface="Tahoma" pitchFamily="34" charset="0"/>
              </a:rPr>
              <a:t>Smarter 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536" y="795193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Sada ćemo testirati auditornu memoriju.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919536" y="1556793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Pročitat ću vam 15 objekata. Nemojte zapisivati nego pokušajte zapamtiti.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071936" y="256490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Uzmite papir i kemijsku olovku i pokušajte zapisati sve što se zapamtili. Imate 30 sekundi.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1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381328"/>
            <a:ext cx="9144000" cy="476672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/>
          <a:lstStyle/>
          <a:p>
            <a:pPr algn="l"/>
            <a:r>
              <a:rPr lang="hr-HR" sz="1600" dirty="0">
                <a:latin typeface="+mj-lt"/>
                <a:ea typeface="Tahoma" pitchFamily="34" charset="0"/>
                <a:cs typeface="Tahoma" pitchFamily="34" charset="0"/>
              </a:rPr>
              <a:t>Preuzeto sa: </a:t>
            </a:r>
            <a:r>
              <a:rPr lang="en-GB" sz="1600" dirty="0">
                <a:latin typeface="+mj-lt"/>
                <a:ea typeface="Tahoma" pitchFamily="34" charset="0"/>
                <a:cs typeface="Tahoma" pitchFamily="34" charset="0"/>
              </a:rPr>
              <a:t>Smarter 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53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Koliko ste ih uspjeli zapamtiti?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398736" y="3995772"/>
            <a:ext cx="9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Mačka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246311" y="2564904"/>
            <a:ext cx="10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Kanta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246311" y="1976260"/>
            <a:ext cx="10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</a:t>
            </a:r>
            <a:r>
              <a:rPr lang="hr-HR" dirty="0"/>
              <a:t>i</a:t>
            </a:r>
            <a:r>
              <a:rPr lang="en-GB" dirty="0"/>
              <a:t>n</a:t>
            </a:r>
            <a:r>
              <a:rPr lang="hr-HR" dirty="0" err="1"/>
              <a:t>gvin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177954" y="259815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Tele</a:t>
            </a:r>
            <a:r>
              <a:rPr lang="hr-HR" dirty="0"/>
              <a:t>fon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8253403" y="335962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Kreda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2246312" y="3356992"/>
            <a:ext cx="129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Mi</a:t>
            </a:r>
            <a:r>
              <a:rPr lang="hr-HR" dirty="0" err="1"/>
              <a:t>krovalna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2246311" y="4653136"/>
            <a:ext cx="10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Zvečka 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8210697" y="3995772"/>
            <a:ext cx="10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Hlače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033938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Slika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5357974" y="39957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Pegla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5311213" y="1976260"/>
            <a:ext cx="9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Bal</a:t>
            </a:r>
            <a:r>
              <a:rPr lang="hr-HR" dirty="0"/>
              <a:t>o</a:t>
            </a:r>
            <a:r>
              <a:rPr lang="en-GB" dirty="0"/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48131" y="2600070"/>
            <a:ext cx="10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Šljokica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8148131" y="1976260"/>
            <a:ext cx="10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Krokodil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302498" y="3358309"/>
            <a:ext cx="91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Žica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8315969" y="46531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Bic</a:t>
            </a:r>
            <a:r>
              <a:rPr lang="hr-HR" dirty="0" err="1"/>
              <a:t>ikl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017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Važnost spavanja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Dok smo budni, gomilaju se toksini</a:t>
            </a:r>
          </a:p>
          <a:p>
            <a:r>
              <a:rPr lang="hr-HR" dirty="0"/>
              <a:t>Dok spavamo, trivijalne stvari nestaju, a veza između važnih stvari postaje čvršća</a:t>
            </a:r>
          </a:p>
          <a:p>
            <a:r>
              <a:rPr lang="hr-HR" dirty="0"/>
              <a:t>Razmišljanje o nečemu prije spavanja utječe na aktivaciju mozga upravo oko toga</a:t>
            </a:r>
          </a:p>
        </p:txBody>
      </p:sp>
    </p:spTree>
    <p:extLst>
      <p:ext uri="{BB962C8B-B14F-4D97-AF65-F5344CB8AC3E}">
        <p14:creationId xmlns:p14="http://schemas.microsoft.com/office/powerpoint/2010/main" val="1756227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Fokusirana pozornost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0017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Ako smo previše fokusirani na određenu stvar, možemo zapeti oko problema i ne vidimo širu sliku --- „</a:t>
            </a:r>
            <a:r>
              <a:rPr lang="hr-HR" i="1" dirty="0" err="1"/>
              <a:t>Einstellung</a:t>
            </a:r>
            <a:r>
              <a:rPr lang="hr-HR" dirty="0"/>
              <a:t>”</a:t>
            </a:r>
          </a:p>
          <a:p>
            <a:r>
              <a:rPr lang="hr-HR" dirty="0"/>
              <a:t>Kod fokusiranog načina spajamo dijelove mozga kako bismo razumjeli značaj, ali kod nagomilanog stresa ne uspijevamo spajati uspješno</a:t>
            </a:r>
          </a:p>
          <a:p>
            <a:r>
              <a:rPr lang="hr-HR" dirty="0"/>
              <a:t>Uzimamo dijelove, gomilice, i spajamo</a:t>
            </a:r>
          </a:p>
          <a:p>
            <a:r>
              <a:rPr lang="hr-HR" dirty="0"/>
              <a:t>Jedan od prvih koraka u stvaranju znanja i ekspertize je kreiranje konceptualnih gomilica – mentalnih skokova koji spajaju različite dijelove informacija kroz značenje</a:t>
            </a:r>
          </a:p>
          <a:p>
            <a:endParaRPr lang="hr-HR" dirty="0"/>
          </a:p>
          <a:p>
            <a:r>
              <a:rPr lang="hr-HR" dirty="0"/>
              <a:t>Npr. matematički zadaci i primjeri rješenja – zbog čega se radi na takav način?</a:t>
            </a:r>
          </a:p>
          <a:p>
            <a:endParaRPr lang="hr-HR" dirty="0"/>
          </a:p>
          <a:p>
            <a:r>
              <a:rPr lang="hr-HR" dirty="0"/>
              <a:t>Treba voditi računa o RAZUMIJEVANJU procedura i koraka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3590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 razumijevanja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731" y="1943939"/>
            <a:ext cx="3810835" cy="3188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399" y="2679515"/>
            <a:ext cx="1829201" cy="1498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0354" y="1891920"/>
            <a:ext cx="3861646" cy="3074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731" y="5281684"/>
            <a:ext cx="381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dirty="0"/>
              <a:t>KORAK:</a:t>
            </a:r>
          </a:p>
          <a:p>
            <a:pPr marL="342900" indent="-342900">
              <a:buAutoNum type="arabicPeriod"/>
            </a:pPr>
            <a:endParaRPr lang="hr-HR" dirty="0"/>
          </a:p>
          <a:p>
            <a:r>
              <a:rPr lang="hr-HR" dirty="0"/>
              <a:t>Fokusiramo pozornost na sirovu informaciju, na gomilice informacija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0581" y="5281684"/>
            <a:ext cx="381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KORAK:</a:t>
            </a:r>
          </a:p>
          <a:p>
            <a:pPr marL="342900" indent="-342900">
              <a:buAutoNum type="arabicPeriod"/>
            </a:pPr>
            <a:endParaRPr lang="hr-HR" dirty="0"/>
          </a:p>
          <a:p>
            <a:r>
              <a:rPr lang="hr-HR" dirty="0"/>
              <a:t>Odjeljivanje gomilica kako bismo pokušali razumjeti i kasnije upotrijebiti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48431" y="5379493"/>
            <a:ext cx="381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 KORAK:</a:t>
            </a:r>
          </a:p>
          <a:p>
            <a:pPr marL="342900" indent="-342900">
              <a:buAutoNum type="arabicPeriod"/>
            </a:pPr>
            <a:endParaRPr lang="hr-HR" dirty="0"/>
          </a:p>
          <a:p>
            <a:r>
              <a:rPr lang="hr-HR" dirty="0"/>
              <a:t>Spojili smo gomilice, razumjeli i dobili kontekst (kako i kada upotrijebiti)</a:t>
            </a:r>
          </a:p>
        </p:txBody>
      </p:sp>
    </p:spTree>
    <p:extLst>
      <p:ext uri="{BB962C8B-B14F-4D97-AF65-F5344CB8AC3E}">
        <p14:creationId xmlns:p14="http://schemas.microsoft.com/office/powerpoint/2010/main" val="30594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 učenja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Učenje se događa na dva načina</a:t>
            </a:r>
          </a:p>
          <a:p>
            <a:endParaRPr lang="hr-HR" dirty="0"/>
          </a:p>
          <a:p>
            <a:r>
              <a:rPr lang="hr-HR" dirty="0" err="1"/>
              <a:t>Bottom-up</a:t>
            </a:r>
            <a:r>
              <a:rPr lang="hr-HR" dirty="0"/>
              <a:t> pristup --- praksa i ponavljanje pomažu u izgradnji i jačanju gomilica kako bismo im mogli pristupiti kada nam bude potrebno</a:t>
            </a:r>
          </a:p>
          <a:p>
            <a:endParaRPr lang="hr-HR" dirty="0"/>
          </a:p>
          <a:p>
            <a:r>
              <a:rPr lang="hr-HR" dirty="0"/>
              <a:t>Top-</a:t>
            </a:r>
            <a:r>
              <a:rPr lang="hr-HR" dirty="0" err="1"/>
              <a:t>down</a:t>
            </a:r>
            <a:r>
              <a:rPr lang="hr-HR" dirty="0"/>
              <a:t> pristup --- proces „velike slike” koji nam omogućava da vidimo kako primijeniti naučeno</a:t>
            </a:r>
          </a:p>
        </p:txBody>
      </p:sp>
    </p:spTree>
    <p:extLst>
      <p:ext uri="{BB962C8B-B14F-4D97-AF65-F5344CB8AC3E}">
        <p14:creationId xmlns:p14="http://schemas.microsoft.com/office/powerpoint/2010/main" val="2156224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Iluzija kompetencija i važnost podsjećanja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Pokušaj podsjećanja na materijal koji želimo naučiti je puno efikasniji nego samo pasivno čitanje materijala</a:t>
            </a:r>
          </a:p>
          <a:p>
            <a:pPr>
              <a:buNone/>
            </a:pPr>
            <a:endParaRPr lang="hr-HR" dirty="0"/>
          </a:p>
          <a:p>
            <a:r>
              <a:rPr lang="hr-HR" dirty="0"/>
              <a:t>Iluzija kompetencija – misliš da znaš više no što zaista znaš!!!</a:t>
            </a:r>
          </a:p>
          <a:p>
            <a:pPr>
              <a:buNone/>
            </a:pPr>
            <a:r>
              <a:rPr lang="hr-HR" sz="2000" b="1" i="1" dirty="0" err="1"/>
              <a:t>Noding</a:t>
            </a:r>
            <a:r>
              <a:rPr lang="hr-HR" sz="2000" b="1" i="1" dirty="0"/>
              <a:t> </a:t>
            </a:r>
            <a:r>
              <a:rPr lang="hr-HR" sz="2000" b="1" i="1" dirty="0" err="1"/>
              <a:t>your</a:t>
            </a:r>
            <a:r>
              <a:rPr lang="hr-HR" sz="2000" b="1" i="1" dirty="0"/>
              <a:t> </a:t>
            </a:r>
            <a:r>
              <a:rPr lang="hr-HR" sz="2000" b="1" i="1" dirty="0" err="1"/>
              <a:t>head</a:t>
            </a:r>
            <a:r>
              <a:rPr lang="hr-HR" sz="2000" b="1" i="1" dirty="0"/>
              <a:t> </a:t>
            </a:r>
            <a:r>
              <a:rPr lang="hr-HR" sz="2000" b="1" i="1" dirty="0" err="1"/>
              <a:t>while</a:t>
            </a:r>
            <a:r>
              <a:rPr lang="hr-HR" sz="2000" b="1" i="1" dirty="0"/>
              <a:t> </a:t>
            </a:r>
            <a:r>
              <a:rPr lang="hr-HR" sz="2000" b="1" i="1" dirty="0" err="1"/>
              <a:t>reading</a:t>
            </a:r>
            <a:endParaRPr lang="hr-HR" sz="2000" b="1" i="1" dirty="0"/>
          </a:p>
          <a:p>
            <a:pPr>
              <a:buNone/>
            </a:pPr>
            <a:r>
              <a:rPr lang="hr-HR" sz="2000" b="1" i="1" dirty="0" err="1"/>
              <a:t>Math</a:t>
            </a:r>
            <a:r>
              <a:rPr lang="hr-HR" sz="2000" b="1" i="1" dirty="0"/>
              <a:t> </a:t>
            </a:r>
            <a:r>
              <a:rPr lang="hr-HR" sz="2000" b="1" i="1" dirty="0" err="1"/>
              <a:t>Solution</a:t>
            </a:r>
            <a:r>
              <a:rPr lang="hr-HR" sz="2000" b="1" i="1" dirty="0"/>
              <a:t> </a:t>
            </a:r>
            <a:r>
              <a:rPr lang="hr-HR" sz="2000" b="1" i="1" dirty="0" err="1"/>
              <a:t>Is</a:t>
            </a:r>
            <a:r>
              <a:rPr lang="hr-HR" sz="2000" b="1" i="1" dirty="0"/>
              <a:t> </a:t>
            </a:r>
            <a:r>
              <a:rPr lang="hr-HR" sz="2000" b="1" i="1" dirty="0" err="1"/>
              <a:t>Shown</a:t>
            </a:r>
            <a:endParaRPr lang="hr-HR" sz="2000" b="1" i="1" dirty="0"/>
          </a:p>
          <a:p>
            <a:pPr>
              <a:buNone/>
            </a:pPr>
            <a:r>
              <a:rPr lang="hr-HR" sz="2000" b="1" i="1" dirty="0" err="1"/>
              <a:t>Highlighting</a:t>
            </a:r>
            <a:r>
              <a:rPr lang="hr-HR" sz="2000" b="1" i="1" dirty="0"/>
              <a:t> or </a:t>
            </a:r>
            <a:r>
              <a:rPr lang="hr-HR" sz="2000" b="1" i="1" dirty="0" err="1"/>
              <a:t>Underlining</a:t>
            </a:r>
            <a:endParaRPr lang="hr-HR" sz="2000" b="1" i="1" dirty="0"/>
          </a:p>
          <a:p>
            <a:pPr>
              <a:buNone/>
            </a:pPr>
            <a:r>
              <a:rPr lang="hr-HR" sz="2000" b="1" i="1" dirty="0" err="1"/>
              <a:t>So</a:t>
            </a:r>
            <a:r>
              <a:rPr lang="hr-HR" sz="2000" b="1" i="1" dirty="0"/>
              <a:t> </a:t>
            </a:r>
            <a:r>
              <a:rPr lang="hr-HR" sz="2000" b="1" i="1" dirty="0" err="1"/>
              <a:t>Much</a:t>
            </a:r>
            <a:r>
              <a:rPr lang="hr-HR" sz="2000" b="1" i="1" dirty="0"/>
              <a:t> Time </a:t>
            </a:r>
            <a:r>
              <a:rPr lang="hr-HR" sz="2000" b="1" i="1" dirty="0" err="1"/>
              <a:t>Studying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23860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Vježba premetaljki (anagrama)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5910" y="2033516"/>
            <a:ext cx="52407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/>
              <a:t>TMENARUG</a:t>
            </a:r>
          </a:p>
          <a:p>
            <a:endParaRPr lang="hr-HR" sz="6000" dirty="0"/>
          </a:p>
          <a:p>
            <a:endParaRPr lang="hr-HR" sz="6000" dirty="0"/>
          </a:p>
          <a:p>
            <a:endParaRPr lang="hr-HR" sz="6000" dirty="0"/>
          </a:p>
          <a:p>
            <a:r>
              <a:rPr lang="hr-HR" dirty="0"/>
              <a:t>				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2033515"/>
            <a:ext cx="5240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/>
              <a:t>NTELFOE </a:t>
            </a:r>
          </a:p>
          <a:p>
            <a:endParaRPr lang="hr-HR" sz="6000" dirty="0"/>
          </a:p>
          <a:p>
            <a:endParaRPr lang="hr-HR" sz="6000" dirty="0"/>
          </a:p>
          <a:p>
            <a:r>
              <a:rPr lang="hr-HR" dirty="0"/>
              <a:t>				 </a:t>
            </a:r>
          </a:p>
        </p:txBody>
      </p:sp>
    </p:spTree>
    <p:extLst>
      <p:ext uri="{BB962C8B-B14F-4D97-AF65-F5344CB8AC3E}">
        <p14:creationId xmlns:p14="http://schemas.microsoft.com/office/powerpoint/2010/main" val="330978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Iluzija kompetencija i važnost podsjećanja (2)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Informacije se moraju zadržati u memoriji ako želite savladati materijal, dobro proći na testu i kreativno s njime razmišljati</a:t>
            </a:r>
          </a:p>
          <a:p>
            <a:r>
              <a:rPr lang="hr-HR" dirty="0"/>
              <a:t>Ako mislite da ne možete sve naučiti, krenite</a:t>
            </a:r>
          </a:p>
          <a:p>
            <a:r>
              <a:rPr lang="hr-HR" dirty="0"/>
              <a:t>„Sreća prati hrabre”</a:t>
            </a:r>
          </a:p>
          <a:p>
            <a:endParaRPr lang="hr-HR" dirty="0"/>
          </a:p>
          <a:p>
            <a:r>
              <a:rPr lang="hr-HR" dirty="0"/>
              <a:t>Rješavanje problema ili učenje materijala može biti fokusirano (korak po korak) ili difuzno (intuitivno)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0121" y="4637505"/>
            <a:ext cx="1971879" cy="22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4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Važnost prakse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Izazov s vježbanjem i ponavljanjem je što može biti često dosadno</a:t>
            </a:r>
            <a:r>
              <a:rPr lang="en-US" dirty="0"/>
              <a:t>,</a:t>
            </a:r>
            <a:r>
              <a:rPr lang="hr-HR" dirty="0"/>
              <a:t> ali je itekako krucijalno</a:t>
            </a:r>
          </a:p>
          <a:p>
            <a:r>
              <a:rPr lang="hr-HR" dirty="0"/>
              <a:t>Podsjetite se materijala/gradiva na drugoj lokaciji u odnosu na ono u kojem ste učili</a:t>
            </a:r>
          </a:p>
        </p:txBody>
      </p:sp>
    </p:spTree>
    <p:extLst>
      <p:ext uri="{BB962C8B-B14F-4D97-AF65-F5344CB8AC3E}">
        <p14:creationId xmlns:p14="http://schemas.microsoft.com/office/powerpoint/2010/main" val="145040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 je u jednostavnosti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690688"/>
            <a:ext cx="6605447" cy="4623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4640" y="4913195"/>
            <a:ext cx="3028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13 godina star </a:t>
            </a:r>
            <a:r>
              <a:rPr lang="hr-HR" dirty="0" err="1"/>
              <a:t>Magnus</a:t>
            </a:r>
            <a:r>
              <a:rPr lang="hr-HR" dirty="0"/>
              <a:t> </a:t>
            </a:r>
            <a:r>
              <a:rPr lang="hr-HR" dirty="0" err="1"/>
              <a:t>Carlsen</a:t>
            </a:r>
            <a:r>
              <a:rPr lang="hr-HR" dirty="0"/>
              <a:t> i </a:t>
            </a:r>
            <a:r>
              <a:rPr lang="hr-HR" dirty="0" err="1"/>
              <a:t>Garry</a:t>
            </a:r>
            <a:r>
              <a:rPr lang="hr-HR" dirty="0"/>
              <a:t> </a:t>
            </a:r>
            <a:r>
              <a:rPr lang="hr-HR" dirty="0" err="1"/>
              <a:t>Kasparov</a:t>
            </a:r>
            <a:r>
              <a:rPr lang="hr-HR" dirty="0"/>
              <a:t>, 2004. godine igraju brzi šah na Reykjavik </a:t>
            </a:r>
            <a:r>
              <a:rPr lang="hr-HR" dirty="0" err="1"/>
              <a:t>Rapid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197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Preplitanje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Preplitanje je korištenje različitih strategija kod rješavanja miksa problema</a:t>
            </a:r>
          </a:p>
          <a:p>
            <a:r>
              <a:rPr lang="hr-HR" dirty="0"/>
              <a:t>Učenje korištenjem uvijek iste tehnike može dovesti do pretjeranog učenja odnosno do automatizacije koja ne vodi kreativnosti i novome učenju</a:t>
            </a:r>
          </a:p>
          <a:p>
            <a:r>
              <a:rPr lang="hr-HR" dirty="0"/>
              <a:t>Želite usvojiti ideju da znati kako koristiti neku tehniku nije dovoljno – trebate znati i kada je koristiti</a:t>
            </a:r>
          </a:p>
          <a:p>
            <a:r>
              <a:rPr lang="hr-HR" dirty="0"/>
              <a:t>Pisanje rukom pomaže da se ideje brže usvajaju</a:t>
            </a:r>
          </a:p>
        </p:txBody>
      </p:sp>
    </p:spTree>
    <p:extLst>
      <p:ext uri="{BB962C8B-B14F-4D97-AF65-F5344CB8AC3E}">
        <p14:creationId xmlns:p14="http://schemas.microsoft.com/office/powerpoint/2010/main" val="3700128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Prokrastinacija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14" y="1825625"/>
            <a:ext cx="10933386" cy="4351338"/>
          </a:xfrm>
        </p:spPr>
        <p:txBody>
          <a:bodyPr/>
          <a:lstStyle/>
          <a:p>
            <a:r>
              <a:rPr lang="hr-HR" dirty="0" err="1"/>
              <a:t>Prokrastiniramo</a:t>
            </a:r>
            <a:r>
              <a:rPr lang="hr-HR" dirty="0"/>
              <a:t> oko stvari koje nam stvaraju neugodu (zbog predviđanja negativnost ishoda ili neorganiziranosti)</a:t>
            </a:r>
          </a:p>
          <a:p>
            <a:pPr>
              <a:buNone/>
            </a:pPr>
            <a:endParaRPr lang="hr-HR" dirty="0"/>
          </a:p>
          <a:p>
            <a:r>
              <a:rPr lang="hr-HR" dirty="0"/>
              <a:t>Najveći dio neugode stvara iščekivanje (aktivacija centara boli u mozgu)</a:t>
            </a:r>
          </a:p>
          <a:p>
            <a:r>
              <a:rPr lang="hr-HR" dirty="0"/>
              <a:t>Najveća loša navika, ima karakteristike ovisnosti</a:t>
            </a:r>
            <a:r>
              <a:rPr lang="en-US" dirty="0"/>
              <a:t>.</a:t>
            </a:r>
            <a:r>
              <a:rPr lang="hr-HR" dirty="0"/>
              <a:t> Što bolji postajemo u nečemu, pronalazit ćemo više zadovoljstva u radu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44" y="4653886"/>
            <a:ext cx="11584939" cy="22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Navika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Mozak krene u programirano „zombi” stanje</a:t>
            </a:r>
          </a:p>
          <a:p>
            <a:r>
              <a:rPr lang="hr-HR" dirty="0"/>
              <a:t>Navike nam štede energiju, mozak nam je slobodan za druge aktivnosti</a:t>
            </a:r>
          </a:p>
          <a:p>
            <a:r>
              <a:rPr lang="hr-HR" dirty="0"/>
              <a:t>Ima 4 dijela:</a:t>
            </a:r>
          </a:p>
          <a:p>
            <a:pPr lvl="1"/>
            <a:r>
              <a:rPr lang="hr-HR" dirty="0"/>
              <a:t>Znak – okidač za „zombi” rad</a:t>
            </a:r>
          </a:p>
          <a:p>
            <a:pPr lvl="1"/>
            <a:r>
              <a:rPr lang="hr-HR" dirty="0"/>
              <a:t>Rutina – odgovor mozga koji može biti bezazlen, koristan</a:t>
            </a:r>
            <a:r>
              <a:rPr lang="en-US" dirty="0"/>
              <a:t>,</a:t>
            </a:r>
            <a:r>
              <a:rPr lang="hr-HR" dirty="0"/>
              <a:t> ali nažalost i destruktivan</a:t>
            </a:r>
          </a:p>
          <a:p>
            <a:pPr lvl="1"/>
            <a:r>
              <a:rPr lang="hr-HR" dirty="0"/>
              <a:t>Nagrada</a:t>
            </a:r>
          </a:p>
          <a:p>
            <a:pPr lvl="1"/>
            <a:r>
              <a:rPr lang="hr-HR" dirty="0"/>
              <a:t>Vjerovanje </a:t>
            </a:r>
          </a:p>
        </p:txBody>
      </p:sp>
    </p:spTree>
    <p:extLst>
      <p:ext uri="{BB962C8B-B14F-4D97-AF65-F5344CB8AC3E}">
        <p14:creationId xmlns:p14="http://schemas.microsoft.com/office/powerpoint/2010/main" val="2654035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Navika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Trebamo promijeniti naš odgovor na prvi znak i tu trebamo uložiti volju za promjenom</a:t>
            </a:r>
            <a:r>
              <a:rPr lang="en-US" dirty="0"/>
              <a:t>,</a:t>
            </a:r>
            <a:r>
              <a:rPr lang="hr-HR" dirty="0"/>
              <a:t> a navike će se postepeno početi mijenjati</a:t>
            </a:r>
          </a:p>
          <a:p>
            <a:endParaRPr lang="hr-HR" dirty="0"/>
          </a:p>
          <a:p>
            <a:r>
              <a:rPr lang="hr-HR" dirty="0"/>
              <a:t>Što je </a:t>
            </a:r>
            <a:r>
              <a:rPr lang="hr-HR" u="sng" dirty="0"/>
              <a:t>okidač</a:t>
            </a:r>
            <a:r>
              <a:rPr lang="hr-HR" dirty="0"/>
              <a:t>?</a:t>
            </a:r>
          </a:p>
          <a:p>
            <a:r>
              <a:rPr lang="hr-HR" dirty="0"/>
              <a:t>Lokacija, vrijeme, osjećaj, reakcija na ljude, događaj? </a:t>
            </a:r>
          </a:p>
          <a:p>
            <a:r>
              <a:rPr lang="hr-HR" dirty="0"/>
              <a:t>Mijenjajte okidač ili ga pokušajte minimizirati</a:t>
            </a:r>
          </a:p>
          <a:p>
            <a:r>
              <a:rPr lang="hr-HR" dirty="0" err="1"/>
              <a:t>Singletasking</a:t>
            </a:r>
            <a:r>
              <a:rPr lang="hr-HR" dirty="0"/>
              <a:t> umjesto </a:t>
            </a:r>
            <a:r>
              <a:rPr lang="hr-HR" dirty="0" err="1"/>
              <a:t>multitaskinga</a:t>
            </a:r>
            <a:endParaRPr lang="hr-HR" dirty="0"/>
          </a:p>
          <a:p>
            <a:r>
              <a:rPr lang="hr-HR" dirty="0"/>
              <a:t>Krenite s najtežim zadatkom s dnevne liste…</a:t>
            </a:r>
          </a:p>
        </p:txBody>
      </p:sp>
      <p:pic>
        <p:nvPicPr>
          <p:cNvPr id="1026" name="Picture 2" descr="http://pixel.nymag.com/imgs/daily/science/2015/07/13/13-phonedistraction.w529.h5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373" y="3998794"/>
            <a:ext cx="2627194" cy="26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Navika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89294"/>
            <a:ext cx="8292662" cy="4351338"/>
          </a:xfrm>
        </p:spPr>
        <p:txBody>
          <a:bodyPr>
            <a:normAutofit fontScale="92500" lnSpcReduction="20000"/>
          </a:bodyPr>
          <a:lstStyle/>
          <a:p>
            <a:r>
              <a:rPr lang="hr-HR" u="sng" dirty="0"/>
              <a:t>Rutina</a:t>
            </a:r>
            <a:r>
              <a:rPr lang="hr-HR" dirty="0"/>
              <a:t> – potrebno je mijenjati staru naviku, napraviti plan, izraditi novi ritual</a:t>
            </a:r>
          </a:p>
          <a:p>
            <a:endParaRPr lang="hr-HR" dirty="0"/>
          </a:p>
          <a:p>
            <a:r>
              <a:rPr lang="hr-HR" u="sng" dirty="0"/>
              <a:t>Nagrada</a:t>
            </a:r>
            <a:r>
              <a:rPr lang="hr-HR" dirty="0"/>
              <a:t> – potrebno je istražiti razloge </a:t>
            </a:r>
            <a:r>
              <a:rPr lang="hr-HR" dirty="0" err="1"/>
              <a:t>prokrastiniranja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i što vas motivira</a:t>
            </a:r>
          </a:p>
          <a:p>
            <a:endParaRPr lang="hr-HR" dirty="0"/>
          </a:p>
          <a:p>
            <a:r>
              <a:rPr lang="hr-HR" u="sng" dirty="0"/>
              <a:t>Vjerovanje</a:t>
            </a:r>
            <a:r>
              <a:rPr lang="hr-HR" dirty="0"/>
              <a:t> – potrebno je vjerovati da se </a:t>
            </a:r>
          </a:p>
          <a:p>
            <a:pPr marL="0" indent="0">
              <a:buNone/>
            </a:pPr>
            <a:r>
              <a:rPr lang="hr-HR" dirty="0" err="1"/>
              <a:t>prokrastiniranje</a:t>
            </a:r>
            <a:r>
              <a:rPr lang="hr-HR" dirty="0"/>
              <a:t> može zaustaviti i da će novi sistem </a:t>
            </a:r>
          </a:p>
          <a:p>
            <a:pPr marL="0" indent="0">
              <a:buNone/>
            </a:pPr>
            <a:r>
              <a:rPr lang="hr-HR" dirty="0"/>
              <a:t>funkcionirati</a:t>
            </a:r>
          </a:p>
          <a:p>
            <a:r>
              <a:rPr lang="hr-HR" dirty="0"/>
              <a:t>Okružite se pozitivnim ljudima</a:t>
            </a:r>
          </a:p>
          <a:p>
            <a:r>
              <a:rPr lang="hr-HR" dirty="0"/>
              <a:t>Mentalni kontrast – pozitivna vizualizacija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9360" y="1324303"/>
            <a:ext cx="3792639" cy="49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Nagrada!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8983" y="1227985"/>
            <a:ext cx="6227082" cy="45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Fokus na proces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Fokusirajte se na proces, ne na proizvod</a:t>
            </a:r>
          </a:p>
          <a:p>
            <a:r>
              <a:rPr lang="hr-HR" dirty="0"/>
              <a:t>Proizvod pokreće bol i </a:t>
            </a:r>
            <a:r>
              <a:rPr lang="hr-HR" dirty="0" err="1"/>
              <a:t>prokrastinaciju</a:t>
            </a:r>
            <a:endParaRPr lang="hr-HR" dirty="0"/>
          </a:p>
          <a:p>
            <a:r>
              <a:rPr lang="hr-HR" dirty="0"/>
              <a:t>Proces se treba sastojati od manjih perioda rada</a:t>
            </a:r>
          </a:p>
          <a:p>
            <a:r>
              <a:rPr lang="hr-HR" dirty="0"/>
              <a:t>Ne sudimo sami sebi kada se fokusiramo na proces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Ignorirajte ono što vam odvraća pozornost!</a:t>
            </a:r>
          </a:p>
          <a:p>
            <a:r>
              <a:rPr lang="hr-HR" dirty="0"/>
              <a:t>Pauzirajte kada vam nešto odvrati pozornost, razmislite i ignorirajte</a:t>
            </a:r>
          </a:p>
          <a:p>
            <a:endParaRPr lang="hr-HR" dirty="0"/>
          </a:p>
          <a:p>
            <a:r>
              <a:rPr lang="hr-HR" dirty="0" err="1"/>
              <a:t>Multitaskanje</a:t>
            </a:r>
            <a:r>
              <a:rPr lang="hr-HR" dirty="0"/>
              <a:t> nam uzima energiju, a ideje se neće zadržati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895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Izgradnja snažnih „gomilica”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Koraci: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Samostalno riješi problem na papiru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Još jednom riješi samostalni isti problem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Uzmi pauzu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Spavaj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Opet riješi problem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Dodaj novi problem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dirty="0"/>
              <a:t>Radi aktivna ponavljanja</a:t>
            </a:r>
          </a:p>
          <a:p>
            <a:pPr marL="914400" lvl="1" indent="-457200">
              <a:buFont typeface="+mj-lt"/>
              <a:buAutoNum type="arabicPeriod"/>
            </a:pPr>
            <a:endParaRPr lang="hr-HR" dirty="0"/>
          </a:p>
          <a:p>
            <a:pPr marL="914400" lvl="1" indent="-457200">
              <a:buFont typeface="+mj-lt"/>
              <a:buAutoNum type="arabicPeriod"/>
            </a:pPr>
            <a:endParaRPr lang="hr-HR" dirty="0"/>
          </a:p>
          <a:p>
            <a:pPr marL="457200" lvl="1" indent="0">
              <a:buNone/>
            </a:pPr>
            <a:r>
              <a:rPr lang="hr-HR" dirty="0"/>
              <a:t>Što više napora ulažemo u prisjećanje o materijalu, dublje nam se usađuje u memoriju.</a:t>
            </a:r>
          </a:p>
        </p:txBody>
      </p:sp>
    </p:spTree>
    <p:extLst>
      <p:ext uri="{BB962C8B-B14F-4D97-AF65-F5344CB8AC3E}">
        <p14:creationId xmlns:p14="http://schemas.microsoft.com/office/powerpoint/2010/main" val="11684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Izgradnja snažnih „gomilica”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Često ćemo se suočiti sa zapinjanjem u učenju no to se samo naš mozak bori s novim znanjem i preraspodjeljuje ga</a:t>
            </a:r>
          </a:p>
          <a:p>
            <a:r>
              <a:rPr lang="hr-HR" dirty="0"/>
              <a:t>Testirajte sami sebe – brže ćete naučiti, brže ćete usvojiti i nećete strahovati zbog testa</a:t>
            </a:r>
          </a:p>
          <a:p>
            <a:r>
              <a:rPr lang="hr-HR" dirty="0"/>
              <a:t>Testiranje je snažno iskustvo učenja – efekt testiranja</a:t>
            </a:r>
          </a:p>
        </p:txBody>
      </p:sp>
    </p:spTree>
    <p:extLst>
      <p:ext uri="{BB962C8B-B14F-4D97-AF65-F5344CB8AC3E}">
        <p14:creationId xmlns:p14="http://schemas.microsoft.com/office/powerpoint/2010/main" val="602023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Alati, savjeti i trikovi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Uđi u raspoloženje učenja</a:t>
            </a:r>
          </a:p>
          <a:p>
            <a:r>
              <a:rPr lang="hr-HR" dirty="0"/>
              <a:t>Meditacija</a:t>
            </a:r>
          </a:p>
          <a:p>
            <a:r>
              <a:rPr lang="hr-HR" dirty="0"/>
              <a:t>Preoblikuj fokus, pozitivni mentalni trikovi (naučite se </a:t>
            </a:r>
          </a:p>
          <a:p>
            <a:pPr marL="0" indent="0">
              <a:buNone/>
            </a:pPr>
            <a:r>
              <a:rPr lang="hr-HR" dirty="0"/>
              <a:t>nositi s negativnim osjećajima koji se pojave)</a:t>
            </a:r>
          </a:p>
          <a:p>
            <a:r>
              <a:rPr lang="hr-HR" dirty="0"/>
              <a:t>Dnevnik (eksperimenata) --- primjer </a:t>
            </a:r>
            <a:r>
              <a:rPr lang="hr-HR" i="1" dirty="0"/>
              <a:t>„</a:t>
            </a:r>
            <a:r>
              <a:rPr lang="hr-HR" i="1" dirty="0" err="1"/>
              <a:t>bullet</a:t>
            </a:r>
            <a:r>
              <a:rPr lang="hr-HR" i="1" dirty="0"/>
              <a:t> </a:t>
            </a:r>
            <a:r>
              <a:rPr lang="hr-HR" i="1" dirty="0" err="1"/>
              <a:t>journal</a:t>
            </a:r>
            <a:r>
              <a:rPr lang="hr-HR" i="1" dirty="0"/>
              <a:t>”</a:t>
            </a:r>
          </a:p>
        </p:txBody>
      </p:sp>
      <p:pic>
        <p:nvPicPr>
          <p:cNvPr id="1026" name="Picture 2" descr="https://s-media-cache-ak0.pinimg.com/236x/68/5a/b0/685ab02ea2496796c93ec9cb66e139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48" y="740935"/>
            <a:ext cx="22479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3.amazonaws.com/omghowproduction/steps/images/000/008/014/original/:BulletJournal-4-20150826015611?14405541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28" y="4449170"/>
            <a:ext cx="2594070" cy="240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70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Dva načina rada mozga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Fokusirani način – aktivan način</a:t>
            </a:r>
          </a:p>
          <a:p>
            <a:r>
              <a:rPr lang="hr-HR" dirty="0"/>
              <a:t>Difuzni način – u pozadini, </a:t>
            </a:r>
            <a:r>
              <a:rPr lang="hr-HR" dirty="0" err="1"/>
              <a:t>nefokusirane</a:t>
            </a:r>
            <a:r>
              <a:rPr lang="hr-HR" dirty="0"/>
              <a:t> aktivnosti orijentirane učenju</a:t>
            </a:r>
          </a:p>
          <a:p>
            <a:endParaRPr lang="hr-HR" dirty="0"/>
          </a:p>
          <a:p>
            <a:r>
              <a:rPr lang="hr-HR" dirty="0"/>
              <a:t>Fokusirani način – koncentracijske sposobnosti, </a:t>
            </a:r>
          </a:p>
          <a:p>
            <a:pPr marL="0" indent="0">
              <a:buNone/>
            </a:pPr>
            <a:r>
              <a:rPr lang="hr-HR" dirty="0"/>
              <a:t>racionalni i analitički pristup</a:t>
            </a:r>
          </a:p>
          <a:p>
            <a:r>
              <a:rPr lang="hr-HR" dirty="0"/>
              <a:t>Difuzni način – „opća slika”, nova slika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3314" y="3493827"/>
            <a:ext cx="3258686" cy="31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65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Alati, savjeti i trikovi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„Pojedi žabu odmah ujutro”</a:t>
            </a:r>
          </a:p>
          <a:p>
            <a:r>
              <a:rPr lang="hr-HR" dirty="0"/>
              <a:t>Ako nešto ne funkcionira, nađi način!</a:t>
            </a:r>
          </a:p>
          <a:p>
            <a:r>
              <a:rPr lang="hr-HR" dirty="0"/>
              <a:t>Planiraj vrijeme kada ćeš se zaustaviti</a:t>
            </a:r>
          </a:p>
          <a:p>
            <a:r>
              <a:rPr lang="hr-HR" dirty="0"/>
              <a:t>Velike zadatke razbij na manje zadatke</a:t>
            </a:r>
          </a:p>
          <a:p>
            <a:r>
              <a:rPr lang="hr-HR" dirty="0"/>
              <a:t>Ne zaboravi se zabavljati…</a:t>
            </a:r>
          </a:p>
        </p:txBody>
      </p:sp>
      <p:pic>
        <p:nvPicPr>
          <p:cNvPr id="2050" name="Picture 2" descr="http://mindfulevo.com/wp-content/uploads/2015/01/eat-a-fr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57" y="1350868"/>
            <a:ext cx="4958443" cy="447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783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Alati, savjeti i trikovi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9891"/>
          </a:xfrm>
        </p:spPr>
        <p:txBody>
          <a:bodyPr>
            <a:normAutofit fontScale="62500" lnSpcReduction="20000"/>
          </a:bodyPr>
          <a:lstStyle/>
          <a:p>
            <a:r>
              <a:rPr lang="hr-HR" u="sng" dirty="0"/>
              <a:t>TIMERI</a:t>
            </a:r>
          </a:p>
          <a:p>
            <a:pPr lvl="1"/>
            <a:r>
              <a:rPr lang="hr-HR" dirty="0"/>
              <a:t>Pomidor tehnika (</a:t>
            </a:r>
            <a:r>
              <a:rPr lang="hr-HR" dirty="0">
                <a:hlinkClick r:id="rId3"/>
              </a:rPr>
              <a:t>http://www.marinaratimer.com/4DGAW</a:t>
            </a:r>
            <a:r>
              <a:rPr lang="hr-HR" dirty="0"/>
              <a:t>) </a:t>
            </a:r>
          </a:p>
          <a:p>
            <a:r>
              <a:rPr lang="hr-HR" u="sng" dirty="0"/>
              <a:t>ZADACI, PLANIRANJA, MEMENTO</a:t>
            </a:r>
          </a:p>
          <a:p>
            <a:pPr lvl="1"/>
            <a:r>
              <a:rPr lang="hr-HR" dirty="0"/>
              <a:t>30/30 – kombinira </a:t>
            </a:r>
            <a:r>
              <a:rPr lang="hr-HR" dirty="0" err="1"/>
              <a:t>timer</a:t>
            </a:r>
            <a:r>
              <a:rPr lang="hr-HR" dirty="0"/>
              <a:t> s listom zadataka (</a:t>
            </a:r>
            <a:r>
              <a:rPr lang="hr-HR" dirty="0">
                <a:hlinkClick r:id="rId4"/>
              </a:rPr>
              <a:t>http://3030.binaryhammer.com/</a:t>
            </a:r>
            <a:r>
              <a:rPr lang="hr-HR" dirty="0"/>
              <a:t>) </a:t>
            </a:r>
          </a:p>
          <a:p>
            <a:pPr lvl="1"/>
            <a:r>
              <a:rPr lang="hr-HR" dirty="0" err="1"/>
              <a:t>Study</a:t>
            </a:r>
            <a:r>
              <a:rPr lang="hr-HR" dirty="0"/>
              <a:t> Blue – </a:t>
            </a:r>
            <a:r>
              <a:rPr lang="hr-HR" dirty="0" err="1"/>
              <a:t>memento</a:t>
            </a:r>
            <a:r>
              <a:rPr lang="hr-HR" dirty="0"/>
              <a:t> kartice i zapisi (</a:t>
            </a:r>
            <a:r>
              <a:rPr lang="hr-HR" dirty="0">
                <a:hlinkClick r:id="rId5"/>
              </a:rPr>
              <a:t>https://www.studyblue.com</a:t>
            </a:r>
            <a:r>
              <a:rPr lang="hr-HR" dirty="0"/>
              <a:t>)</a:t>
            </a:r>
          </a:p>
          <a:p>
            <a:pPr lvl="1"/>
            <a:r>
              <a:rPr lang="hr-HR" dirty="0" err="1"/>
              <a:t>Evernote</a:t>
            </a:r>
            <a:r>
              <a:rPr lang="hr-HR" dirty="0"/>
              <a:t> – zapisi (</a:t>
            </a:r>
            <a:r>
              <a:rPr lang="hr-HR" dirty="0">
                <a:hlinkClick r:id="rId6"/>
              </a:rPr>
              <a:t>http://evernote.com</a:t>
            </a:r>
            <a:r>
              <a:rPr lang="hr-HR" dirty="0"/>
              <a:t>)</a:t>
            </a:r>
          </a:p>
          <a:p>
            <a:pPr lvl="1"/>
            <a:r>
              <a:rPr lang="hr-HR" dirty="0"/>
              <a:t>Anki – </a:t>
            </a:r>
            <a:r>
              <a:rPr lang="hr-HR" dirty="0" err="1"/>
              <a:t>memento</a:t>
            </a:r>
            <a:r>
              <a:rPr lang="hr-HR" dirty="0"/>
              <a:t> kartice s algoritmom ponavljanja (</a:t>
            </a:r>
            <a:r>
              <a:rPr lang="hr-HR" dirty="0">
                <a:hlinkClick r:id="rId7"/>
              </a:rPr>
              <a:t>http://ankisrs.net</a:t>
            </a:r>
            <a:r>
              <a:rPr lang="hr-HR" dirty="0"/>
              <a:t>)</a:t>
            </a:r>
          </a:p>
          <a:p>
            <a:pPr lvl="1"/>
            <a:r>
              <a:rPr lang="hr-HR" dirty="0" err="1"/>
              <a:t>Quizlet</a:t>
            </a:r>
            <a:r>
              <a:rPr lang="hr-HR" dirty="0"/>
              <a:t> – vlastite </a:t>
            </a:r>
            <a:r>
              <a:rPr lang="hr-HR" dirty="0" err="1"/>
              <a:t>memento</a:t>
            </a:r>
            <a:r>
              <a:rPr lang="hr-HR" dirty="0"/>
              <a:t> kartice, rad u grupama (</a:t>
            </a:r>
            <a:r>
              <a:rPr lang="hr-HR" dirty="0">
                <a:hlinkClick r:id="rId8"/>
              </a:rPr>
              <a:t>https://quizlet.com/</a:t>
            </a:r>
            <a:r>
              <a:rPr lang="hr-HR" dirty="0"/>
              <a:t>)</a:t>
            </a:r>
          </a:p>
          <a:p>
            <a:pPr lvl="1"/>
            <a:r>
              <a:rPr lang="hr-HR" dirty="0"/>
              <a:t>Google </a:t>
            </a:r>
            <a:r>
              <a:rPr lang="hr-HR" dirty="0" err="1"/>
              <a:t>Task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Calendar</a:t>
            </a:r>
            <a:endParaRPr lang="hr-HR" dirty="0"/>
          </a:p>
          <a:p>
            <a:r>
              <a:rPr lang="hr-HR" u="sng" dirty="0"/>
              <a:t>OGRANIČAVANJE VREMENA NA INTERNETU</a:t>
            </a:r>
          </a:p>
          <a:p>
            <a:pPr lvl="1"/>
            <a:r>
              <a:rPr lang="hr-HR" dirty="0" err="1"/>
              <a:t>LeechBlock</a:t>
            </a:r>
            <a:r>
              <a:rPr lang="hr-HR" dirty="0"/>
              <a:t> – za Firefox</a:t>
            </a:r>
          </a:p>
          <a:p>
            <a:pPr lvl="1"/>
            <a:r>
              <a:rPr lang="hr-HR" dirty="0" err="1"/>
              <a:t>MeeTimer</a:t>
            </a:r>
            <a:r>
              <a:rPr lang="hr-HR" dirty="0"/>
              <a:t> – za Firefox prati i logira gdje najviše vremena provodite</a:t>
            </a:r>
          </a:p>
          <a:p>
            <a:r>
              <a:rPr lang="hr-HR" u="sng" dirty="0"/>
              <a:t>MOTIVIRANJE</a:t>
            </a:r>
          </a:p>
          <a:p>
            <a:pPr lvl="1"/>
            <a:r>
              <a:rPr lang="hr-HR" dirty="0" err="1"/>
              <a:t>StickK</a:t>
            </a:r>
            <a:r>
              <a:rPr lang="hr-HR" dirty="0"/>
              <a:t> – za ciljeve (</a:t>
            </a:r>
            <a:r>
              <a:rPr lang="hr-HR" dirty="0">
                <a:hlinkClick r:id="rId9"/>
              </a:rPr>
              <a:t>www.stickk.com</a:t>
            </a:r>
            <a:r>
              <a:rPr lang="hr-HR" dirty="0"/>
              <a:t>)</a:t>
            </a:r>
          </a:p>
          <a:p>
            <a:pPr lvl="1"/>
            <a:r>
              <a:rPr lang="hr-HR" dirty="0"/>
              <a:t>White </a:t>
            </a:r>
            <a:r>
              <a:rPr lang="hr-HR" dirty="0" err="1"/>
              <a:t>Noise</a:t>
            </a:r>
            <a:r>
              <a:rPr lang="hr-HR" dirty="0"/>
              <a:t> (</a:t>
            </a:r>
            <a:r>
              <a:rPr lang="hr-HR" dirty="0">
                <a:hlinkClick r:id="rId10"/>
              </a:rPr>
              <a:t>http://mynoise.net/NoiseMachines/whiteNoiseGenerator.php</a:t>
            </a:r>
            <a:r>
              <a:rPr lang="hr-HR" dirty="0"/>
              <a:t>) </a:t>
            </a:r>
          </a:p>
          <a:p>
            <a:pPr lvl="1"/>
            <a:r>
              <a:rPr lang="hr-HR" dirty="0" err="1"/>
              <a:t>Coffitivity</a:t>
            </a:r>
            <a:r>
              <a:rPr lang="hr-HR" dirty="0"/>
              <a:t> – lagana pozadinska buka kao u kafiću (</a:t>
            </a:r>
            <a:r>
              <a:rPr lang="hr-HR" dirty="0">
                <a:hlinkClick r:id="rId11"/>
              </a:rPr>
              <a:t>http://coffitivity.com</a:t>
            </a:r>
            <a:r>
              <a:rPr lang="hr-HR" dirty="0"/>
              <a:t>) </a:t>
            </a:r>
          </a:p>
          <a:p>
            <a:r>
              <a:rPr lang="hr-HR" u="sng" dirty="0"/>
              <a:t>NAJJEDNOSTAVNIJE…</a:t>
            </a:r>
          </a:p>
          <a:p>
            <a:pPr lvl="1"/>
            <a:r>
              <a:rPr lang="hr-HR" dirty="0"/>
              <a:t>Ugasite sve zvukove na računalu i mobitelu</a:t>
            </a:r>
          </a:p>
        </p:txBody>
      </p:sp>
    </p:spTree>
    <p:extLst>
      <p:ext uri="{BB962C8B-B14F-4D97-AF65-F5344CB8AC3E}">
        <p14:creationId xmlns:p14="http://schemas.microsoft.com/office/powerpoint/2010/main" val="1431778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Sumiranje o </a:t>
            </a:r>
            <a:r>
              <a:rPr lang="hr-HR" dirty="0" err="1"/>
              <a:t>prokrastinaciji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69" y="1825625"/>
            <a:ext cx="11080531" cy="4351338"/>
          </a:xfrm>
        </p:spPr>
        <p:txBody>
          <a:bodyPr/>
          <a:lstStyle/>
          <a:p>
            <a:r>
              <a:rPr lang="hr-HR" dirty="0"/>
              <a:t>Učenje je kao sport</a:t>
            </a:r>
          </a:p>
          <a:p>
            <a:r>
              <a:rPr lang="hr-HR" dirty="0"/>
              <a:t>Produktivniji su oni koji rade u kraćim intervalima</a:t>
            </a:r>
          </a:p>
          <a:p>
            <a:r>
              <a:rPr lang="hr-HR" dirty="0"/>
              <a:t>Mudro čekanje – pauziranje i promišljanje da dobijete širu sliku</a:t>
            </a:r>
          </a:p>
          <a:p>
            <a:r>
              <a:rPr lang="hr-HR" dirty="0"/>
              <a:t>Hladnije glave spašavaju živote</a:t>
            </a:r>
          </a:p>
          <a:p>
            <a:r>
              <a:rPr lang="hr-HR" dirty="0"/>
              <a:t>Istraživanja: studenti koji su slijedili strast, a ne racionalnu analizu, nesretniji se</a:t>
            </a:r>
          </a:p>
          <a:p>
            <a:r>
              <a:rPr lang="hr-HR" dirty="0"/>
              <a:t>Razvijemo ljubav i strast za ono u čemu postajemo dobri</a:t>
            </a:r>
          </a:p>
        </p:txBody>
      </p:sp>
    </p:spTree>
    <p:extLst>
      <p:ext uri="{BB962C8B-B14F-4D97-AF65-F5344CB8AC3E}">
        <p14:creationId xmlns:p14="http://schemas.microsoft.com/office/powerpoint/2010/main" val="2075410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Poboljšanje memorije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Imamo izvrstan vizualni i lokacijski sustav memoriranja</a:t>
            </a:r>
          </a:p>
          <a:p>
            <a:r>
              <a:rPr lang="hr-HR" dirty="0"/>
              <a:t>Izrađujte pamtljive sličice</a:t>
            </a:r>
          </a:p>
          <a:p>
            <a:r>
              <a:rPr lang="hr-HR" dirty="0"/>
              <a:t>Što su slike smješnije i podsjećaju na nešto konkretno, </a:t>
            </a:r>
          </a:p>
          <a:p>
            <a:pPr marL="0" indent="0">
              <a:buNone/>
            </a:pPr>
            <a:r>
              <a:rPr lang="hr-HR" dirty="0"/>
              <a:t>   tim bolje</a:t>
            </a:r>
          </a:p>
          <a:p>
            <a:r>
              <a:rPr lang="hr-HR" dirty="0"/>
              <a:t>Tehnika memorijske palače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7681" y="1825625"/>
            <a:ext cx="3064319" cy="2232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3100" y="4708476"/>
            <a:ext cx="1793117" cy="1793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445" y="4708476"/>
            <a:ext cx="1951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F=ma</a:t>
            </a:r>
          </a:p>
          <a:p>
            <a:endParaRPr lang="hr-HR" dirty="0"/>
          </a:p>
          <a:p>
            <a:r>
              <a:rPr lang="hr-HR" dirty="0"/>
              <a:t>F – sila</a:t>
            </a:r>
          </a:p>
          <a:p>
            <a:r>
              <a:rPr lang="hr-HR" dirty="0"/>
              <a:t>m – masa</a:t>
            </a:r>
          </a:p>
          <a:p>
            <a:r>
              <a:rPr lang="hr-HR" dirty="0"/>
              <a:t>a - akceleracija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03" y="4563979"/>
            <a:ext cx="3962400" cy="1937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1370" y="4192966"/>
            <a:ext cx="1951530" cy="26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Tehnika memorijske palače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28" y="1690688"/>
            <a:ext cx="10515600" cy="5170488"/>
          </a:xfrm>
        </p:spPr>
        <p:txBody>
          <a:bodyPr>
            <a:normAutofit fontScale="70000" lnSpcReduction="20000"/>
          </a:bodyPr>
          <a:lstStyle/>
          <a:p>
            <a:r>
              <a:rPr lang="hr-HR" dirty="0" err="1"/>
              <a:t>Mohsova</a:t>
            </a:r>
            <a:r>
              <a:rPr lang="hr-HR" dirty="0"/>
              <a:t> ljestvica tvrdoće minerala</a:t>
            </a:r>
          </a:p>
          <a:p>
            <a:r>
              <a:rPr lang="hr-HR" dirty="0"/>
              <a:t>Viši mineral ima i višu tvrdoću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4600" b="1" dirty="0"/>
              <a:t>T   G  K  F  A  O  K  T  K  D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157" y="2671302"/>
            <a:ext cx="4375216" cy="278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0812" y="1542960"/>
            <a:ext cx="4717145" cy="5376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8932" y="4653886"/>
            <a:ext cx="1196208" cy="67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68" y="2530030"/>
            <a:ext cx="1115927" cy="590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10" y="4211748"/>
            <a:ext cx="777325" cy="77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Još savjeta…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546" y="1415703"/>
            <a:ext cx="10515600" cy="5339939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Kreirajte metaforu, vizualizirajte i neka bude što vizualnije</a:t>
            </a:r>
          </a:p>
          <a:p>
            <a:r>
              <a:rPr lang="hr-HR" dirty="0"/>
              <a:t>Učiti prije spavanja</a:t>
            </a:r>
          </a:p>
          <a:p>
            <a:r>
              <a:rPr lang="hr-HR" dirty="0"/>
              <a:t>Ideja mora biti pamtljiva</a:t>
            </a:r>
            <a:r>
              <a:rPr lang="en-US" dirty="0"/>
              <a:t>,</a:t>
            </a:r>
            <a:r>
              <a:rPr lang="hr-HR" dirty="0"/>
              <a:t> ali je morate i ponavljati</a:t>
            </a:r>
          </a:p>
          <a:p>
            <a:r>
              <a:rPr lang="hr-HR" dirty="0"/>
              <a:t>Izrada </a:t>
            </a:r>
            <a:r>
              <a:rPr lang="hr-HR" dirty="0" err="1"/>
              <a:t>memento</a:t>
            </a:r>
            <a:r>
              <a:rPr lang="hr-HR" dirty="0"/>
              <a:t> kartica</a:t>
            </a:r>
          </a:p>
          <a:p>
            <a:r>
              <a:rPr lang="hr-HR" dirty="0"/>
              <a:t>Kreirajte logične grupe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Stvorite priču</a:t>
            </a:r>
          </a:p>
          <a:p>
            <a:r>
              <a:rPr lang="hr-HR" dirty="0"/>
              <a:t>Izgovarajte na glas</a:t>
            </a:r>
          </a:p>
          <a:p>
            <a:r>
              <a:rPr lang="hr-HR" dirty="0"/>
              <a:t>Vježbanje i razumijevanje!</a:t>
            </a:r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40" y="300487"/>
            <a:ext cx="2587171" cy="3050275"/>
          </a:xfrm>
          <a:prstGeom prst="rect">
            <a:avLst/>
          </a:prstGeom>
        </p:spPr>
      </p:pic>
      <p:pic>
        <p:nvPicPr>
          <p:cNvPr id="3074" name="Picture 2" descr="http://www.njuskalo.hr/image-w920x690/sve-ostalo/ljubitovacki-bijeli-luk-cesnjak-resta-vijenac-slika-41716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42" y="3160771"/>
            <a:ext cx="1293465" cy="172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2183" y="3885210"/>
            <a:ext cx="1672988" cy="1254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3438" y="3808219"/>
            <a:ext cx="1911702" cy="1279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65140" y="3369681"/>
            <a:ext cx="1336628" cy="1782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6341" y="3664075"/>
            <a:ext cx="2090524" cy="15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89899"/>
            <a:ext cx="10515600" cy="1681850"/>
          </a:xfrm>
        </p:spPr>
        <p:txBody>
          <a:bodyPr/>
          <a:lstStyle/>
          <a:p>
            <a:r>
              <a:rPr lang="hr-HR" dirty="0"/>
              <a:t>Formula za 2. </a:t>
            </a:r>
            <a:r>
              <a:rPr lang="hr-HR" dirty="0" err="1"/>
              <a:t>Newtonov</a:t>
            </a:r>
            <a:r>
              <a:rPr lang="hr-HR" dirty="0"/>
              <a:t> zakon?</a:t>
            </a:r>
          </a:p>
          <a:p>
            <a:r>
              <a:rPr lang="hr-HR" dirty="0"/>
              <a:t>Elementi po tvrdoći materijala?</a:t>
            </a:r>
          </a:p>
          <a:p>
            <a:r>
              <a:rPr lang="hr-HR" dirty="0"/>
              <a:t>Koliko dana u mjesecu imaju svibanj i listopad? </a:t>
            </a:r>
          </a:p>
        </p:txBody>
      </p:sp>
    </p:spTree>
    <p:extLst>
      <p:ext uri="{BB962C8B-B14F-4D97-AF65-F5344CB8AC3E}">
        <p14:creationId xmlns:p14="http://schemas.microsoft.com/office/powerpoint/2010/main" val="1959910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Oblikovanje mozga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Možemo napraviti značajne promjene ako promijenimo način razmišljanja</a:t>
            </a:r>
          </a:p>
          <a:p>
            <a:r>
              <a:rPr lang="hr-HR" dirty="0"/>
              <a:t>Apstraktne ideje moramo oživjeti (primjer Einsteina)</a:t>
            </a:r>
          </a:p>
          <a:p>
            <a:r>
              <a:rPr lang="hr-HR" dirty="0"/>
              <a:t>KISS</a:t>
            </a:r>
          </a:p>
          <a:p>
            <a:r>
              <a:rPr lang="hr-HR" dirty="0" err="1"/>
              <a:t>Feynmanova</a:t>
            </a:r>
            <a:r>
              <a:rPr lang="hr-HR" dirty="0"/>
              <a:t> tehnika</a:t>
            </a:r>
          </a:p>
          <a:p>
            <a:r>
              <a:rPr lang="hr-HR" dirty="0"/>
              <a:t>Transfer znanja se događa kada razumijemo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28000" y="4001294"/>
            <a:ext cx="2051047" cy="26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Vrijednost drugih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Vrijednost učitelja/nastavnika/profesora</a:t>
            </a:r>
          </a:p>
          <a:p>
            <a:r>
              <a:rPr lang="hr-HR" dirty="0"/>
              <a:t>Vrijednost kolega i prijatelja </a:t>
            </a:r>
            <a:r>
              <a:rPr lang="hr-HR" i="1" dirty="0"/>
              <a:t>(„</a:t>
            </a:r>
            <a:r>
              <a:rPr lang="hr-HR" i="1" dirty="0" err="1"/>
              <a:t>study</a:t>
            </a:r>
            <a:r>
              <a:rPr lang="hr-HR" i="1" dirty="0"/>
              <a:t> </a:t>
            </a:r>
            <a:r>
              <a:rPr lang="hr-HR" i="1" dirty="0" err="1"/>
              <a:t>buddy</a:t>
            </a:r>
            <a:r>
              <a:rPr lang="hr-HR" i="1" dirty="0"/>
              <a:t>”)</a:t>
            </a:r>
          </a:p>
          <a:p>
            <a:r>
              <a:rPr lang="hr-HR" dirty="0"/>
              <a:t>Vrijednost kritičara</a:t>
            </a:r>
          </a:p>
        </p:txBody>
      </p:sp>
    </p:spTree>
    <p:extLst>
      <p:ext uri="{BB962C8B-B14F-4D97-AF65-F5344CB8AC3E}">
        <p14:creationId xmlns:p14="http://schemas.microsoft.com/office/powerpoint/2010/main" val="959879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Lista za provjeru kod zadaće i testa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u="sng" dirty="0"/>
              <a:t>ZADAĆA</a:t>
            </a:r>
          </a:p>
          <a:p>
            <a:pPr lvl="1"/>
            <a:r>
              <a:rPr lang="hr-HR" dirty="0"/>
              <a:t>Jeste li uložili ozbiljan napor da shvatite tekst?</a:t>
            </a:r>
          </a:p>
          <a:p>
            <a:pPr lvl="1"/>
            <a:r>
              <a:rPr lang="hr-HR" dirty="0"/>
              <a:t>Jeste li radili sa svojim kolegama na zadaćama ili barem provjerili rješenja?</a:t>
            </a:r>
          </a:p>
          <a:p>
            <a:pPr lvl="1"/>
            <a:r>
              <a:rPr lang="hr-HR" dirty="0"/>
              <a:t>Jeste li pokušali samostalno riješiti i razumjeti gradivo prije obraćanja kolegama?</a:t>
            </a:r>
          </a:p>
          <a:p>
            <a:r>
              <a:rPr lang="hr-HR" u="sng" dirty="0"/>
              <a:t>TEST</a:t>
            </a:r>
          </a:p>
          <a:p>
            <a:pPr lvl="1"/>
            <a:r>
              <a:rPr lang="hr-HR" dirty="0"/>
              <a:t>Jeste li bili aktivno uključeni u diskusiju (na satu ili s kolegama)?</a:t>
            </a:r>
          </a:p>
          <a:p>
            <a:pPr lvl="1"/>
            <a:r>
              <a:rPr lang="hr-HR" dirty="0"/>
              <a:t>Jeste li konzultirali profesora ili asistenta oko teškog problema?</a:t>
            </a:r>
          </a:p>
          <a:p>
            <a:pPr lvl="1"/>
            <a:r>
              <a:rPr lang="hr-HR" dirty="0"/>
              <a:t>Jeste li razumjeli sve zadaće tijekom nastave?</a:t>
            </a:r>
          </a:p>
          <a:p>
            <a:pPr lvl="1"/>
            <a:r>
              <a:rPr lang="hr-HR" dirty="0"/>
              <a:t>Jeste li u grupi tražili pomoć oko stvari koje niste razumjeli?</a:t>
            </a:r>
          </a:p>
          <a:p>
            <a:pPr lvl="1"/>
            <a:r>
              <a:rPr lang="hr-HR" dirty="0"/>
              <a:t>Jeste li testirali svoje znanje samostalno ili uz pomoć kolega?</a:t>
            </a:r>
          </a:p>
          <a:p>
            <a:pPr lvl="1"/>
            <a:r>
              <a:rPr lang="hr-HR" dirty="0"/>
              <a:t>Jeste li se dobro naspavali prije testa?</a:t>
            </a:r>
          </a:p>
        </p:txBody>
      </p:sp>
    </p:spTree>
    <p:extLst>
      <p:ext uri="{BB962C8B-B14F-4D97-AF65-F5344CB8AC3E}">
        <p14:creationId xmlns:p14="http://schemas.microsoft.com/office/powerpoint/2010/main" val="282978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Fokusirani i difuzni način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Fokusirani način razmišljanja – poznate konekcije u mozgu, </a:t>
            </a:r>
          </a:p>
          <a:p>
            <a:pPr marL="0" indent="0">
              <a:buNone/>
            </a:pPr>
            <a:r>
              <a:rPr lang="hr-HR" dirty="0"/>
              <a:t>poznata rješenja i putevi </a:t>
            </a:r>
          </a:p>
          <a:p>
            <a:r>
              <a:rPr lang="hr-HR" dirty="0"/>
              <a:t>Difuzni način – kreativniji, slobodniji</a:t>
            </a:r>
          </a:p>
          <a:p>
            <a:r>
              <a:rPr lang="hr-HR" dirty="0"/>
              <a:t>Moramo jačati obje hemisfere</a:t>
            </a:r>
          </a:p>
          <a:p>
            <a:r>
              <a:rPr lang="hr-HR" dirty="0"/>
              <a:t>Fokusirani način – u školama</a:t>
            </a:r>
          </a:p>
          <a:p>
            <a:r>
              <a:rPr lang="hr-HR" dirty="0"/>
              <a:t>Dok se god svjesno fokusiramo na</a:t>
            </a:r>
          </a:p>
          <a:p>
            <a:pPr marL="0" indent="0">
              <a:buNone/>
            </a:pPr>
            <a:r>
              <a:rPr lang="hr-HR" dirty="0"/>
              <a:t>problem, blokiramo difuzni način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3631" y="3698543"/>
            <a:ext cx="5718227" cy="2954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689" y="0"/>
            <a:ext cx="2407311" cy="25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53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Savjeti na testu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Testirajte svoje znanje prije i pokušajte razmisliti unaprijed o svim mogućim pitanjima (baza)</a:t>
            </a:r>
          </a:p>
          <a:p>
            <a:r>
              <a:rPr lang="hr-HR" dirty="0"/>
              <a:t>Teže stvari prve</a:t>
            </a:r>
            <a:r>
              <a:rPr lang="en-US" dirty="0"/>
              <a:t>,</a:t>
            </a:r>
            <a:r>
              <a:rPr lang="hr-HR" dirty="0"/>
              <a:t> ali radite pauze</a:t>
            </a:r>
          </a:p>
          <a:p>
            <a:r>
              <a:rPr lang="hr-HR" dirty="0"/>
              <a:t>Disanje</a:t>
            </a:r>
          </a:p>
          <a:p>
            <a:r>
              <a:rPr lang="hr-HR" dirty="0"/>
              <a:t>Zatvorite oči</a:t>
            </a:r>
          </a:p>
          <a:p>
            <a:r>
              <a:rPr lang="hr-HR" dirty="0"/>
              <a:t>Izbjegnite negativne misli</a:t>
            </a:r>
          </a:p>
          <a:p>
            <a:r>
              <a:rPr lang="hr-HR" dirty="0"/>
              <a:t>Provjera, provjera, provjera!</a:t>
            </a:r>
          </a:p>
        </p:txBody>
      </p:sp>
    </p:spTree>
    <p:extLst>
      <p:ext uri="{BB962C8B-B14F-4D97-AF65-F5344CB8AC3E}">
        <p14:creationId xmlns:p14="http://schemas.microsoft.com/office/powerpoint/2010/main" val="3837345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10 pravila dobrog učenja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dirty="0"/>
              <a:t>Koristite prisjećanje 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Testirajte svoje znanje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Igrajte se s problemima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Ponavljajte kroz vremenski odmak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Mijenjajte različite tehnike rješavanja problema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Radite pauze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Koristite opisno postavljanje pitanja i jednostavne analogije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Fokusirajte se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Prvo pojedite žabu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Napravite mentalni kontrast</a:t>
            </a:r>
          </a:p>
        </p:txBody>
      </p:sp>
    </p:spTree>
    <p:extLst>
      <p:ext uri="{BB962C8B-B14F-4D97-AF65-F5344CB8AC3E}">
        <p14:creationId xmlns:p14="http://schemas.microsoft.com/office/powerpoint/2010/main" val="687989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10 pravila lošeg učenja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dirty="0"/>
              <a:t>Pasivno </a:t>
            </a:r>
            <a:r>
              <a:rPr lang="hr-HR" dirty="0" err="1"/>
              <a:t>iščitavanje</a:t>
            </a:r>
            <a:r>
              <a:rPr lang="hr-HR" dirty="0"/>
              <a:t> teksta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Podcrtavanje je uzelo maha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Gledanje u riješene probleme i misliti kako to znate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Čekati do zadnje minute da počnete učiti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Rješavanje uvijek istih problema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Grupe za učenje postanu grupe za druženje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Ne pročitate knjigu prije rješavanja problema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Ne provjerite s profesorom i kolegama stvari koje vas zbunjuju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Mislite da duboko razmišljate a stalno misli lete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Ne spavate dovoljno</a:t>
            </a:r>
          </a:p>
        </p:txBody>
      </p:sp>
    </p:spTree>
    <p:extLst>
      <p:ext uri="{BB962C8B-B14F-4D97-AF65-F5344CB8AC3E}">
        <p14:creationId xmlns:p14="http://schemas.microsoft.com/office/powerpoint/2010/main" val="36990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 čemu smo pričali danas? Što ste zapamtili?</a:t>
            </a:r>
          </a:p>
          <a:p>
            <a:r>
              <a:rPr lang="hr-HR" dirty="0"/>
              <a:t>Dojam o predavanju…</a:t>
            </a:r>
          </a:p>
        </p:txBody>
      </p:sp>
    </p:spTree>
    <p:extLst>
      <p:ext uri="{BB962C8B-B14F-4D97-AF65-F5344CB8AC3E}">
        <p14:creationId xmlns:p14="http://schemas.microsoft.com/office/powerpoint/2010/main" val="88576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Razlika između fokusiranog i difuznog načina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178" y="1690688"/>
            <a:ext cx="2692990" cy="3216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225" y="5028750"/>
            <a:ext cx="2083257" cy="182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8311" y="1690689"/>
            <a:ext cx="2692990" cy="3338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7353" y="5130375"/>
            <a:ext cx="3455157" cy="162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1444" y="2181644"/>
            <a:ext cx="2997857" cy="24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je teško učiti matematiku i znanost?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Apstraktnost</a:t>
            </a:r>
          </a:p>
          <a:p>
            <a:r>
              <a:rPr lang="hr-HR" dirty="0" err="1"/>
              <a:t>Enkriptičnost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Einstellung</a:t>
            </a:r>
            <a:r>
              <a:rPr lang="hr-HR" dirty="0"/>
              <a:t> efekt – prva jednostavna misao sprječava bolju ideju ili pronalazak rješenja</a:t>
            </a:r>
          </a:p>
          <a:p>
            <a:endParaRPr lang="hr-HR" dirty="0"/>
          </a:p>
          <a:p>
            <a:r>
              <a:rPr lang="hr-HR" dirty="0"/>
              <a:t>Trebamo se odučiti od starih pogrešnih ideja dok učimo nove</a:t>
            </a:r>
          </a:p>
          <a:p>
            <a:r>
              <a:rPr lang="hr-HR" u="sng" dirty="0"/>
              <a:t>Treba prvo naučiti plivati, a onda skočiti u vodu</a:t>
            </a:r>
          </a:p>
        </p:txBody>
      </p:sp>
    </p:spTree>
    <p:extLst>
      <p:ext uri="{BB962C8B-B14F-4D97-AF65-F5344CB8AC3E}">
        <p14:creationId xmlns:p14="http://schemas.microsoft.com/office/powerpoint/2010/main" val="45018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Vrijedni savjeti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Što više tjeraš mozak na kreativnost, manje kreativne će ti biti ideje</a:t>
            </a:r>
          </a:p>
          <a:p>
            <a:r>
              <a:rPr lang="hr-HR" dirty="0"/>
              <a:t>Inzistiranje na fokusiranom načinu blokira difuzni način razmišljanja</a:t>
            </a:r>
          </a:p>
          <a:p>
            <a:r>
              <a:rPr lang="hr-HR" dirty="0"/>
              <a:t>Proces učenja je savladavanje prepreka, savladavanje konfuzije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0442" y="3412266"/>
            <a:ext cx="5783135" cy="34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Vježba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Stvorite novi trokut pomicanjem samo tri novčića.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6721" y="2652093"/>
            <a:ext cx="4369758" cy="40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3256</Words>
  <Application>Microsoft Office PowerPoint</Application>
  <PresentationFormat>Widescreen</PresentationFormat>
  <Paragraphs>467</Paragraphs>
  <Slides>53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Palatino Linotype</vt:lpstr>
      <vt:lpstr>Tahoma</vt:lpstr>
      <vt:lpstr>Wingdings</vt:lpstr>
      <vt:lpstr>Office Theme</vt:lpstr>
      <vt:lpstr>KAKO UČITI? </vt:lpstr>
      <vt:lpstr>Za što ste nadareni?</vt:lpstr>
      <vt:lpstr>Ključ je u jednostavnosti</vt:lpstr>
      <vt:lpstr>Dva načina rada mozga</vt:lpstr>
      <vt:lpstr>Fokusirani i difuzni način</vt:lpstr>
      <vt:lpstr>Razlika između fokusiranog i difuznog načina</vt:lpstr>
      <vt:lpstr>Zašto je teško učiti matematiku i znanost?</vt:lpstr>
      <vt:lpstr>Vrijedni savjeti</vt:lpstr>
      <vt:lpstr>Vježba</vt:lpstr>
      <vt:lpstr>Odgovor</vt:lpstr>
      <vt:lpstr>Uvodno o prokrastinaciji                                                         ‘Zašto ostaviti za sutra, ono što možeš ostaviti za prekosutra!’          </vt:lpstr>
      <vt:lpstr>Učenje je stvaranje (1)</vt:lpstr>
      <vt:lpstr>Priča neuropsihologa Roberta Bildera</vt:lpstr>
      <vt:lpstr>Učenje je stvaranje (2)</vt:lpstr>
      <vt:lpstr>Učenje je stvaranje (3)</vt:lpstr>
      <vt:lpstr>Alterniranje između fokusiranog i difuznog načina</vt:lpstr>
      <vt:lpstr>Memorija</vt:lpstr>
      <vt:lpstr>PowerPoint Presentation</vt:lpstr>
      <vt:lpstr>PowerPoint Presentation</vt:lpstr>
      <vt:lpstr>PowerPoint Presentation</vt:lpstr>
      <vt:lpstr>PowerPoint Presentation</vt:lpstr>
      <vt:lpstr>Važnost spavanja</vt:lpstr>
      <vt:lpstr>Fokusirana pozornost</vt:lpstr>
      <vt:lpstr>Proces razumijevanja</vt:lpstr>
      <vt:lpstr>Proces učenja</vt:lpstr>
      <vt:lpstr>Iluzija kompetencija i važnost podsjećanja (1)</vt:lpstr>
      <vt:lpstr>Vježba premetaljki (anagrama)</vt:lpstr>
      <vt:lpstr>Iluzija kompetencija i važnost podsjećanja (2) </vt:lpstr>
      <vt:lpstr>Važnost prakse</vt:lpstr>
      <vt:lpstr>Preplitanje</vt:lpstr>
      <vt:lpstr>Prokrastinacija</vt:lpstr>
      <vt:lpstr>Navika (1)</vt:lpstr>
      <vt:lpstr>Navika (2)</vt:lpstr>
      <vt:lpstr>Navika (3)</vt:lpstr>
      <vt:lpstr>Nagrada!</vt:lpstr>
      <vt:lpstr>Fokus na proces</vt:lpstr>
      <vt:lpstr>Izgradnja snažnih „gomilica” (1)</vt:lpstr>
      <vt:lpstr>Izgradnja snažnih „gomilica” (2)</vt:lpstr>
      <vt:lpstr>Alati, savjeti i trikovi (1)</vt:lpstr>
      <vt:lpstr>Alati, savjeti i trikovi (2)</vt:lpstr>
      <vt:lpstr>Alati, savjeti i trikovi (3)</vt:lpstr>
      <vt:lpstr>Sumiranje o prokrastinaciji</vt:lpstr>
      <vt:lpstr>Poboljšanje memorije</vt:lpstr>
      <vt:lpstr>Tehnika memorijske palače</vt:lpstr>
      <vt:lpstr>Još savjeta…</vt:lpstr>
      <vt:lpstr>Pitanja?</vt:lpstr>
      <vt:lpstr>Oblikovanje mozga</vt:lpstr>
      <vt:lpstr>Vrijednost drugih</vt:lpstr>
      <vt:lpstr>Lista za provjeru kod zadaće i testa</vt:lpstr>
      <vt:lpstr>Savjeti na testu</vt:lpstr>
      <vt:lpstr>10 pravila dobrog učenja</vt:lpstr>
      <vt:lpstr>10 pravila lošeg učenja</vt:lpstr>
      <vt:lpstr>Pitanje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UČITI?</dc:title>
  <dc:creator>Sanja</dc:creator>
  <cp:lastModifiedBy>Tomić</cp:lastModifiedBy>
  <cp:revision>90</cp:revision>
  <dcterms:created xsi:type="dcterms:W3CDTF">2015-11-17T13:54:41Z</dcterms:created>
  <dcterms:modified xsi:type="dcterms:W3CDTF">2022-01-17T09:59:00Z</dcterms:modified>
</cp:coreProperties>
</file>