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75" r:id="rId2"/>
    <p:sldId id="280" r:id="rId3"/>
    <p:sldId id="281" r:id="rId4"/>
    <p:sldId id="282" r:id="rId5"/>
    <p:sldId id="283" r:id="rId6"/>
    <p:sldId id="284" r:id="rId7"/>
    <p:sldId id="286" r:id="rId8"/>
    <p:sldId id="285" r:id="rId9"/>
    <p:sldId id="287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6" r:id="rId19"/>
    <p:sldId id="264" r:id="rId20"/>
    <p:sldId id="265" r:id="rId21"/>
    <p:sldId id="279" r:id="rId22"/>
    <p:sldId id="267" r:id="rId23"/>
    <p:sldId id="277" r:id="rId24"/>
    <p:sldId id="276" r:id="rId25"/>
    <p:sldId id="278" r:id="rId26"/>
    <p:sldId id="272" r:id="rId27"/>
    <p:sldId id="274" r:id="rId28"/>
    <p:sldId id="269" r:id="rId29"/>
    <p:sldId id="268" r:id="rId30"/>
    <p:sldId id="27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92" autoAdjust="0"/>
  </p:normalViewPr>
  <p:slideViewPr>
    <p:cSldViewPr snapToGrid="0">
      <p:cViewPr varScale="1">
        <p:scale>
          <a:sx n="102" d="100"/>
          <a:sy n="102" d="100"/>
        </p:scale>
        <p:origin x="-8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E1C36-5554-4B40-A1BE-DD3630C9728D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2EE18-F480-4784-BF40-3AADFBF16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798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 typeface="Wingdings 2" pitchFamily="18" charset="2"/>
              <a:buNone/>
            </a:pPr>
            <a:r>
              <a:rPr lang="hr-HR" sz="1200" dirty="0" smtClean="0"/>
              <a:t>Indikacija kvantitete postiže se korištenjem slijedećih izraza vezano uz neko opažanje ili događaj:</a:t>
            </a:r>
          </a:p>
          <a:p>
            <a:pPr algn="just">
              <a:buFont typeface="Wingdings 2" pitchFamily="18" charset="2"/>
              <a:buNone/>
            </a:pPr>
            <a:endParaRPr lang="hr-HR" sz="1200" dirty="0" smtClean="0"/>
          </a:p>
          <a:p>
            <a:pPr algn="just"/>
            <a:r>
              <a:rPr lang="hr-HR" sz="1200" dirty="0" smtClean="0"/>
              <a:t>dominantan, raširen, ponavljajući</a:t>
            </a:r>
          </a:p>
          <a:p>
            <a:pPr algn="just"/>
            <a:r>
              <a:rPr lang="hr-HR" sz="1200" dirty="0" smtClean="0"/>
              <a:t>rjeđi, izniman, manje učestao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2EE18-F480-4784-BF40-3AADFBF160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85B-19C4-476D-89EA-31EAD8FB10EE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7133-2B11-48CD-B958-154E40645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85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85B-19C4-476D-89EA-31EAD8FB10EE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7133-2B11-48CD-B958-154E40645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634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85B-19C4-476D-89EA-31EAD8FB10EE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7133-2B11-48CD-B958-154E40645D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554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85B-19C4-476D-89EA-31EAD8FB10EE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7133-2B11-48CD-B958-154E40645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744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85B-19C4-476D-89EA-31EAD8FB10EE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7133-2B11-48CD-B958-154E40645D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3767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85B-19C4-476D-89EA-31EAD8FB10EE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7133-2B11-48CD-B958-154E40645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1459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85B-19C4-476D-89EA-31EAD8FB10EE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7133-2B11-48CD-B958-154E40645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0024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85B-19C4-476D-89EA-31EAD8FB10EE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7133-2B11-48CD-B958-154E40645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114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85B-19C4-476D-89EA-31EAD8FB10EE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7133-2B11-48CD-B958-154E40645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924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85B-19C4-476D-89EA-31EAD8FB10EE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7133-2B11-48CD-B958-154E40645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70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85B-19C4-476D-89EA-31EAD8FB10EE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7133-2B11-48CD-B958-154E40645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184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85B-19C4-476D-89EA-31EAD8FB10EE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7133-2B11-48CD-B958-154E40645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821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85B-19C4-476D-89EA-31EAD8FB10EE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7133-2B11-48CD-B958-154E40645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818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85B-19C4-476D-89EA-31EAD8FB10EE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7133-2B11-48CD-B958-154E40645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311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85B-19C4-476D-89EA-31EAD8FB10EE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7133-2B11-48CD-B958-154E40645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416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85B-19C4-476D-89EA-31EAD8FB10EE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7133-2B11-48CD-B958-154E40645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52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5D85B-19C4-476D-89EA-31EAD8FB10EE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FE7133-2B11-48CD-B958-154E40645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956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fet.unipu.hr/_download/repository/studosi-dokumenti/Naputak_o_seminarskom_radu.pdf" TargetMode="External"/><Relationship Id="rId3" Type="http://schemas.openxmlformats.org/officeDocument/2006/relationships/hyperlink" Target="https://www.unipu.hr/dokumenti" TargetMode="External"/><Relationship Id="rId7" Type="http://schemas.openxmlformats.org/officeDocument/2006/relationships/hyperlink" Target="https://www.unipu.hr/_download/repository/Zavrsetak/Pravilnik_o_izmjenama_i_dopunama_Pravilnika_o_zavrsnom_radu_i_koncertu_na_preddiplomskim_i_diplomskim_sveucilisnim_i_strucnim_studijima_10.5.2016.pdf" TargetMode="External"/><Relationship Id="rId2" Type="http://schemas.openxmlformats.org/officeDocument/2006/relationships/hyperlink" Target="https://fet.unipu.hr/fet/za_studente/dokument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pu.hr/_download/repository/Zavrsetak/Pravilnik_o_izmjenama_i_dopunama_Pravilnika_o_zavrsnom_radu_koncertu_19.2.2016.pdf" TargetMode="External"/><Relationship Id="rId5" Type="http://schemas.openxmlformats.org/officeDocument/2006/relationships/hyperlink" Target="https://www.unipu.hr/_download/repository/Zavrsetak/Pravilnik_o_zavrsnom_radu-zavrsnom_koncertu_7.7.2015.pdf" TargetMode="External"/><Relationship Id="rId4" Type="http://schemas.openxmlformats.org/officeDocument/2006/relationships/hyperlink" Target="https://www.unipu.hr/_download/repository/2019-09-30-Pravilnik_o_zavrsnom_radu-zavrsnom_koncertu-procisceni_tekst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ethisforme.com/harvard-referencing" TargetMode="External"/><Relationship Id="rId2" Type="http://schemas.openxmlformats.org/officeDocument/2006/relationships/hyperlink" Target="http://www.chicagomanualofstyle.org/tools_citationguide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Do sada smo naučili…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400300"/>
            <a:ext cx="8596668" cy="3641062"/>
          </a:xfrm>
        </p:spPr>
        <p:txBody>
          <a:bodyPr/>
          <a:lstStyle/>
          <a:p>
            <a:r>
              <a:rPr lang="hr-HR" dirty="0" smtClean="0"/>
              <a:t>Temeljne pojmove iz metodologije</a:t>
            </a:r>
          </a:p>
          <a:p>
            <a:r>
              <a:rPr lang="hr-HR" dirty="0" smtClean="0"/>
              <a:t>Metodološkom pristupu u ekonomiji</a:t>
            </a:r>
          </a:p>
          <a:p>
            <a:r>
              <a:rPr lang="hr-HR" dirty="0" smtClean="0"/>
              <a:t>O povijesnom razvoju metodoloških pristupa</a:t>
            </a:r>
          </a:p>
          <a:p>
            <a:r>
              <a:rPr lang="hr-HR" dirty="0" smtClean="0"/>
              <a:t>O odabiru područja i teme istraživanja</a:t>
            </a:r>
          </a:p>
          <a:p>
            <a:r>
              <a:rPr lang="hr-HR" dirty="0" smtClean="0"/>
              <a:t>O formulaciji ciljeva i hipoteza istraživanja</a:t>
            </a:r>
          </a:p>
          <a:p>
            <a:r>
              <a:rPr lang="hr-HR" dirty="0" smtClean="0"/>
              <a:t>O konstrukciji teorije i odabiru varijabli za istraživanje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79637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70" y="1804033"/>
            <a:ext cx="7766936" cy="1646302"/>
          </a:xfrm>
        </p:spPr>
        <p:txBody>
          <a:bodyPr/>
          <a:lstStyle/>
          <a:p>
            <a:pPr algn="ctr"/>
            <a:r>
              <a:rPr lang="hr-HR" dirty="0"/>
              <a:t>DOKUMENTI I PRAVILNICI </a:t>
            </a:r>
            <a:br>
              <a:rPr lang="hr-HR" dirty="0"/>
            </a:br>
            <a:r>
              <a:rPr lang="hr-HR" dirty="0"/>
              <a:t>EFPU.HR/UNIPU.HR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738" y="4621160"/>
            <a:ext cx="10598136" cy="1368188"/>
          </a:xfrm>
        </p:spPr>
        <p:txBody>
          <a:bodyPr/>
          <a:lstStyle/>
          <a:p>
            <a:pPr algn="ctr"/>
            <a:r>
              <a:rPr lang="hr-HR" dirty="0" smtClean="0"/>
              <a:t>Kako napisati seminar, a da ga niti jedan profesor FET-a zbog formalnih elemenata, ne može odbiti?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7917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Gdje naći važne dokumente?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https://fet.unipu.hr/fet/za_studente/dokumenti</a:t>
            </a:r>
            <a:endParaRPr lang="hr-HR" dirty="0"/>
          </a:p>
          <a:p>
            <a:r>
              <a:rPr lang="hr-HR" dirty="0">
                <a:hlinkClick r:id="rId3"/>
              </a:rPr>
              <a:t>https://www.unipu.hr/dokumenti</a:t>
            </a:r>
            <a:r>
              <a:rPr lang="hr-HR" dirty="0"/>
              <a:t> 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Završni rad:</a:t>
            </a:r>
          </a:p>
          <a:p>
            <a:pPr lvl="1"/>
            <a:r>
              <a:rPr lang="hr-HR" dirty="0">
                <a:hlinkClick r:id="rId4"/>
              </a:rPr>
              <a:t>https://www.unipu.hr/_download/repository/2019-09-30-Pravilnik_o_zavrsnom_radu-zavrsnom_koncertu-procisceni_tekst.pdf</a:t>
            </a:r>
            <a:endParaRPr lang="hr-HR" dirty="0"/>
          </a:p>
          <a:p>
            <a:pPr lvl="1"/>
            <a:r>
              <a:rPr lang="hr-HR" dirty="0">
                <a:hlinkClick r:id="rId5"/>
              </a:rPr>
              <a:t>https://www.unipu.hr/_download/repository/Zavrsetak/Pravilnik_o_zavrsnom_radu-zavrsnom_koncertu_7.7.2015.pdf</a:t>
            </a:r>
            <a:r>
              <a:rPr lang="hr-HR" dirty="0"/>
              <a:t> </a:t>
            </a:r>
          </a:p>
          <a:p>
            <a:pPr lvl="1"/>
            <a:r>
              <a:rPr lang="hr-HR" dirty="0">
                <a:hlinkClick r:id="rId6"/>
              </a:rPr>
              <a:t>https://www.unipu.hr/_download/repository/Zavrsetak/Pravilnik_o_izmjenama_i_dopunama_Pravilnika_o_zavrsnom_radu_koncertu_19.2.2016.pdf</a:t>
            </a:r>
            <a:r>
              <a:rPr lang="hr-HR" dirty="0"/>
              <a:t> </a:t>
            </a:r>
          </a:p>
          <a:p>
            <a:pPr lvl="1"/>
            <a:r>
              <a:rPr lang="hr-HR" dirty="0">
                <a:hlinkClick r:id="rId7"/>
              </a:rPr>
              <a:t>https://www.unipu.hr/_download/repository/Zavrsetak/Pravilnik_o_izmjenama_i_dopunama_Pravilnika_o_zavrsnom_radu_i_koncertu_na_preddiplomskim_i_diplomskim_sveucilisnim_i_strucnim_studijima_10.5.2016.pdf</a:t>
            </a:r>
            <a:r>
              <a:rPr lang="hr-HR" dirty="0"/>
              <a:t> (!)</a:t>
            </a:r>
          </a:p>
          <a:p>
            <a:r>
              <a:rPr lang="hr-HR" dirty="0"/>
              <a:t>Seminarski rad:</a:t>
            </a:r>
          </a:p>
          <a:p>
            <a:pPr lvl="1"/>
            <a:r>
              <a:rPr lang="en-US" dirty="0">
                <a:hlinkClick r:id="rId8"/>
              </a:rPr>
              <a:t>https://fet.unipu.hr/_download/repository/studosi-dokumenti/Naputak_o_seminarskom_radu.pdf</a:t>
            </a:r>
            <a:r>
              <a:rPr lang="hr-HR" dirty="0"/>
              <a:t> </a:t>
            </a:r>
          </a:p>
          <a:p>
            <a:pPr marL="457200" lvl="1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51105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7312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hr-HR" dirty="0"/>
              <a:t>Pravilnik o završnom radu i završnom koncertu na preddiplomskim sveučilišnim i stručnim studijima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26823"/>
          </a:xfrm>
        </p:spPr>
        <p:txBody>
          <a:bodyPr>
            <a:normAutofit/>
          </a:bodyPr>
          <a:lstStyle/>
          <a:p>
            <a:r>
              <a:rPr lang="hr-HR" dirty="0"/>
              <a:t>Završni rad sastoji se od:</a:t>
            </a:r>
          </a:p>
          <a:p>
            <a:pPr lvl="1"/>
            <a:r>
              <a:rPr lang="hr-HR" dirty="0"/>
              <a:t>Naslovne stranice (vanjska i unutarnja</a:t>
            </a:r>
            <a:r>
              <a:rPr lang="hr-HR" dirty="0" smtClean="0"/>
              <a:t>)</a:t>
            </a:r>
            <a:endParaRPr lang="hr-HR" dirty="0"/>
          </a:p>
          <a:p>
            <a:pPr lvl="1"/>
            <a:r>
              <a:rPr lang="hr-HR" dirty="0"/>
              <a:t>Izjave (akademska čestitost, korištenje autorskog djela</a:t>
            </a:r>
            <a:r>
              <a:rPr lang="hr-HR" dirty="0" smtClean="0"/>
              <a:t>)</a:t>
            </a:r>
          </a:p>
          <a:p>
            <a:pPr lvl="1"/>
            <a:r>
              <a:rPr lang="hr-HR" dirty="0" smtClean="0"/>
              <a:t>Zahvale</a:t>
            </a:r>
            <a:endParaRPr lang="hr-HR" dirty="0"/>
          </a:p>
          <a:p>
            <a:pPr lvl="1"/>
            <a:r>
              <a:rPr lang="hr-HR" dirty="0"/>
              <a:t>Sadržaj</a:t>
            </a:r>
          </a:p>
          <a:p>
            <a:pPr lvl="1"/>
            <a:r>
              <a:rPr lang="hr-HR" dirty="0"/>
              <a:t>Uvod</a:t>
            </a:r>
          </a:p>
          <a:p>
            <a:pPr lvl="1"/>
            <a:r>
              <a:rPr lang="hr-HR" dirty="0"/>
              <a:t>Obrada tema</a:t>
            </a:r>
          </a:p>
          <a:p>
            <a:pPr lvl="1"/>
            <a:r>
              <a:rPr lang="hr-HR" dirty="0"/>
              <a:t>Zaključak</a:t>
            </a:r>
          </a:p>
          <a:p>
            <a:pPr lvl="1"/>
            <a:r>
              <a:rPr lang="hr-HR" dirty="0"/>
              <a:t>Literatura</a:t>
            </a:r>
          </a:p>
          <a:p>
            <a:pPr lvl="1"/>
            <a:r>
              <a:rPr lang="hr-HR" dirty="0"/>
              <a:t>Prilozi (ako postoje)</a:t>
            </a:r>
          </a:p>
          <a:p>
            <a:pPr lvl="1"/>
            <a:r>
              <a:rPr lang="hr-HR" dirty="0"/>
              <a:t>Sažeci (hrvatski i engleski jezik)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9107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Pravilnik o završnom radu i završnom koncertu na preddiplomskim sveučilišnim i stručnim studijima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400300"/>
            <a:ext cx="8596668" cy="3641062"/>
          </a:xfrm>
        </p:spPr>
        <p:txBody>
          <a:bodyPr/>
          <a:lstStyle/>
          <a:p>
            <a:r>
              <a:rPr lang="hr-HR" dirty="0"/>
              <a:t>Izgled rada</a:t>
            </a:r>
          </a:p>
          <a:p>
            <a:r>
              <a:rPr lang="hr-HR" dirty="0"/>
              <a:t>Do 15.4. posljednje godine </a:t>
            </a:r>
            <a:r>
              <a:rPr lang="hr-HR" dirty="0" smtClean="0"/>
              <a:t>studiranja </a:t>
            </a:r>
            <a:endParaRPr lang="hr-HR" dirty="0"/>
          </a:p>
          <a:p>
            <a:r>
              <a:rPr lang="hr-HR" dirty="0"/>
              <a:t>Rok: </a:t>
            </a:r>
            <a:r>
              <a:rPr lang="hr-HR" dirty="0" err="1"/>
              <a:t>max</a:t>
            </a:r>
            <a:r>
              <a:rPr lang="hr-HR" dirty="0"/>
              <a:t>. mjesec dana </a:t>
            </a:r>
          </a:p>
          <a:p>
            <a:r>
              <a:rPr lang="hr-HR" dirty="0"/>
              <a:t>Obrana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5477" y="1670442"/>
            <a:ext cx="4422061" cy="518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0026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67746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6513" y="0"/>
            <a:ext cx="5682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9319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2730" y="1028757"/>
            <a:ext cx="4877869" cy="453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2560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Numeracija</a:t>
            </a:r>
          </a:p>
          <a:p>
            <a:r>
              <a:rPr lang="hr-HR" dirty="0"/>
              <a:t>Problem istraživanja</a:t>
            </a:r>
          </a:p>
          <a:p>
            <a:r>
              <a:rPr lang="hr-HR" dirty="0"/>
              <a:t>Predmet istraživanja</a:t>
            </a:r>
          </a:p>
          <a:p>
            <a:r>
              <a:rPr lang="hr-HR" dirty="0"/>
              <a:t>Cilj istraživanja</a:t>
            </a:r>
          </a:p>
          <a:p>
            <a:r>
              <a:rPr lang="hr-HR" dirty="0"/>
              <a:t>Struktura rada</a:t>
            </a:r>
          </a:p>
          <a:p>
            <a:r>
              <a:rPr lang="hr-HR" dirty="0"/>
              <a:t>Korištene metode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881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Razrada </a:t>
            </a:r>
            <a:r>
              <a:rPr lang="hr-HR" dirty="0"/>
              <a:t>teme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Numeracija poglavlja i </a:t>
            </a:r>
            <a:r>
              <a:rPr lang="hr-HR" dirty="0" err="1"/>
              <a:t>podpoglavlja</a:t>
            </a:r>
            <a:endParaRPr lang="hr-HR" dirty="0"/>
          </a:p>
          <a:p>
            <a:r>
              <a:rPr lang="hr-HR" dirty="0"/>
              <a:t>Izgled paragrafa (američki i europski tip)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4993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Pisanje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Neutralno obraćanje, pasivni oblik</a:t>
            </a:r>
          </a:p>
          <a:p>
            <a:r>
              <a:rPr lang="hr-HR" dirty="0"/>
              <a:t>Tablice, grafikoni, slike, sheme, fotografije,…</a:t>
            </a:r>
          </a:p>
          <a:p>
            <a:r>
              <a:rPr lang="hr-HR" dirty="0"/>
              <a:t>Fusnote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9175" y="3817281"/>
            <a:ext cx="4874302" cy="213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605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453951"/>
            <a:ext cx="8596668" cy="3587411"/>
          </a:xfrm>
        </p:spPr>
        <p:txBody>
          <a:bodyPr/>
          <a:lstStyle/>
          <a:p>
            <a:r>
              <a:rPr lang="hr-HR" dirty="0" smtClean="0"/>
              <a:t>Numeracija</a:t>
            </a:r>
            <a:endParaRPr lang="en-US" dirty="0" smtClean="0"/>
          </a:p>
          <a:p>
            <a:r>
              <a:rPr lang="hr-HR" dirty="0" smtClean="0"/>
              <a:t>Rezimiranje</a:t>
            </a:r>
            <a:endParaRPr lang="hr-HR" dirty="0"/>
          </a:p>
          <a:p>
            <a:r>
              <a:rPr lang="hr-HR" dirty="0" smtClean="0"/>
              <a:t>Osvrt</a:t>
            </a:r>
          </a:p>
          <a:p>
            <a:r>
              <a:rPr lang="hr-HR" dirty="0" smtClean="0"/>
              <a:t>Ograničenja rada</a:t>
            </a:r>
          </a:p>
          <a:p>
            <a:r>
              <a:rPr lang="hr-HR" dirty="0" smtClean="0"/>
              <a:t>Sugestije za druga (ili buduća istraživanja)</a:t>
            </a:r>
          </a:p>
          <a:p>
            <a:r>
              <a:rPr lang="hr-HR" dirty="0" smtClean="0"/>
              <a:t>Zaključne riječi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1984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Priprema pisanja (studentskih) radova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8294"/>
            <a:ext cx="8596668" cy="5299787"/>
          </a:xfrm>
        </p:spPr>
        <p:txBody>
          <a:bodyPr>
            <a:normAutofit fontScale="92500" lnSpcReduction="10000"/>
          </a:bodyPr>
          <a:lstStyle/>
          <a:p>
            <a:r>
              <a:rPr lang="hr-HR" sz="1900" b="1" dirty="0" smtClean="0"/>
              <a:t>Organiziranje</a:t>
            </a:r>
          </a:p>
          <a:p>
            <a:endParaRPr lang="hr-HR" sz="1900" b="1" dirty="0" smtClean="0"/>
          </a:p>
          <a:p>
            <a:r>
              <a:rPr lang="hr-HR" sz="1900" b="1" dirty="0" smtClean="0"/>
              <a:t>Priprema za pisanje</a:t>
            </a:r>
          </a:p>
          <a:p>
            <a:endParaRPr lang="hr-HR" sz="1900" b="1" dirty="0" smtClean="0"/>
          </a:p>
          <a:p>
            <a:r>
              <a:rPr lang="hr-HR" sz="1900" b="1" dirty="0" smtClean="0"/>
              <a:t>Odlučivanje o stilu i formi</a:t>
            </a:r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Ostali bitni aspekti izvještavanja:</a:t>
            </a:r>
          </a:p>
          <a:p>
            <a:pPr>
              <a:lnSpc>
                <a:spcPct val="180000"/>
              </a:lnSpc>
            </a:pPr>
            <a:r>
              <a:rPr lang="hr-HR" dirty="0" smtClean="0"/>
              <a:t>stil i jezik izvješćivanja</a:t>
            </a:r>
          </a:p>
          <a:p>
            <a:pPr>
              <a:lnSpc>
                <a:spcPct val="180000"/>
              </a:lnSpc>
            </a:pPr>
            <a:r>
              <a:rPr lang="hr-HR" dirty="0" smtClean="0"/>
              <a:t>opisivanje konteksta istraživanja</a:t>
            </a:r>
          </a:p>
          <a:p>
            <a:pPr>
              <a:lnSpc>
                <a:spcPct val="180000"/>
              </a:lnSpc>
            </a:pPr>
            <a:r>
              <a:rPr lang="hr-HR" dirty="0" smtClean="0"/>
              <a:t>integriranje kvalitativnih i kvantitativnih nalaza </a:t>
            </a:r>
          </a:p>
          <a:p>
            <a:pPr>
              <a:lnSpc>
                <a:spcPct val="180000"/>
              </a:lnSpc>
            </a:pPr>
            <a:r>
              <a:rPr lang="hr-HR" dirty="0" smtClean="0"/>
              <a:t>duljina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Ne numerira se</a:t>
            </a:r>
          </a:p>
          <a:p>
            <a:r>
              <a:rPr lang="hr-HR" dirty="0"/>
              <a:t>Bibliografski izvori</a:t>
            </a:r>
          </a:p>
          <a:p>
            <a:r>
              <a:rPr lang="hr-HR" dirty="0"/>
              <a:t>Kategorije</a:t>
            </a:r>
          </a:p>
          <a:p>
            <a:r>
              <a:rPr lang="hr-HR" dirty="0"/>
              <a:t>Abecedni redoslijed prema prezimenu </a:t>
            </a:r>
            <a:r>
              <a:rPr lang="hr-HR" dirty="0" smtClean="0"/>
              <a:t>autora</a:t>
            </a:r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9009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Tipovi navođenja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tekstu</a:t>
            </a:r>
          </a:p>
          <a:p>
            <a:r>
              <a:rPr lang="hr-HR" dirty="0" smtClean="0"/>
              <a:t>Fusnote</a:t>
            </a:r>
          </a:p>
          <a:p>
            <a:r>
              <a:rPr lang="hr-HR" dirty="0" smtClean="0"/>
              <a:t>Završne bilješke (</a:t>
            </a:r>
            <a:r>
              <a:rPr lang="hr-HR" dirty="0" err="1" smtClean="0"/>
              <a:t>eng</a:t>
            </a:r>
            <a:r>
              <a:rPr lang="hr-HR" dirty="0" smtClean="0"/>
              <a:t>. </a:t>
            </a:r>
            <a:r>
              <a:rPr lang="hr-HR" i="1" dirty="0" err="1" smtClean="0"/>
              <a:t>Endnotes</a:t>
            </a:r>
            <a:r>
              <a:rPr lang="hr-HR" dirty="0" smtClean="0"/>
              <a:t>) – na kraju poglavlja ili na kraju rada</a:t>
            </a:r>
          </a:p>
          <a:p>
            <a:r>
              <a:rPr lang="hr-HR" dirty="0" smtClean="0"/>
              <a:t>Numeričko-abecedni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3109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Navođenje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CHICAGO</a:t>
            </a:r>
          </a:p>
          <a:p>
            <a:pPr lvl="1"/>
            <a:r>
              <a:rPr lang="hr-HR" dirty="0"/>
              <a:t>Fusnote</a:t>
            </a:r>
          </a:p>
          <a:p>
            <a:pPr lvl="1"/>
            <a:r>
              <a:rPr lang="hr-HR" dirty="0">
                <a:hlinkClick r:id="rId2"/>
              </a:rPr>
              <a:t>http://www.chicagomanualofstyle.org/tools_citationguide.html</a:t>
            </a:r>
            <a:r>
              <a:rPr lang="hr-HR" dirty="0"/>
              <a:t> </a:t>
            </a:r>
          </a:p>
          <a:p>
            <a:pPr lvl="1"/>
            <a:r>
              <a:rPr lang="hr-HR" dirty="0" err="1"/>
              <a:t>Loc.cit</a:t>
            </a:r>
            <a:r>
              <a:rPr lang="hr-HR" dirty="0"/>
              <a:t>./ ibidem / op.cit.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HARVARD</a:t>
            </a:r>
          </a:p>
          <a:p>
            <a:pPr lvl="1"/>
            <a:r>
              <a:rPr lang="hr-HR" dirty="0"/>
              <a:t>Reference u tekstu</a:t>
            </a:r>
          </a:p>
          <a:p>
            <a:pPr lvl="1"/>
            <a:r>
              <a:rPr lang="hr-HR" dirty="0">
                <a:hlinkClick r:id="rId3"/>
              </a:rPr>
              <a:t>http://www.citethisforme.com/harvard-referencing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40206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referiranja – čikaški 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458" y="6092371"/>
            <a:ext cx="4909079" cy="7656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dirty="0" smtClean="0"/>
              <a:t>Izvadak iz knjige Zelenika, R., Metodologija i tehnologija izrade znanstvenog i stručnog djela, 4. izdanje, Ekonomski fakultet u Rijeci, Rijeka, 2000., str. 113.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1846" y="1144133"/>
            <a:ext cx="5566304" cy="457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8268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referiranja – </a:t>
            </a:r>
            <a:r>
              <a:rPr lang="hr-HR" dirty="0" err="1" smtClean="0"/>
              <a:t>harvardski</a:t>
            </a:r>
            <a:r>
              <a:rPr lang="hr-HR" dirty="0" smtClean="0"/>
              <a:t> 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062" y="4561334"/>
            <a:ext cx="6377763" cy="116795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r-HR" dirty="0" smtClean="0"/>
              <a:t>Izvadak iz članka </a:t>
            </a:r>
            <a:r>
              <a:rPr lang="hr-HR" dirty="0" err="1" smtClean="0"/>
              <a:t>Krivačić</a:t>
            </a:r>
            <a:r>
              <a:rPr lang="hr-HR" dirty="0" smtClean="0"/>
              <a:t>, D., Janković, S., „Čimbenici </a:t>
            </a:r>
          </a:p>
          <a:p>
            <a:pPr marL="0" indent="0">
              <a:buNone/>
            </a:pPr>
            <a:r>
              <a:rPr lang="hr-HR" dirty="0" smtClean="0"/>
              <a:t>Izvještavanja o okolišu”, Ekonomski pregled, Vol. 71, No 4, 2020, </a:t>
            </a:r>
          </a:p>
          <a:p>
            <a:pPr marL="0" indent="0">
              <a:buNone/>
            </a:pPr>
            <a:r>
              <a:rPr lang="hr-HR" dirty="0" smtClean="0"/>
              <a:t>Str. 384.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201" y="1650762"/>
            <a:ext cx="6485483" cy="2910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3723" y="1557992"/>
            <a:ext cx="2540557" cy="685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00" y="2280345"/>
            <a:ext cx="5356399" cy="8257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00" y="3285123"/>
            <a:ext cx="5356399" cy="77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5117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Europski sustav pozivnih bilježaka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6987" y="1642598"/>
            <a:ext cx="5686118" cy="508681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006696" y="6092371"/>
            <a:ext cx="4909079" cy="7656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dirty="0" smtClean="0"/>
              <a:t>Izvadak iz knjige Zelenika, R., Metodologija i tehnologija izrade znanstvenog i stručnog djela, 4. izdanje, Ekonomski fakultet u Rijeci, Rijeka, 2000., str. 459.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091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Citiranje i parafraziranje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CITIRANJE</a:t>
            </a:r>
          </a:p>
          <a:p>
            <a:pPr lvl="1"/>
            <a:r>
              <a:rPr lang="hr-HR" dirty="0" smtClean="0"/>
              <a:t>Preuzimanje teksta od riječi do riječi</a:t>
            </a:r>
          </a:p>
          <a:p>
            <a:pPr lvl="1"/>
            <a:r>
              <a:rPr lang="hr-HR" dirty="0" smtClean="0"/>
              <a:t>Koristiti navodnike</a:t>
            </a:r>
          </a:p>
          <a:p>
            <a:pPr lvl="1"/>
            <a:r>
              <a:rPr lang="hr-HR" dirty="0" smtClean="0"/>
              <a:t>OBAVEZNO navesti izvor – autor, publikacija, broj stranica</a:t>
            </a: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PARAFRAZIRANJE</a:t>
            </a:r>
          </a:p>
          <a:p>
            <a:pPr lvl="1"/>
            <a:r>
              <a:rPr lang="hr-HR" dirty="0" smtClean="0"/>
              <a:t>Pojašnjavaju se tuđe ideje vlastitim jezikom, na </a:t>
            </a:r>
            <a:r>
              <a:rPr lang="hr-HR" u="sng" dirty="0" smtClean="0"/>
              <a:t>drugačiji </a:t>
            </a:r>
            <a:r>
              <a:rPr lang="hr-HR" dirty="0" smtClean="0"/>
              <a:t>način</a:t>
            </a:r>
          </a:p>
          <a:p>
            <a:pPr lvl="1"/>
            <a:r>
              <a:rPr lang="hr-HR" dirty="0" smtClean="0"/>
              <a:t>Ne preuzima se nečiji tekst od riječi do riječi</a:t>
            </a:r>
          </a:p>
          <a:p>
            <a:pPr lvl="1"/>
            <a:r>
              <a:rPr lang="hr-HR" dirty="0" smtClean="0"/>
              <a:t>Nisu potrebni navodnici</a:t>
            </a:r>
          </a:p>
          <a:p>
            <a:pPr lvl="1"/>
            <a:r>
              <a:rPr lang="hr-HR" dirty="0" smtClean="0"/>
              <a:t>Uputno je navesti izvor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4983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1600" dirty="0" smtClean="0"/>
              <a:t>Primjer citiranja i referiranja</a:t>
            </a:r>
            <a:br>
              <a:rPr lang="hr-HR" sz="1600" dirty="0" smtClean="0"/>
            </a:b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1600" dirty="0" smtClean="0"/>
              <a:t>Pavić, F., Kako je STEM ubio </a:t>
            </a:r>
            <a:r>
              <a:rPr lang="hr-HR" sz="1600" dirty="0" err="1" smtClean="0"/>
              <a:t>humanistiku</a:t>
            </a:r>
            <a:r>
              <a:rPr lang="hr-HR" sz="1600" dirty="0" smtClean="0"/>
              <a:t>: Koga briga za Hegela! Svi hoće biti kao </a:t>
            </a:r>
            <a:r>
              <a:rPr lang="hr-HR" sz="1600" dirty="0" err="1" smtClean="0"/>
              <a:t>Musk</a:t>
            </a:r>
            <a:r>
              <a:rPr lang="hr-HR" sz="1600" dirty="0" smtClean="0"/>
              <a:t>!, dostupno na </a:t>
            </a:r>
            <a:r>
              <a:rPr lang="en-US" sz="1600" dirty="0"/>
              <a:t>https://www.jutarnji.hr/globus/politika/kako-je-stem-ubio-humanistiku-koga-briga-za-hegela-svi-hoce-biti-kao-musk-15001826</a:t>
            </a:r>
            <a:br>
              <a:rPr lang="en-US" sz="1600" dirty="0"/>
            </a:br>
            <a:r>
              <a:rPr lang="hr-HR" sz="1600" dirty="0" smtClean="0"/>
              <a:t>(</a:t>
            </a:r>
            <a:r>
              <a:rPr lang="hr-HR" sz="1600" dirty="0" err="1" smtClean="0"/>
              <a:t>pristupljeno</a:t>
            </a:r>
            <a:r>
              <a:rPr lang="hr-HR" sz="1600" dirty="0" smtClean="0"/>
              <a:t> 14.11.2020.)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2230015"/>
            <a:ext cx="9303203" cy="44422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dirty="0" smtClean="0">
                <a:latin typeface="Palatino Linotype" pitchFamily="18" charset="0"/>
              </a:rPr>
              <a:t>Sustav visokog obrazovanja u Hrvatskoj prolazi kroz promjene koje su ujedno i odraz promjena u gospodarstvu, tržišta rada ali i u samim interesima mladih osoba. Sve je više mladih koji se žele razvijati u STEM području a njihov interes se može očitati i u izboru fakulteta. </a:t>
            </a:r>
            <a:r>
              <a:rPr lang="hr-HR" i="1" dirty="0" smtClean="0">
                <a:latin typeface="Palatino Linotype" pitchFamily="18" charset="0"/>
              </a:rPr>
              <a:t>„(…) U 2010. prvi izbor za većinu bio je studij Poslovne ekonomije na zagrebačkom Ekonomskom fakultetu (969), zatim Pravo (934), a onda FER, Fakultet elektrotehnike i računarstva (906). Deset godina poslije, odnosno u ovim ljetnim rokovima, situacija je bila ponešto drugačija u poretku. Prvo mjesto se nije promijenilo, ostala je Poslovna ekonomija (1244), a na drugo mjesto se popeo FER (919), dok je na treće pao studij Prava s prepolovljenim prijavama (534). Znakovito, pritom, na četvrto mjesto je izbio Fakultet strojarstva i brodogradnje (452), a prije deset godina bio je na dalekom dvanaestom mjestu.”</a:t>
            </a:r>
            <a:r>
              <a:rPr lang="hr-HR" dirty="0" smtClean="0">
                <a:latin typeface="Palatino Linotype" pitchFamily="18" charset="0"/>
              </a:rPr>
              <a:t> (Pavić). </a:t>
            </a:r>
          </a:p>
          <a:p>
            <a:pPr marL="0" indent="0" algn="just">
              <a:buNone/>
            </a:pPr>
            <a:r>
              <a:rPr lang="hr-HR" dirty="0" smtClean="0">
                <a:latin typeface="Palatino Linotype" pitchFamily="18" charset="0"/>
              </a:rPr>
              <a:t>Diskusija o atraktivnosti pojedinih fakulteta i upisnim kvotama svake godine dolazi u interes javnosti pa se nerijetko javnost kritički osvrće na hiperprodukciju ekonomista i njihovoj upitnoj kvaliteti ali i zapošljivosti u zaostaloj ekonomiji. (Par. </a:t>
            </a:r>
            <a:r>
              <a:rPr lang="hr-HR" dirty="0" err="1" smtClean="0">
                <a:latin typeface="Palatino Linotype" pitchFamily="18" charset="0"/>
              </a:rPr>
              <a:t>Pastuović</a:t>
            </a:r>
            <a:r>
              <a:rPr lang="hr-HR" dirty="0" smtClean="0">
                <a:latin typeface="Palatino Linotype" pitchFamily="18" charset="0"/>
              </a:rPr>
              <a:t>. U: Pavić).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0029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Etički </a:t>
            </a:r>
            <a:r>
              <a:rPr lang="hr-HR" dirty="0" smtClean="0"/>
              <a:t>kodeks Sveučilišta Jurja Dobrile u Puli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83099"/>
          </a:xfrm>
        </p:spPr>
        <p:txBody>
          <a:bodyPr>
            <a:normAutofit/>
          </a:bodyPr>
          <a:lstStyle/>
          <a:p>
            <a:r>
              <a:rPr lang="hr-HR" dirty="0"/>
              <a:t>Etički kodeks Sveučilišta je skup načela iz područja morala i profesionalne etike kao smjernica za profesionalni rad i javno djelovanje svih članova sveučilišne zajednice</a:t>
            </a:r>
            <a:r>
              <a:rPr lang="hr-HR" dirty="0" smtClean="0"/>
              <a:t>.</a:t>
            </a:r>
          </a:p>
          <a:p>
            <a:r>
              <a:rPr lang="hr-HR" dirty="0" smtClean="0"/>
              <a:t>Standardi ponašanja</a:t>
            </a:r>
          </a:p>
          <a:p>
            <a:r>
              <a:rPr lang="hr-HR" dirty="0" smtClean="0"/>
              <a:t>Pošteno, iskreno i nepristrano ponašanje</a:t>
            </a:r>
          </a:p>
          <a:p>
            <a:r>
              <a:rPr lang="hr-HR" dirty="0" smtClean="0"/>
              <a:t>Načela objektivnosti, savjesnosti, ispravnosti, dijaloga, ljubaznosti i razboritosti</a:t>
            </a:r>
          </a:p>
          <a:p>
            <a:r>
              <a:rPr lang="hr-HR" dirty="0" smtClean="0"/>
              <a:t>Neetičan je bilo koji oblik diskriminacije i svaka vrsta uznemiravanja</a:t>
            </a:r>
          </a:p>
          <a:p>
            <a:r>
              <a:rPr lang="hr-HR" dirty="0" smtClean="0"/>
              <a:t>Profesionalna prava i odgovornosti nastavnika</a:t>
            </a:r>
          </a:p>
          <a:p>
            <a:r>
              <a:rPr lang="hr-HR" dirty="0"/>
              <a:t>N</a:t>
            </a:r>
            <a:r>
              <a:rPr lang="hr-HR" dirty="0" smtClean="0"/>
              <a:t>eprihvatljivo </a:t>
            </a:r>
            <a:r>
              <a:rPr lang="hr-HR" dirty="0"/>
              <a:t>svako izmišljanje, krivotvorenje i prepisivanje podataka, rezultata i tumačenja znanstveno-istraživačkog </a:t>
            </a:r>
            <a:r>
              <a:rPr lang="hr-HR" dirty="0" smtClean="0"/>
              <a:t>rada. (…) </a:t>
            </a:r>
            <a:r>
              <a:rPr lang="hr-HR" dirty="0"/>
              <a:t>Posve je neetično bilo kakvo plagiranje, prisvajanje i prepisivanje radova i ideja, tekstova, podataka, eksperimenata, projekata u bilo kojem opsegu, iz bilo kojeg izvora</a:t>
            </a:r>
            <a:endParaRPr lang="hr-HR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4611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Pravilnik o stegovnoj odgovornosti studenata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Lakša i teža stegovna djela</a:t>
            </a:r>
          </a:p>
          <a:p>
            <a:r>
              <a:rPr lang="hr-HR" dirty="0"/>
              <a:t>Stegovno povjerenstvo (5 + zamjenici) i Žalbeno stegovno povjerenstvo (3)</a:t>
            </a:r>
          </a:p>
          <a:p>
            <a:r>
              <a:rPr lang="hr-HR" dirty="0"/>
              <a:t>Max. 6 mjeseci od dana saznanja za djelo</a:t>
            </a:r>
          </a:p>
          <a:p>
            <a:r>
              <a:rPr lang="hr-HR" dirty="0"/>
              <a:t>Usmena rasprava</a:t>
            </a:r>
          </a:p>
          <a:p>
            <a:r>
              <a:rPr lang="hr-HR" dirty="0"/>
              <a:t>Stegovne mjere:</a:t>
            </a:r>
          </a:p>
          <a:p>
            <a:pPr lvl="1"/>
            <a:r>
              <a:rPr lang="hr-HR" dirty="0"/>
              <a:t>Opomena</a:t>
            </a:r>
          </a:p>
          <a:p>
            <a:pPr lvl="1"/>
            <a:r>
              <a:rPr lang="hr-HR" dirty="0"/>
              <a:t>Privremena zabrana polaganja</a:t>
            </a:r>
          </a:p>
          <a:p>
            <a:pPr lvl="1"/>
            <a:r>
              <a:rPr lang="hr-HR" dirty="0"/>
              <a:t>Privremena zabrana pohađanja nastave</a:t>
            </a:r>
          </a:p>
          <a:p>
            <a:pPr lvl="1"/>
            <a:r>
              <a:rPr lang="hr-HR" dirty="0"/>
              <a:t>Privremeno isključenje sa studija</a:t>
            </a:r>
          </a:p>
          <a:p>
            <a:pPr lvl="1"/>
            <a:r>
              <a:rPr lang="hr-HR" dirty="0"/>
              <a:t>Trajno isključenje sa studija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5376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338" y="130628"/>
            <a:ext cx="10153650" cy="660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Domaća zadaća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Pročitati članak</a:t>
            </a:r>
          </a:p>
          <a:p>
            <a:r>
              <a:rPr lang="hr-HR" dirty="0" smtClean="0"/>
              <a:t>Napisati kratak osvrt uz primjere citiranje i parafraziranja + navođenje literature </a:t>
            </a:r>
            <a:r>
              <a:rPr lang="hr-HR" dirty="0" err="1" smtClean="0"/>
              <a:t>harvardskim</a:t>
            </a:r>
            <a:r>
              <a:rPr lang="hr-HR" dirty="0" smtClean="0"/>
              <a:t> ili čikaškim stilom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386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Pismena vs. usmena prezentacija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6163"/>
            <a:ext cx="8596668" cy="472129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hr-HR" dirty="0" smtClean="0"/>
              <a:t>Ključ uspjeha usmene prezentacije je postizanje ravnoteže između:</a:t>
            </a:r>
          </a:p>
          <a:p>
            <a:pPr lvl="1"/>
            <a:r>
              <a:rPr lang="hr-HR" dirty="0" smtClean="0"/>
              <a:t>navođenja punog skupa informacija vezanih uz istraživanje i </a:t>
            </a:r>
          </a:p>
          <a:p>
            <a:pPr lvl="1"/>
            <a:r>
              <a:rPr lang="hr-HR" dirty="0" smtClean="0"/>
              <a:t>površnosti. </a:t>
            </a:r>
          </a:p>
          <a:p>
            <a:pPr>
              <a:buNone/>
            </a:pPr>
            <a:endParaRPr lang="hr-HR" dirty="0" smtClean="0"/>
          </a:p>
          <a:p>
            <a:pPr>
              <a:buFont typeface="Wingdings 2" pitchFamily="18" charset="2"/>
              <a:buNone/>
            </a:pPr>
            <a:r>
              <a:rPr lang="hr-HR" dirty="0" smtClean="0"/>
              <a:t>Potrebno je navesti osnovnu metodologiju, ali naglasak treba staviti na rezultate.</a:t>
            </a:r>
          </a:p>
          <a:p>
            <a:pPr>
              <a:buFont typeface="Wingdings 2" pitchFamily="18" charset="2"/>
              <a:buNone/>
            </a:pPr>
            <a:endParaRPr lang="hr-HR" dirty="0" smtClean="0"/>
          </a:p>
          <a:p>
            <a:pPr>
              <a:buFont typeface="Wingdings 2" pitchFamily="18" charset="2"/>
              <a:buNone/>
            </a:pPr>
            <a:r>
              <a:rPr lang="hr-HR" dirty="0" smtClean="0"/>
              <a:t>	Dužina prezentacije:</a:t>
            </a:r>
          </a:p>
          <a:p>
            <a:pPr>
              <a:buFont typeface="Wingdings 2" pitchFamily="18" charset="2"/>
              <a:buNone/>
            </a:pPr>
            <a:r>
              <a:rPr lang="hr-HR" dirty="0" smtClean="0"/>
              <a:t>	- maksimum 60 min., </a:t>
            </a:r>
          </a:p>
          <a:p>
            <a:pPr>
              <a:buFont typeface="Wingdings 2" pitchFamily="18" charset="2"/>
              <a:buNone/>
            </a:pPr>
            <a:r>
              <a:rPr lang="hr-HR" dirty="0" smtClean="0"/>
              <a:t>	- 30-45 optimalno, </a:t>
            </a:r>
          </a:p>
          <a:p>
            <a:pPr>
              <a:buFont typeface="Wingdings 2" pitchFamily="18" charset="2"/>
              <a:buNone/>
            </a:pPr>
            <a:r>
              <a:rPr lang="hr-HR" dirty="0" smtClean="0"/>
              <a:t>	- najčešće 15 minuta u praksi.</a:t>
            </a:r>
          </a:p>
          <a:p>
            <a:pPr>
              <a:buFont typeface="Wingdings 2" pitchFamily="18" charset="2"/>
              <a:buNone/>
            </a:pPr>
            <a:endParaRPr lang="hr-HR" dirty="0" smtClean="0"/>
          </a:p>
          <a:p>
            <a:pPr>
              <a:buFont typeface="Wingdings 2" pitchFamily="18" charset="2"/>
              <a:buNone/>
            </a:pPr>
            <a:r>
              <a:rPr lang="hr-HR" dirty="0" smtClean="0"/>
              <a:t>                            Želi se izbjeći suhoparno nabrajanje činjenica!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681649" y="6014909"/>
            <a:ext cx="647700" cy="504825"/>
          </a:xfrm>
          <a:prstGeom prst="rightArrow">
            <a:avLst>
              <a:gd name="adj1" fmla="val 50000"/>
              <a:gd name="adj2" fmla="val 32075"/>
            </a:avLst>
          </a:prstGeom>
          <a:gradFill rotWithShape="1">
            <a:gsLst>
              <a:gs pos="0">
                <a:srgbClr val="DDDDDD">
                  <a:alpha val="49001"/>
                </a:srgbClr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tu svrhu potrebno je: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2400" dirty="0" smtClean="0"/>
              <a:t>Prilagoditi se publici (stručnjaci vs. laici i </a:t>
            </a:r>
            <a:r>
              <a:rPr lang="hr-HR" sz="2400" dirty="0" err="1" smtClean="0"/>
              <a:t>sl</a:t>
            </a:r>
            <a:r>
              <a:rPr lang="hr-HR" sz="2400" dirty="0" smtClean="0"/>
              <a:t>.)</a:t>
            </a:r>
          </a:p>
          <a:p>
            <a:pPr>
              <a:buFont typeface="Wingdings 2" pitchFamily="18" charset="2"/>
              <a:buNone/>
            </a:pPr>
            <a:endParaRPr lang="hr-HR" sz="2400" dirty="0" smtClean="0"/>
          </a:p>
          <a:p>
            <a:r>
              <a:rPr lang="hr-HR" sz="2400" dirty="0" err="1" smtClean="0"/>
              <a:t>Maksimizirati</a:t>
            </a:r>
            <a:r>
              <a:rPr lang="hr-HR" sz="2400" dirty="0" smtClean="0"/>
              <a:t> omjera poruka/šumovi</a:t>
            </a:r>
          </a:p>
          <a:p>
            <a:pPr>
              <a:buFont typeface="Wingdings 2" pitchFamily="18" charset="2"/>
              <a:buNone/>
            </a:pPr>
            <a:r>
              <a:rPr lang="hr-HR" sz="2400" dirty="0" smtClean="0"/>
              <a:t>	(Istaknuti bitno, neupućena osoba suočena s više činjenica ne može razabrati bitno od nebitnog!) </a:t>
            </a:r>
          </a:p>
          <a:p>
            <a:pPr>
              <a:buFont typeface="Wingdings 2" pitchFamily="18" charset="2"/>
              <a:buNone/>
            </a:pPr>
            <a:endParaRPr lang="hr-HR" sz="2400" dirty="0" smtClean="0"/>
          </a:p>
          <a:p>
            <a:r>
              <a:rPr lang="hr-HR" sz="2400" dirty="0" smtClean="0"/>
              <a:t>Iskoristiti oba kanala komunikacije</a:t>
            </a:r>
          </a:p>
          <a:p>
            <a:pPr lvl="3"/>
            <a:r>
              <a:rPr lang="hr-HR" sz="2400" dirty="0" smtClean="0"/>
              <a:t>Glas</a:t>
            </a:r>
          </a:p>
          <a:p>
            <a:pPr lvl="3"/>
            <a:r>
              <a:rPr lang="hr-HR" sz="2400" dirty="0" smtClean="0"/>
              <a:t>Slideovi </a:t>
            </a:r>
          </a:p>
          <a:p>
            <a:pPr marL="342900" lvl="1" indent="-342900">
              <a:buNone/>
            </a:pPr>
            <a:r>
              <a:rPr lang="hr-HR" sz="2200" dirty="0" smtClean="0"/>
              <a:t>									</a:t>
            </a:r>
            <a:r>
              <a:rPr lang="hr-HR" sz="2600" b="1" dirty="0" smtClean="0"/>
              <a:t>Neka je gluh vidi, a slijep čuje!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Najčešće greške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12777"/>
            <a:ext cx="8596668" cy="4516016"/>
          </a:xfrm>
        </p:spPr>
        <p:txBody>
          <a:bodyPr>
            <a:normAutofit/>
          </a:bodyPr>
          <a:lstStyle/>
          <a:p>
            <a:pPr lvl="1"/>
            <a:r>
              <a:rPr lang="hr-HR" sz="1800" dirty="0" smtClean="0"/>
              <a:t>Previše teksta na </a:t>
            </a:r>
            <a:r>
              <a:rPr lang="hr-HR" sz="1800" dirty="0" err="1" smtClean="0"/>
              <a:t>slideovima</a:t>
            </a:r>
            <a:r>
              <a:rPr lang="hr-HR" sz="1800" dirty="0" smtClean="0"/>
              <a:t> (word  dokument - </a:t>
            </a:r>
            <a:r>
              <a:rPr lang="hr-HR" sz="1800" dirty="0" err="1" smtClean="0"/>
              <a:t>full</a:t>
            </a:r>
            <a:r>
              <a:rPr lang="hr-HR" sz="1800" dirty="0" smtClean="0"/>
              <a:t> </a:t>
            </a:r>
            <a:r>
              <a:rPr lang="hr-HR" sz="1800" dirty="0" err="1" smtClean="0"/>
              <a:t>screen</a:t>
            </a:r>
            <a:r>
              <a:rPr lang="hr-HR" sz="1800" dirty="0" smtClean="0"/>
              <a:t>?!)</a:t>
            </a:r>
          </a:p>
          <a:p>
            <a:pPr lvl="1">
              <a:buFont typeface="Verdana" pitchFamily="34" charset="0"/>
              <a:buNone/>
            </a:pPr>
            <a:r>
              <a:rPr lang="hr-HR" sz="1800" dirty="0" smtClean="0"/>
              <a:t>	Čitanje vlastitog rada ili knjige na glas nije izlaganje, bolje da svatko pročita za sebe!!!</a:t>
            </a:r>
          </a:p>
          <a:p>
            <a:pPr lvl="1"/>
            <a:endParaRPr lang="hr-HR" sz="1800" dirty="0" smtClean="0"/>
          </a:p>
          <a:p>
            <a:pPr lvl="1"/>
            <a:r>
              <a:rPr lang="hr-HR" sz="1800" dirty="0" smtClean="0"/>
              <a:t>Slideovi kao izvještaji</a:t>
            </a:r>
          </a:p>
          <a:p>
            <a:pPr lvl="1"/>
            <a:endParaRPr lang="hr-HR" sz="1800" dirty="0" smtClean="0"/>
          </a:p>
          <a:p>
            <a:pPr lvl="1"/>
            <a:r>
              <a:rPr lang="hr-HR" sz="1800" dirty="0" smtClean="0"/>
              <a:t>Slideovi izrađeni na brzinu</a:t>
            </a:r>
          </a:p>
          <a:p>
            <a:pPr lvl="2"/>
            <a:r>
              <a:rPr lang="hr-HR" sz="1800" dirty="0" smtClean="0"/>
              <a:t>ubačene komplicirane tablice i grafikoni</a:t>
            </a:r>
          </a:p>
          <a:p>
            <a:pPr lvl="2"/>
            <a:r>
              <a:rPr lang="hr-HR" sz="1800" dirty="0" smtClean="0"/>
              <a:t>bolje ništa ili crtanje rukom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39012"/>
            <a:ext cx="8596668" cy="976604"/>
          </a:xfrm>
        </p:spPr>
        <p:txBody>
          <a:bodyPr/>
          <a:lstStyle/>
          <a:p>
            <a:r>
              <a:rPr lang="hr-HR" dirty="0" smtClean="0"/>
              <a:t>Loše:</a:t>
            </a:r>
            <a:endParaRPr lang="hr-HR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935" y="1330195"/>
            <a:ext cx="5677645" cy="23647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3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03658"/>
            <a:ext cx="5130087" cy="32543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6662059" y="3462403"/>
          <a:ext cx="4984588" cy="3227646"/>
        </p:xfrm>
        <a:graphic>
          <a:graphicData uri="http://schemas.openxmlformats.org/presentationml/2006/ole">
            <p:oleObj spid="_x0000_s2050" name="Grafikon" r:id="rId5" imgW="8924849" imgH="5486400" progId="Excel.Sheet.8">
              <p:embed/>
            </p:oleObj>
          </a:graphicData>
        </a:graphic>
      </p:graphicFrame>
      <p:pic>
        <p:nvPicPr>
          <p:cNvPr id="7" name="Picture 3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142" y="811761"/>
            <a:ext cx="3716556" cy="22785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752143" y="973721"/>
            <a:ext cx="1957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dirty="0"/>
              <a:t>Odrasle osobe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540657" y="2109140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dirty="0"/>
              <a:t>Ostale skupine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 po usmenoj prezentaciji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r-HR" sz="2400" dirty="0" smtClean="0"/>
              <a:t>Struktura prezentacije i vježbanje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hr-HR" sz="1800" dirty="0" smtClean="0"/>
              <a:t>Ako slideovi sadrže jednostavne poruke, sadrže osnovne logičke misli i koncepte!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hr-HR" sz="1800" dirty="0" smtClean="0"/>
              <a:t>Zato izlagač treba pamtiti redoslijed slideova, a ne učiti tekst na pamet kao pripremu prezentacije!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hr-HR" sz="1800" dirty="0" smtClean="0"/>
              <a:t>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hr-HR" sz="1800" dirty="0" smtClean="0"/>
              <a:t>		Uspješan izlagač anticipira </a:t>
            </a:r>
            <a:r>
              <a:rPr lang="hr-HR" sz="1800" dirty="0" err="1" smtClean="0"/>
              <a:t>slideove</a:t>
            </a:r>
            <a:r>
              <a:rPr lang="hr-HR" sz="1800" dirty="0" smtClean="0"/>
              <a:t> koji slijedi, a ne otkriva </a:t>
            </a:r>
            <a:r>
              <a:rPr lang="hr-HR" sz="1800" dirty="0" err="1" smtClean="0"/>
              <a:t>slideove</a:t>
            </a:r>
            <a:r>
              <a:rPr lang="hr-HR" sz="1800" dirty="0" smtClean="0"/>
              <a:t> zajedno sa slušateljstvom!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71675" y="4304199"/>
            <a:ext cx="647700" cy="377825"/>
          </a:xfrm>
          <a:prstGeom prst="rightArrow">
            <a:avLst>
              <a:gd name="adj1" fmla="val 50000"/>
              <a:gd name="adj2" fmla="val 42857"/>
            </a:avLst>
          </a:prstGeom>
          <a:gradFill rotWithShape="1">
            <a:gsLst>
              <a:gs pos="0">
                <a:srgbClr val="DDDDDD">
                  <a:alpha val="49001"/>
                </a:srgbClr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Rangiranje strahova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2160589"/>
            <a:ext cx="9787812" cy="4221550"/>
          </a:xfrm>
        </p:spPr>
        <p:txBody>
          <a:bodyPr/>
          <a:lstStyle/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hr-HR" dirty="0" smtClean="0"/>
              <a:t>Strah od javnog nastupa (kao dio </a:t>
            </a:r>
            <a:r>
              <a:rPr lang="hr-HR" dirty="0" err="1" smtClean="0"/>
              <a:t>Social</a:t>
            </a:r>
            <a:r>
              <a:rPr lang="hr-HR" dirty="0" smtClean="0"/>
              <a:t> </a:t>
            </a:r>
            <a:r>
              <a:rPr lang="hr-HR" dirty="0" err="1" smtClean="0"/>
              <a:t>phobias</a:t>
            </a:r>
            <a:r>
              <a:rPr lang="hr-HR" dirty="0" smtClean="0"/>
              <a:t>)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hr-HR" dirty="0" smtClean="0"/>
              <a:t>Strah od smrti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hr-HR" dirty="0" smtClean="0"/>
              <a:t>…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None/>
            </a:pPr>
            <a:endParaRPr lang="hr-HR" dirty="0" smtClean="0"/>
          </a:p>
          <a:p>
            <a:pPr marL="571500" indent="-571500" algn="just">
              <a:lnSpc>
                <a:spcPct val="80000"/>
              </a:lnSpc>
              <a:buFont typeface="Wingdings 2" pitchFamily="18" charset="2"/>
              <a:buNone/>
            </a:pPr>
            <a:r>
              <a:rPr lang="hr-HR" dirty="0" smtClean="0"/>
              <a:t>	Nervoza je normalna treba je prihvatiti. Brojni tečajevi daju korisne savjete, strategije i tehnike, ali praksa i iskustvo su neophodni.</a:t>
            </a:r>
          </a:p>
          <a:p>
            <a:pPr marL="571500" indent="-571500">
              <a:lnSpc>
                <a:spcPct val="80000"/>
              </a:lnSpc>
              <a:buFont typeface="Wingdings 2" pitchFamily="18" charset="2"/>
              <a:buNone/>
            </a:pPr>
            <a:endParaRPr lang="hr-HR" dirty="0" smtClean="0"/>
          </a:p>
          <a:p>
            <a:pPr marL="571500" indent="-571500">
              <a:lnSpc>
                <a:spcPct val="80000"/>
              </a:lnSpc>
              <a:buFont typeface="Wingdings 2" pitchFamily="18" charset="2"/>
              <a:buNone/>
            </a:pPr>
            <a:r>
              <a:rPr lang="hr-HR" dirty="0" smtClean="0"/>
              <a:t>Vizualizirajte svoj uspjeh!</a:t>
            </a:r>
          </a:p>
          <a:p>
            <a:pPr marL="571500" indent="-571500">
              <a:lnSpc>
                <a:spcPct val="80000"/>
              </a:lnSpc>
              <a:buFont typeface="Wingdings 2" pitchFamily="18" charset="2"/>
              <a:buNone/>
            </a:pPr>
            <a:endParaRPr lang="hr-HR" dirty="0" smtClean="0"/>
          </a:p>
          <a:p>
            <a:pPr marL="571500" indent="-571500">
              <a:lnSpc>
                <a:spcPct val="80000"/>
              </a:lnSpc>
              <a:buFont typeface="Wingdings 2" pitchFamily="18" charset="2"/>
              <a:buNone/>
            </a:pPr>
            <a:r>
              <a:rPr lang="hr-HR" dirty="0" smtClean="0"/>
              <a:t>Koncentrirati se treba na ono što je dobro, a ne razmišljati o lošem.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470</TotalTime>
  <Words>938</Words>
  <Application>Microsoft Office PowerPoint</Application>
  <PresentationFormat>Custom</PresentationFormat>
  <Paragraphs>194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Facet</vt:lpstr>
      <vt:lpstr>Grafikon</vt:lpstr>
      <vt:lpstr>Do sada smo naučili…</vt:lpstr>
      <vt:lpstr>Priprema pisanja (studentskih) radova</vt:lpstr>
      <vt:lpstr>Slide 3</vt:lpstr>
      <vt:lpstr>Pismena vs. usmena prezentacija</vt:lpstr>
      <vt:lpstr>U tu svrhu potrebno je:</vt:lpstr>
      <vt:lpstr>Najčešće greške</vt:lpstr>
      <vt:lpstr>Loše:</vt:lpstr>
      <vt:lpstr>Zaključak po usmenoj prezentaciji</vt:lpstr>
      <vt:lpstr>Rangiranje strahova</vt:lpstr>
      <vt:lpstr>DOKUMENTI I PRAVILNICI  EFPU.HR/UNIPU.HR</vt:lpstr>
      <vt:lpstr>Gdje naći važne dokumente?</vt:lpstr>
      <vt:lpstr>Pravilnik o završnom radu i završnom koncertu na preddiplomskim sveučilišnim i stručnim studijima (1)</vt:lpstr>
      <vt:lpstr>Pravilnik o završnom radu i završnom koncertu na preddiplomskim sveučilišnim i stručnim studijima (1)</vt:lpstr>
      <vt:lpstr>Slide 14</vt:lpstr>
      <vt:lpstr>Slide 15</vt:lpstr>
      <vt:lpstr>Uvod</vt:lpstr>
      <vt:lpstr>Razrada teme</vt:lpstr>
      <vt:lpstr>Pisanje</vt:lpstr>
      <vt:lpstr>Zaključak </vt:lpstr>
      <vt:lpstr>Literatura</vt:lpstr>
      <vt:lpstr>Tipovi navođenja literature</vt:lpstr>
      <vt:lpstr>Navođenje literature</vt:lpstr>
      <vt:lpstr>Primjer referiranja – čikaški stil</vt:lpstr>
      <vt:lpstr>Primjer referiranja – harvardski stil</vt:lpstr>
      <vt:lpstr>Europski sustav pozivnih bilježaka</vt:lpstr>
      <vt:lpstr>Citiranje i parafraziranje</vt:lpstr>
      <vt:lpstr>Primjer citiranja i referiranja  Pavić, F., Kako je STEM ubio humanistiku: Koga briga za Hegela! Svi hoće biti kao Musk!, dostupno na https://www.jutarnji.hr/globus/politika/kako-je-stem-ubio-humanistiku-koga-briga-za-hegela-svi-hoce-biti-kao-musk-15001826 (pristupljeno 14.11.2020.)</vt:lpstr>
      <vt:lpstr>Etički kodeks Sveučilišta Jurja Dobrile u Puli </vt:lpstr>
      <vt:lpstr>Pravilnik o stegovnoj odgovornosti studenata</vt:lpstr>
      <vt:lpstr>Domaća zadaća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DOKUMENTI I PRAVILNICI  UNIPU.HR</dc:title>
  <dc:creator>Author</dc:creator>
  <cp:lastModifiedBy>tomic</cp:lastModifiedBy>
  <cp:revision>27</cp:revision>
  <dcterms:created xsi:type="dcterms:W3CDTF">2016-10-21T07:00:44Z</dcterms:created>
  <dcterms:modified xsi:type="dcterms:W3CDTF">2021-11-08T13:04:00Z</dcterms:modified>
</cp:coreProperties>
</file>