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303"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257" r:id="rId18"/>
    <p:sldId id="258" r:id="rId19"/>
    <p:sldId id="259" r:id="rId20"/>
    <p:sldId id="260" r:id="rId21"/>
    <p:sldId id="266" r:id="rId22"/>
    <p:sldId id="264" r:id="rId23"/>
    <p:sldId id="265" r:id="rId24"/>
    <p:sldId id="267" r:id="rId25"/>
    <p:sldId id="268" r:id="rId26"/>
    <p:sldId id="269" r:id="rId27"/>
    <p:sldId id="271" r:id="rId28"/>
    <p:sldId id="272" r:id="rId29"/>
    <p:sldId id="273" r:id="rId30"/>
    <p:sldId id="274" r:id="rId31"/>
    <p:sldId id="275" r:id="rId32"/>
    <p:sldId id="276" r:id="rId33"/>
    <p:sldId id="277" r:id="rId34"/>
    <p:sldId id="280" r:id="rId35"/>
    <p:sldId id="283" r:id="rId36"/>
    <p:sldId id="284" r:id="rId37"/>
    <p:sldId id="285" r:id="rId38"/>
    <p:sldId id="286" r:id="rId39"/>
    <p:sldId id="287" r:id="rId40"/>
  </p:sldIdLst>
  <p:sldSz cx="9144000" cy="6858000" type="screen4x3"/>
  <p:notesSz cx="6858000" cy="9144000"/>
  <p:defaultTextStyle>
    <a:defPPr>
      <a:defRPr lang="en"/>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sr-Latn-RS"/>
          </a:p>
        </p:txBody>
      </p:sp>
      <p:sp>
        <p:nvSpPr>
          <p:cNvPr id="8" name="Footer Placeholder 4"/>
          <p:cNvSpPr>
            <a:spLocks noGrp="1"/>
          </p:cNvSpPr>
          <p:nvPr>
            <p:ph type="ftr" sz="quarter" idx="11"/>
          </p:nvPr>
        </p:nvSpPr>
        <p:spPr/>
        <p:txBody>
          <a:bodyPr/>
          <a:lstStyle>
            <a:lvl1pPr>
              <a:defRPr/>
            </a:lvl1pPr>
          </a:lstStyle>
          <a:p>
            <a:pPr>
              <a:defRPr/>
            </a:pPr>
            <a:endParaRPr lang="en-US" altLang="sr-Latn-RS"/>
          </a:p>
        </p:txBody>
      </p:sp>
      <p:sp>
        <p:nvSpPr>
          <p:cNvPr id="9" name="Slide Number Placeholder 5"/>
          <p:cNvSpPr>
            <a:spLocks noGrp="1"/>
          </p:cNvSpPr>
          <p:nvPr>
            <p:ph type="sldNum" sz="quarter" idx="12"/>
          </p:nvPr>
        </p:nvSpPr>
        <p:spPr/>
        <p:txBody>
          <a:bodyPr/>
          <a:lstStyle>
            <a:lvl1pPr>
              <a:defRPr/>
            </a:lvl1pPr>
          </a:lstStyle>
          <a:p>
            <a:pPr>
              <a:defRPr/>
            </a:pPr>
            <a:fld id="{D92FC5BF-39DD-4A8F-929E-2E153332D87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425A0EF0-AF4B-46BA-B331-D62D1178D42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ltLang="sr-Latn-RS"/>
          </a:p>
        </p:txBody>
      </p:sp>
      <p:sp>
        <p:nvSpPr>
          <p:cNvPr id="7" name="Footer Placeholder 4"/>
          <p:cNvSpPr>
            <a:spLocks noGrp="1"/>
          </p:cNvSpPr>
          <p:nvPr>
            <p:ph type="ftr" sz="quarter" idx="11"/>
          </p:nvPr>
        </p:nvSpPr>
        <p:spPr/>
        <p:txBody>
          <a:bodyPr/>
          <a:lstStyle>
            <a:lvl1pPr>
              <a:defRPr/>
            </a:lvl1pPr>
          </a:lstStyle>
          <a:p>
            <a:pPr>
              <a:defRPr/>
            </a:pPr>
            <a:endParaRPr lang="en-US" altLang="sr-Latn-RS"/>
          </a:p>
        </p:txBody>
      </p:sp>
      <p:sp>
        <p:nvSpPr>
          <p:cNvPr id="8" name="Slide Number Placeholder 5"/>
          <p:cNvSpPr>
            <a:spLocks noGrp="1"/>
          </p:cNvSpPr>
          <p:nvPr>
            <p:ph type="sldNum" sz="quarter" idx="12"/>
          </p:nvPr>
        </p:nvSpPr>
        <p:spPr/>
        <p:txBody>
          <a:bodyPr/>
          <a:lstStyle>
            <a:lvl1pPr>
              <a:defRPr/>
            </a:lvl1pPr>
          </a:lstStyle>
          <a:p>
            <a:pPr>
              <a:defRPr/>
            </a:pPr>
            <a:fld id="{824DC5F5-9767-4267-A15B-DE515E501B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ltLang="sr-Latn-RS"/>
          </a:p>
        </p:txBody>
      </p:sp>
      <p:sp>
        <p:nvSpPr>
          <p:cNvPr id="6" name="Slide Number Placeholder 5"/>
          <p:cNvSpPr>
            <a:spLocks noGrp="1"/>
          </p:cNvSpPr>
          <p:nvPr>
            <p:ph type="sldNum" sz="quarter" idx="12"/>
          </p:nvPr>
        </p:nvSpPr>
        <p:spPr/>
        <p:txBody>
          <a:bodyPr/>
          <a:lstStyle>
            <a:lvl1pPr>
              <a:defRPr/>
            </a:lvl1pPr>
          </a:lstStyle>
          <a:p>
            <a:pPr>
              <a:defRPr/>
            </a:pPr>
            <a:fld id="{FB91E0B0-7237-41FC-B165-952EA5F63D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ltLang="sr-Latn-RS"/>
          </a:p>
        </p:txBody>
      </p:sp>
      <p:sp>
        <p:nvSpPr>
          <p:cNvPr id="8" name="Footer Placeholder 4"/>
          <p:cNvSpPr>
            <a:spLocks noGrp="1"/>
          </p:cNvSpPr>
          <p:nvPr>
            <p:ph type="ftr" sz="quarter" idx="11"/>
          </p:nvPr>
        </p:nvSpPr>
        <p:spPr/>
        <p:txBody>
          <a:bodyPr/>
          <a:lstStyle>
            <a:lvl1pPr>
              <a:defRPr/>
            </a:lvl1pPr>
          </a:lstStyle>
          <a:p>
            <a:pPr>
              <a:defRPr/>
            </a:pPr>
            <a:endParaRPr lang="en-US" altLang="sr-Latn-RS"/>
          </a:p>
        </p:txBody>
      </p:sp>
      <p:sp>
        <p:nvSpPr>
          <p:cNvPr id="9" name="Slide Number Placeholder 5"/>
          <p:cNvSpPr>
            <a:spLocks noGrp="1"/>
          </p:cNvSpPr>
          <p:nvPr>
            <p:ph type="sldNum" sz="quarter" idx="12"/>
          </p:nvPr>
        </p:nvSpPr>
        <p:spPr/>
        <p:txBody>
          <a:bodyPr/>
          <a:lstStyle>
            <a:lvl1pPr>
              <a:defRPr/>
            </a:lvl1pPr>
          </a:lstStyle>
          <a:p>
            <a:pPr>
              <a:defRPr/>
            </a:pPr>
            <a:fld id="{CA384DA9-F1A1-4F2D-BD95-A01078DC77A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sr-Latn-RS"/>
          </a:p>
        </p:txBody>
      </p:sp>
      <p:sp>
        <p:nvSpPr>
          <p:cNvPr id="6" name="Footer Placeholder 4"/>
          <p:cNvSpPr>
            <a:spLocks noGrp="1"/>
          </p:cNvSpPr>
          <p:nvPr>
            <p:ph type="ftr" sz="quarter" idx="11"/>
          </p:nvPr>
        </p:nvSpPr>
        <p:spPr/>
        <p:txBody>
          <a:bodyPr/>
          <a:lstStyle>
            <a:lvl1pPr>
              <a:defRPr/>
            </a:lvl1pPr>
          </a:lstStyle>
          <a:p>
            <a:pPr>
              <a:defRPr/>
            </a:pPr>
            <a:endParaRPr lang="en-US" altLang="sr-Latn-RS"/>
          </a:p>
        </p:txBody>
      </p:sp>
      <p:sp>
        <p:nvSpPr>
          <p:cNvPr id="7" name="Slide Number Placeholder 5"/>
          <p:cNvSpPr>
            <a:spLocks noGrp="1"/>
          </p:cNvSpPr>
          <p:nvPr>
            <p:ph type="sldNum" sz="quarter" idx="12"/>
          </p:nvPr>
        </p:nvSpPr>
        <p:spPr/>
        <p:txBody>
          <a:bodyPr/>
          <a:lstStyle>
            <a:lvl1pPr>
              <a:defRPr/>
            </a:lvl1pPr>
          </a:lstStyle>
          <a:p>
            <a:pPr>
              <a:defRPr/>
            </a:pPr>
            <a:fld id="{A265D46A-2BB3-467E-8F02-9A0C9E8C802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sr-Latn-RS"/>
          </a:p>
        </p:txBody>
      </p:sp>
      <p:sp>
        <p:nvSpPr>
          <p:cNvPr id="8" name="Footer Placeholder 4"/>
          <p:cNvSpPr>
            <a:spLocks noGrp="1"/>
          </p:cNvSpPr>
          <p:nvPr>
            <p:ph type="ftr" sz="quarter" idx="11"/>
          </p:nvPr>
        </p:nvSpPr>
        <p:spPr/>
        <p:txBody>
          <a:bodyPr/>
          <a:lstStyle>
            <a:lvl1pPr>
              <a:defRPr/>
            </a:lvl1pPr>
          </a:lstStyle>
          <a:p>
            <a:pPr>
              <a:defRPr/>
            </a:pPr>
            <a:endParaRPr lang="en-US" altLang="sr-Latn-RS"/>
          </a:p>
        </p:txBody>
      </p:sp>
      <p:sp>
        <p:nvSpPr>
          <p:cNvPr id="9" name="Slide Number Placeholder 5"/>
          <p:cNvSpPr>
            <a:spLocks noGrp="1"/>
          </p:cNvSpPr>
          <p:nvPr>
            <p:ph type="sldNum" sz="quarter" idx="12"/>
          </p:nvPr>
        </p:nvSpPr>
        <p:spPr/>
        <p:txBody>
          <a:bodyPr/>
          <a:lstStyle>
            <a:lvl1pPr>
              <a:defRPr/>
            </a:lvl1pPr>
          </a:lstStyle>
          <a:p>
            <a:pPr>
              <a:defRPr/>
            </a:pPr>
            <a:fld id="{A18BC29C-2E6A-4226-BFF2-6E808BEC9BB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ltLang="sr-Latn-RS"/>
          </a:p>
        </p:txBody>
      </p:sp>
      <p:sp>
        <p:nvSpPr>
          <p:cNvPr id="4" name="Footer Placeholder 4"/>
          <p:cNvSpPr>
            <a:spLocks noGrp="1"/>
          </p:cNvSpPr>
          <p:nvPr>
            <p:ph type="ftr" sz="quarter" idx="11"/>
          </p:nvPr>
        </p:nvSpPr>
        <p:spPr/>
        <p:txBody>
          <a:bodyPr/>
          <a:lstStyle>
            <a:lvl1pPr>
              <a:defRPr/>
            </a:lvl1pPr>
          </a:lstStyle>
          <a:p>
            <a:pPr>
              <a:defRPr/>
            </a:pPr>
            <a:endParaRPr lang="en-US" altLang="sr-Latn-RS"/>
          </a:p>
        </p:txBody>
      </p:sp>
      <p:sp>
        <p:nvSpPr>
          <p:cNvPr id="5" name="Slide Number Placeholder 5"/>
          <p:cNvSpPr>
            <a:spLocks noGrp="1"/>
          </p:cNvSpPr>
          <p:nvPr>
            <p:ph type="sldNum" sz="quarter" idx="12"/>
          </p:nvPr>
        </p:nvSpPr>
        <p:spPr/>
        <p:txBody>
          <a:bodyPr/>
          <a:lstStyle>
            <a:lvl1pPr>
              <a:defRPr/>
            </a:lvl1pPr>
          </a:lstStyle>
          <a:p>
            <a:pPr>
              <a:defRPr/>
            </a:pPr>
            <a:fld id="{FA904939-05E9-41CD-9217-4882C0F572E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en-US" altLang="sr-Latn-RS"/>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en-US" altLang="sr-Latn-RS"/>
          </a:p>
        </p:txBody>
      </p:sp>
      <p:sp>
        <p:nvSpPr>
          <p:cNvPr id="6" name="Slide Number Placeholder 8"/>
          <p:cNvSpPr>
            <a:spLocks noGrp="1"/>
          </p:cNvSpPr>
          <p:nvPr>
            <p:ph type="sldNum" sz="quarter" idx="12"/>
          </p:nvPr>
        </p:nvSpPr>
        <p:spPr/>
        <p:txBody>
          <a:bodyPr/>
          <a:lstStyle>
            <a:lvl1pPr>
              <a:defRPr/>
            </a:lvl1pPr>
          </a:lstStyle>
          <a:p>
            <a:pPr>
              <a:defRPr/>
            </a:pPr>
            <a:fld id="{85041C39-0164-4766-B964-C0861F40E98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lgn="l">
              <a:defRPr/>
            </a:lvl1pPr>
          </a:lstStyle>
          <a:p>
            <a:pPr>
              <a:defRPr/>
            </a:pPr>
            <a:endParaRPr lang="en-US" altLang="sr-Latn-RS"/>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en-US" altLang="sr-Latn-RS"/>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976BF1EB-BF93-4D64-B2D8-2EC1ACD4E36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cstate="print"/>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endParaRPr lang="en-US" altLang="sr-Latn-RS"/>
          </a:p>
        </p:txBody>
      </p:sp>
      <p:sp>
        <p:nvSpPr>
          <p:cNvPr id="8" name="Footer Placeholder 5"/>
          <p:cNvSpPr>
            <a:spLocks noGrp="1"/>
          </p:cNvSpPr>
          <p:nvPr>
            <p:ph type="ftr" sz="quarter" idx="11"/>
          </p:nvPr>
        </p:nvSpPr>
        <p:spPr/>
        <p:txBody>
          <a:bodyPr/>
          <a:lstStyle>
            <a:lvl1pPr>
              <a:defRPr/>
            </a:lvl1pPr>
          </a:lstStyle>
          <a:p>
            <a:pPr>
              <a:defRPr/>
            </a:pPr>
            <a:endParaRPr lang="en-US" altLang="sr-Latn-RS"/>
          </a:p>
        </p:txBody>
      </p:sp>
      <p:sp>
        <p:nvSpPr>
          <p:cNvPr id="9" name="Slide Number Placeholder 6"/>
          <p:cNvSpPr>
            <a:spLocks noGrp="1"/>
          </p:cNvSpPr>
          <p:nvPr>
            <p:ph type="sldNum" sz="quarter" idx="12"/>
          </p:nvPr>
        </p:nvSpPr>
        <p:spPr/>
        <p:txBody>
          <a:bodyPr/>
          <a:lstStyle>
            <a:lvl1pPr>
              <a:defRPr/>
            </a:lvl1pPr>
          </a:lstStyle>
          <a:p>
            <a:pPr>
              <a:defRPr/>
            </a:pPr>
            <a:fld id="{EF9122F2-C922-49AE-90BC-89DEDBADE5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en" smtClean="0"/>
              <a:t>Click to edit Master title style</a:t>
            </a:r>
            <a:endParaRPr lang="en-US" dirty="0"/>
          </a:p>
        </p:txBody>
      </p:sp>
      <p:sp>
        <p:nvSpPr>
          <p:cNvPr id="1029" name="Text Placeholder 2"/>
          <p:cNvSpPr>
            <a:spLocks noGrp="1"/>
          </p:cNvSpPr>
          <p:nvPr>
            <p:ph type="body" idx="1"/>
          </p:nvPr>
        </p:nvSpPr>
        <p:spPr bwMode="auto">
          <a:xfrm>
            <a:off x="822325" y="1846263"/>
            <a:ext cx="7543800" cy="40227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 altLang="en-US" smtClean="0"/>
              <a:t>Click to edit Master text styles</a:t>
            </a:r>
          </a:p>
          <a:p>
            <a:pPr lvl="1"/>
            <a:r>
              <a:rPr lang="en" altLang="en-US" smtClean="0"/>
              <a:t>Second level</a:t>
            </a:r>
          </a:p>
          <a:p>
            <a:pPr lvl="2"/>
            <a:r>
              <a:rPr lang="en" altLang="en-US" smtClean="0"/>
              <a:t>Third level</a:t>
            </a:r>
          </a:p>
          <a:p>
            <a:pPr lvl="3"/>
            <a:r>
              <a:rPr lang="en" altLang="en-US" smtClean="0"/>
              <a:t>Fourth level</a:t>
            </a:r>
          </a:p>
          <a:p>
            <a:pPr lvl="4"/>
            <a:r>
              <a:rPr lang="en" altLang="en-US" smtClean="0"/>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a:defRPr sz="900">
                <a:solidFill>
                  <a:srgbClr val="FFFFFF"/>
                </a:solidFill>
                <a:latin typeface="Arial" panose="020B0604020202020204" pitchFamily="34" charset="0"/>
              </a:defRPr>
            </a:lvl1pPr>
          </a:lstStyle>
          <a:p>
            <a:pPr>
              <a:defRPr/>
            </a:pPr>
            <a:endParaRPr lang="en-US" altLang="sr-Latn-RS"/>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a:defRPr sz="900" cap="all" baseline="0">
                <a:solidFill>
                  <a:srgbClr val="FFFFFF"/>
                </a:solidFill>
                <a:latin typeface="Arial" panose="020B0604020202020204" pitchFamily="34" charset="0"/>
              </a:defRPr>
            </a:lvl1pPr>
          </a:lstStyle>
          <a:p>
            <a:pPr>
              <a:defRPr/>
            </a:pPr>
            <a:endParaRPr lang="en-US" altLang="sr-Latn-RS"/>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defRPr>
            </a:lvl1pPr>
          </a:lstStyle>
          <a:p>
            <a:pPr>
              <a:defRPr/>
            </a:pPr>
            <a:fld id="{AC4D8EA1-E3C4-4015-8CCF-AAC4BC1AD2FF}" type="slidenum">
              <a:rPr lang="en-US"/>
              <a:pPr>
                <a:defRPr/>
              </a:pPr>
              <a:t>‹#›</a:t>
            </a:fld>
            <a:endParaRPr lang="en-US"/>
          </a:p>
        </p:txBody>
      </p:sp>
      <p:cxnSp>
        <p:nvCxnSpPr>
          <p:cNvPr id="10" name="Straight Connector 9"/>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9" r:id="rId1"/>
    <p:sldLayoutId id="2147483834" r:id="rId2"/>
    <p:sldLayoutId id="2147483840" r:id="rId3"/>
    <p:sldLayoutId id="2147483835" r:id="rId4"/>
    <p:sldLayoutId id="2147483836" r:id="rId5"/>
    <p:sldLayoutId id="2147483837" r:id="rId6"/>
    <p:sldLayoutId id="2147483841" r:id="rId7"/>
    <p:sldLayoutId id="2147483842" r:id="rId8"/>
    <p:sldLayoutId id="2147483843" r:id="rId9"/>
    <p:sldLayoutId id="2147483838" r:id="rId10"/>
    <p:sldLayoutId id="2147483844" r:id="rId11"/>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limesurvey.srce.hr/" TargetMode="External"/><Relationship Id="rId2" Type="http://schemas.openxmlformats.org/officeDocument/2006/relationships/hyperlink" Target="https://www.srce.unizg.hr/limesurvey" TargetMode="External"/><Relationship Id="rId1" Type="http://schemas.openxmlformats.org/officeDocument/2006/relationships/slideLayout" Target="../slideLayouts/slideLayout2.xml"/><Relationship Id="rId4" Type="http://schemas.openxmlformats.org/officeDocument/2006/relationships/hyperlink" Target="http://limesurvey.srce.hr/upute/index.html"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Questionnaire"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hrcak.srce.hr/index.php?show=clanak&amp;id_clanak_jezik=335726" TargetMode="External"/><Relationship Id="rId2" Type="http://schemas.openxmlformats.org/officeDocument/2006/relationships/hyperlink" Target="https://hrcak.srce.hr/index.php?show=clanak&amp;id_clanak_jezik=33691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Yo4WF3cSd9Q"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youtube.com/watch?v=SMNZNczBEq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819400"/>
            <a:ext cx="7543800" cy="1449388"/>
          </a:xfrm>
        </p:spPr>
        <p:txBody>
          <a:bodyPr/>
          <a:lstStyle/>
          <a:p>
            <a:pPr>
              <a:defRPr/>
            </a:pPr>
            <a:r>
              <a:rPr lang="en" dirty="0" smtClean="0"/>
              <a:t>Other research methods</a:t>
            </a:r>
            <a:endParaRPr lang="hr-H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4. Best layout of the questionnaire?</a:t>
            </a:r>
            <a:endParaRPr lang="en-US" altLang="sr-Latn-RS" smtClean="0">
              <a:solidFill>
                <a:schemeClr val="tx1">
                  <a:lumMod val="75000"/>
                  <a:lumOff val="25000"/>
                </a:schemeClr>
              </a:solidFill>
            </a:endParaRPr>
          </a:p>
        </p:txBody>
      </p:sp>
      <p:sp>
        <p:nvSpPr>
          <p:cNvPr id="17411" name="Rectangle 3"/>
          <p:cNvSpPr>
            <a:spLocks noGrp="1" noChangeArrowheads="1"/>
          </p:cNvSpPr>
          <p:nvPr>
            <p:ph idx="1"/>
          </p:nvPr>
        </p:nvSpPr>
        <p:spPr>
          <a:xfrm>
            <a:off x="822325" y="2286000"/>
            <a:ext cx="7543800" cy="3582988"/>
          </a:xfrm>
        </p:spPr>
        <p:txBody>
          <a:bodyPr/>
          <a:lstStyle/>
          <a:p>
            <a:pPr eaLnBrk="1" hangingPunct="1">
              <a:buFont typeface="Courier New" pitchFamily="49" charset="0"/>
              <a:buChar char="o"/>
            </a:pPr>
            <a:r>
              <a:rPr lang="en" smtClean="0"/>
              <a:t>Instructions for sending by mail</a:t>
            </a:r>
          </a:p>
          <a:p>
            <a:pPr eaLnBrk="1" hangingPunct="1">
              <a:buFont typeface="Courier New" pitchFamily="49" charset="0"/>
              <a:buChar char="o"/>
            </a:pPr>
            <a:r>
              <a:rPr lang="en" smtClean="0"/>
              <a:t>Questionnaire title</a:t>
            </a:r>
          </a:p>
          <a:p>
            <a:pPr eaLnBrk="1" hangingPunct="1">
              <a:buFont typeface="Courier New" pitchFamily="49" charset="0"/>
              <a:buChar char="o"/>
            </a:pPr>
            <a:r>
              <a:rPr lang="en" smtClean="0"/>
              <a:t>Instructions for the examiner</a:t>
            </a: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p:cNvPicPr>
            <a:picLocks noChangeAspect="1" noChangeArrowheads="1"/>
          </p:cNvPicPr>
          <p:nvPr/>
        </p:nvPicPr>
        <p:blipFill>
          <a:blip r:embed="rId2" cstate="print"/>
          <a:srcRect/>
          <a:stretch>
            <a:fillRect/>
          </a:stretch>
        </p:blipFill>
        <p:spPr bwMode="auto">
          <a:xfrm>
            <a:off x="1524000" y="52388"/>
            <a:ext cx="6108700" cy="6805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Questionnaire testing</a:t>
            </a:r>
            <a:endParaRPr lang="en-US" altLang="sr-Latn-RS" smtClean="0">
              <a:solidFill>
                <a:schemeClr val="tx1">
                  <a:lumMod val="75000"/>
                  <a:lumOff val="25000"/>
                </a:schemeClr>
              </a:solidFill>
            </a:endParaRPr>
          </a:p>
        </p:txBody>
      </p:sp>
      <p:sp>
        <p:nvSpPr>
          <p:cNvPr id="19459" name="Rectangle 3"/>
          <p:cNvSpPr>
            <a:spLocks noGrp="1" noChangeArrowheads="1"/>
          </p:cNvSpPr>
          <p:nvPr>
            <p:ph idx="1"/>
          </p:nvPr>
        </p:nvSpPr>
        <p:spPr>
          <a:xfrm>
            <a:off x="822325" y="2286000"/>
            <a:ext cx="7543800" cy="3582988"/>
          </a:xfrm>
        </p:spPr>
        <p:txBody>
          <a:bodyPr/>
          <a:lstStyle/>
          <a:p>
            <a:pPr eaLnBrk="1" hangingPunct="1">
              <a:buFont typeface="Courier New" pitchFamily="49" charset="0"/>
              <a:buChar char="o"/>
            </a:pPr>
            <a:r>
              <a:rPr lang="en" smtClean="0"/>
              <a:t>Can the respondent follow the questionnaire format?</a:t>
            </a:r>
          </a:p>
          <a:p>
            <a:pPr eaLnBrk="1" hangingPunct="1">
              <a:buFont typeface="Courier New" pitchFamily="49" charset="0"/>
              <a:buChar char="o"/>
            </a:pPr>
            <a:r>
              <a:rPr lang="en" smtClean="0"/>
              <a:t>Is the order of the questions natural and linguistically acceptable?</a:t>
            </a:r>
          </a:p>
          <a:p>
            <a:pPr eaLnBrk="1" hangingPunct="1">
              <a:buFont typeface="Courier New" pitchFamily="49" charset="0"/>
              <a:buChar char="o"/>
            </a:pPr>
            <a:r>
              <a:rPr lang="en" smtClean="0"/>
              <a:t>Are the questions clear and understandable?</a:t>
            </a:r>
          </a:p>
          <a:p>
            <a:pPr eaLnBrk="1" hangingPunct="1">
              <a:buFont typeface="Courier New" pitchFamily="49" charset="0"/>
              <a:buChar char="o"/>
            </a:pPr>
            <a:r>
              <a:rPr lang="en" smtClean="0"/>
              <a:t>Can respondents answer the questions easily?</a:t>
            </a:r>
          </a:p>
          <a:p>
            <a:pPr eaLnBrk="1" hangingPunct="1">
              <a:buFont typeface="Courier New" pitchFamily="49" charset="0"/>
              <a:buChar char="o"/>
            </a:pPr>
            <a:r>
              <a:rPr lang="en" smtClean="0"/>
              <a:t>What alternative forms of questions can work better?</a:t>
            </a: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fontAlgn="auto" hangingPunct="1">
              <a:spcAft>
                <a:spcPts val="0"/>
              </a:spcAft>
              <a:defRPr/>
            </a:pPr>
            <a:r>
              <a:rPr lang="en" altLang="sr-Latn-RS" dirty="0" smtClean="0">
                <a:solidFill>
                  <a:schemeClr val="tx1">
                    <a:lumMod val="75000"/>
                    <a:lumOff val="25000"/>
                  </a:schemeClr>
                </a:solidFill>
              </a:rPr>
              <a:t>Online questionnaires (1)</a:t>
            </a:r>
            <a:endParaRPr lang="en-US" altLang="sr-Latn-RS" dirty="0" smtClean="0">
              <a:solidFill>
                <a:schemeClr val="tx1">
                  <a:lumMod val="75000"/>
                  <a:lumOff val="25000"/>
                </a:schemeClr>
              </a:solidFill>
            </a:endParaRPr>
          </a:p>
        </p:txBody>
      </p:sp>
      <p:sp>
        <p:nvSpPr>
          <p:cNvPr id="20483" name="Rectangle 3"/>
          <p:cNvSpPr>
            <a:spLocks noGrp="1" noChangeArrowheads="1"/>
          </p:cNvSpPr>
          <p:nvPr>
            <p:ph idx="1"/>
          </p:nvPr>
        </p:nvSpPr>
        <p:spPr/>
        <p:txBody>
          <a:bodyPr/>
          <a:lstStyle/>
          <a:p>
            <a:pPr eaLnBrk="1" hangingPunct="1">
              <a:buFont typeface="Courier New" pitchFamily="49" charset="0"/>
              <a:buChar char="o"/>
            </a:pPr>
            <a:r>
              <a:rPr lang="en" smtClean="0"/>
              <a:t> </a:t>
            </a:r>
            <a:r>
              <a:rPr lang="en" smtClean="0">
                <a:hlinkClick r:id="rId2"/>
              </a:rPr>
              <a:t>https://www.srce.unizg.hr/limesurvey</a:t>
            </a:r>
            <a:endParaRPr lang="hr-HR" smtClean="0"/>
          </a:p>
          <a:p>
            <a:pPr eaLnBrk="1" hangingPunct="1">
              <a:buFont typeface="Calibri" pitchFamily="34" charset="0"/>
              <a:buNone/>
            </a:pPr>
            <a:r>
              <a:rPr lang="en" smtClean="0"/>
              <a:t>( possession of electronic identity in the AAI @ EduHr system )</a:t>
            </a:r>
          </a:p>
          <a:p>
            <a:pPr eaLnBrk="1" hangingPunct="1">
              <a:buFont typeface="Calibri" pitchFamily="34" charset="0"/>
              <a:buNone/>
            </a:pPr>
            <a:endParaRPr lang="hr-HR" smtClean="0"/>
          </a:p>
          <a:p>
            <a:pPr eaLnBrk="1" hangingPunct="1">
              <a:buFont typeface="Courier New" pitchFamily="49" charset="0"/>
              <a:buChar char="o"/>
            </a:pPr>
            <a:r>
              <a:rPr lang="en" smtClean="0"/>
              <a:t> </a:t>
            </a:r>
            <a:r>
              <a:rPr lang="en" smtClean="0">
                <a:hlinkClick r:id="rId3"/>
              </a:rPr>
              <a:t>http://limesurvey.srce.hr/</a:t>
            </a:r>
            <a:endParaRPr lang="hr-HR" smtClean="0"/>
          </a:p>
          <a:p>
            <a:pPr eaLnBrk="1" hangingPunct="1">
              <a:buFont typeface="Courier New" pitchFamily="49" charset="0"/>
              <a:buChar char="o"/>
            </a:pPr>
            <a:r>
              <a:rPr lang="en" smtClean="0"/>
              <a:t> </a:t>
            </a:r>
            <a:r>
              <a:rPr lang="en" smtClean="0">
                <a:hlinkClick r:id="rId4"/>
              </a:rPr>
              <a:t>http://limesurvey.srce.hr/upute/index.html</a:t>
            </a:r>
            <a:endParaRPr lang="hr-HR" smtClean="0"/>
          </a:p>
          <a:p>
            <a:pPr eaLnBrk="1" hangingPunct="1">
              <a:buFont typeface="Courier New" pitchFamily="49" charset="0"/>
              <a:buChar char="o"/>
            </a:pPr>
            <a:r>
              <a:rPr lang="en" smtClean="0"/>
              <a:t> twenty different kinds of questions</a:t>
            </a:r>
            <a:endParaRPr lang="hr-HR" smtClean="0"/>
          </a:p>
          <a:p>
            <a:pPr eaLnBrk="1" hangingPunct="1">
              <a:buFont typeface="Courier New" pitchFamily="49" charset="0"/>
              <a:buChar char="o"/>
            </a:pPr>
            <a:r>
              <a:rPr lang="en" smtClean="0"/>
              <a:t>anonymity</a:t>
            </a:r>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325" y="223838"/>
            <a:ext cx="7543800" cy="919162"/>
          </a:xfrm>
        </p:spPr>
        <p:txBody>
          <a:bodyPr/>
          <a:lstStyle/>
          <a:p>
            <a:pPr eaLnBrk="1" fontAlgn="auto" hangingPunct="1">
              <a:spcAft>
                <a:spcPts val="0"/>
              </a:spcAft>
              <a:defRPr/>
            </a:pPr>
            <a:r>
              <a:rPr lang="en" altLang="sr-Latn-RS" dirty="0">
                <a:solidFill>
                  <a:schemeClr val="tx1">
                    <a:lumMod val="75000"/>
                    <a:lumOff val="25000"/>
                  </a:schemeClr>
                </a:solidFill>
              </a:rPr>
              <a:t>Online questionnaires </a:t>
            </a:r>
            <a:r>
              <a:rPr lang="en" altLang="sr-Latn-RS" dirty="0" smtClean="0">
                <a:solidFill>
                  <a:schemeClr val="tx1">
                    <a:lumMod val="75000"/>
                    <a:lumOff val="25000"/>
                  </a:schemeClr>
                </a:solidFill>
              </a:rPr>
              <a:t>(2)</a:t>
            </a:r>
            <a:endParaRPr lang="en-US" dirty="0">
              <a:solidFill>
                <a:schemeClr val="tx1">
                  <a:lumMod val="75000"/>
                  <a:lumOff val="25000"/>
                </a:schemeClr>
              </a:solidFill>
            </a:endParaRPr>
          </a:p>
        </p:txBody>
      </p:sp>
      <p:sp>
        <p:nvSpPr>
          <p:cNvPr id="21507" name="Content Placeholder 2"/>
          <p:cNvSpPr>
            <a:spLocks noGrp="1"/>
          </p:cNvSpPr>
          <p:nvPr>
            <p:ph idx="1"/>
          </p:nvPr>
        </p:nvSpPr>
        <p:spPr>
          <a:xfrm>
            <a:off x="822325" y="1295400"/>
            <a:ext cx="7543800" cy="4479925"/>
          </a:xfrm>
        </p:spPr>
        <p:txBody>
          <a:bodyPr/>
          <a:lstStyle/>
          <a:p>
            <a:pPr eaLnBrk="1" hangingPunct="1"/>
            <a:r>
              <a:rPr lang="en" altLang="en-US" smtClean="0"/>
              <a:t>Google Forms, https://www.google.com/intl/en/forms/about/</a:t>
            </a:r>
          </a:p>
        </p:txBody>
      </p:sp>
      <p:pic>
        <p:nvPicPr>
          <p:cNvPr id="21508" name="Picture 4"/>
          <p:cNvPicPr>
            <a:picLocks noChangeAspect="1"/>
          </p:cNvPicPr>
          <p:nvPr/>
        </p:nvPicPr>
        <p:blipFill>
          <a:blip r:embed="rId2" cstate="print"/>
          <a:srcRect/>
          <a:stretch>
            <a:fillRect/>
          </a:stretch>
        </p:blipFill>
        <p:spPr bwMode="auto">
          <a:xfrm>
            <a:off x="2209800" y="1752600"/>
            <a:ext cx="4335463" cy="4572000"/>
          </a:xfrm>
          <a:prstGeom prst="rect">
            <a:avLst/>
          </a:prstGeom>
          <a:noFill/>
          <a:ln w="9525">
            <a:noFill/>
            <a:miter lim="800000"/>
            <a:headEnd/>
            <a:tailEnd/>
          </a:ln>
        </p:spPr>
      </p:pic>
      <p:sp>
        <p:nvSpPr>
          <p:cNvPr id="21509" name="Rectangle 3"/>
          <p:cNvSpPr>
            <a:spLocks noChangeArrowheads="1"/>
          </p:cNvSpPr>
          <p:nvPr/>
        </p:nvSpPr>
        <p:spPr bwMode="auto">
          <a:xfrm>
            <a:off x="0" y="6534150"/>
            <a:ext cx="8626475" cy="323850"/>
          </a:xfrm>
          <a:prstGeom prst="rect">
            <a:avLst/>
          </a:prstGeom>
          <a:noFill/>
          <a:ln w="9525">
            <a:noFill/>
            <a:miter lim="800000"/>
            <a:headEnd/>
            <a:tailEnd/>
          </a:ln>
        </p:spPr>
        <p:txBody>
          <a:bodyPr>
            <a:spAutoFit/>
          </a:bodyPr>
          <a:lstStyle/>
          <a:p>
            <a:r>
              <a:rPr lang="en" altLang="en-US" sz="1500"/>
              <a:t>Source: https://blog.capterra.com/wp-content/uploads/2019/04/Top10FreeSurveySoftware.png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Exercise</a:t>
            </a:r>
            <a:endParaRPr lang="en-US" altLang="sr-Latn-RS" smtClean="0">
              <a:solidFill>
                <a:schemeClr val="tx1">
                  <a:lumMod val="75000"/>
                  <a:lumOff val="25000"/>
                </a:schemeClr>
              </a:solidFill>
            </a:endParaRPr>
          </a:p>
        </p:txBody>
      </p:sp>
      <p:sp>
        <p:nvSpPr>
          <p:cNvPr id="22531" name="Rectangle 3"/>
          <p:cNvSpPr>
            <a:spLocks noGrp="1" noChangeArrowheads="1"/>
          </p:cNvSpPr>
          <p:nvPr>
            <p:ph idx="1"/>
          </p:nvPr>
        </p:nvSpPr>
        <p:spPr/>
        <p:txBody>
          <a:bodyPr/>
          <a:lstStyle/>
          <a:p>
            <a:pPr eaLnBrk="1" hangingPunct="1"/>
            <a:r>
              <a:rPr lang="en" smtClean="0"/>
              <a:t>Questionnaire analysis…</a:t>
            </a:r>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2325" y="758825"/>
            <a:ext cx="7543800" cy="3432175"/>
          </a:xfrm>
        </p:spPr>
        <p:txBody>
          <a:bodyPr/>
          <a:lstStyle/>
          <a:p>
            <a:pPr eaLnBrk="1" fontAlgn="auto" hangingPunct="1">
              <a:spcAft>
                <a:spcPts val="0"/>
              </a:spcAft>
              <a:defRPr/>
            </a:pPr>
            <a:r>
              <a:rPr lang="en" altLang="sr-Latn-RS" dirty="0" smtClean="0"/>
              <a:t>CASE STUDY </a:t>
            </a:r>
            <a:r>
              <a:rPr lang="hr-HR" altLang="sr-Latn-RS" dirty="0" smtClean="0"/>
              <a:t/>
            </a:r>
            <a:br>
              <a:rPr lang="hr-HR" altLang="sr-Latn-RS" dirty="0" smtClean="0"/>
            </a:br>
            <a:r>
              <a:rPr lang="en" altLang="sr-Latn-RS" sz="2000" dirty="0" smtClean="0"/>
              <a:t>better known as </a:t>
            </a:r>
            <a:r>
              <a:rPr lang="en" altLang="sr-Latn-RS" sz="2000" dirty="0" err="1" smtClean="0"/>
              <a:t>Case</a:t>
            </a:r>
            <a:r>
              <a:rPr lang="en" altLang="sr-Latn-RS" sz="2000" dirty="0" smtClean="0"/>
              <a:t> </a:t>
            </a:r>
            <a:r>
              <a:rPr lang="en" altLang="sr-Latn-RS" sz="2000" dirty="0" err="1" smtClean="0"/>
              <a:t>study</a:t>
            </a:r>
            <a:r>
              <a:rPr lang="en" altLang="sr-Latn-RS" sz="2000" dirty="0" smtClean="0"/>
              <a:t> </a:t>
            </a:r>
            <a:r>
              <a:rPr lang="en" altLang="sr-Latn-RS" sz="2000" dirty="0" smtClean="0">
                <a:sym typeface="Wingdings" pitchFamily="2" charset="2"/>
              </a:rPr>
              <a:t></a:t>
            </a:r>
            <a:endParaRPr lang="en-US" altLang="sr-Latn-R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en" altLang="sr-Latn-RS" sz="3600" smtClean="0">
                <a:solidFill>
                  <a:schemeClr val="tx1">
                    <a:lumMod val="75000"/>
                    <a:lumOff val="25000"/>
                  </a:schemeClr>
                </a:solidFill>
              </a:rPr>
              <a:t>About the </a:t>
            </a:r>
            <a:r>
              <a:rPr lang="en" altLang="sr-Latn-RS" sz="3600" i="1" smtClean="0">
                <a:solidFill>
                  <a:schemeClr val="tx1">
                    <a:lumMod val="75000"/>
                    <a:lumOff val="25000"/>
                  </a:schemeClr>
                </a:solidFill>
              </a:rPr>
              <a:t>Case Study </a:t>
            </a:r>
            <a:r>
              <a:rPr lang="en" altLang="sr-Latn-RS" sz="3600" smtClean="0">
                <a:solidFill>
                  <a:schemeClr val="tx1">
                    <a:lumMod val="75000"/>
                    <a:lumOff val="25000"/>
                  </a:schemeClr>
                </a:solidFill>
              </a:rPr>
              <a:t>(1)</a:t>
            </a:r>
            <a:endParaRPr lang="en-US" altLang="sr-Latn-RS" sz="3600" smtClean="0">
              <a:solidFill>
                <a:schemeClr val="tx1">
                  <a:lumMod val="75000"/>
                  <a:lumOff val="25000"/>
                </a:schemeClr>
              </a:solidFill>
            </a:endParaRPr>
          </a:p>
        </p:txBody>
      </p:sp>
      <p:sp>
        <p:nvSpPr>
          <p:cNvPr id="24579" name="Rectangle 3"/>
          <p:cNvSpPr>
            <a:spLocks noGrp="1" noChangeArrowheads="1"/>
          </p:cNvSpPr>
          <p:nvPr>
            <p:ph idx="1"/>
          </p:nvPr>
        </p:nvSpPr>
        <p:spPr>
          <a:xfrm>
            <a:off x="822325" y="2057400"/>
            <a:ext cx="7543800" cy="3811588"/>
          </a:xfrm>
        </p:spPr>
        <p:txBody>
          <a:bodyPr/>
          <a:lstStyle/>
          <a:p>
            <a:pPr eaLnBrk="1" hangingPunct="1">
              <a:buFont typeface="Courier New" pitchFamily="49" charset="0"/>
              <a:buChar char="o"/>
            </a:pPr>
            <a:r>
              <a:rPr lang="en" smtClean="0"/>
              <a:t>Documented history</a:t>
            </a:r>
          </a:p>
          <a:p>
            <a:pPr eaLnBrk="1" hangingPunct="1">
              <a:buFont typeface="Courier New" pitchFamily="49" charset="0"/>
              <a:buChar char="o"/>
            </a:pPr>
            <a:r>
              <a:rPr lang="en" smtClean="0"/>
              <a:t>Events and decisions</a:t>
            </a:r>
          </a:p>
          <a:p>
            <a:pPr eaLnBrk="1" hangingPunct="1">
              <a:buFont typeface="Courier New" pitchFamily="49" charset="0"/>
              <a:buChar char="o"/>
            </a:pPr>
            <a:r>
              <a:rPr lang="en" smtClean="0"/>
              <a:t>Analysis of different topics</a:t>
            </a:r>
          </a:p>
          <a:p>
            <a:pPr eaLnBrk="1" hangingPunct="1">
              <a:buFont typeface="Courier New" pitchFamily="49" charset="0"/>
              <a:buChar char="o"/>
            </a:pPr>
            <a:r>
              <a:rPr lang="en" smtClean="0"/>
              <a:t>Context</a:t>
            </a:r>
          </a:p>
          <a:p>
            <a:pPr eaLnBrk="1" hangingPunct="1">
              <a:buFont typeface="Courier New" pitchFamily="49" charset="0"/>
              <a:buChar char="o"/>
            </a:pPr>
            <a:r>
              <a:rPr lang="en" smtClean="0"/>
              <a:t>Triangulation</a:t>
            </a: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en" altLang="sr-Latn-RS" sz="3600" smtClean="0">
                <a:solidFill>
                  <a:schemeClr val="tx1">
                    <a:lumMod val="75000"/>
                    <a:lumOff val="25000"/>
                  </a:schemeClr>
                </a:solidFill>
              </a:rPr>
              <a:t>About the </a:t>
            </a:r>
            <a:r>
              <a:rPr lang="en" altLang="sr-Latn-RS" sz="3600" i="1" smtClean="0">
                <a:solidFill>
                  <a:schemeClr val="tx1">
                    <a:lumMod val="75000"/>
                    <a:lumOff val="25000"/>
                  </a:schemeClr>
                </a:solidFill>
              </a:rPr>
              <a:t>Case Study </a:t>
            </a:r>
            <a:r>
              <a:rPr lang="en" altLang="sr-Latn-RS" sz="3600" smtClean="0">
                <a:solidFill>
                  <a:schemeClr val="tx1">
                    <a:lumMod val="75000"/>
                    <a:lumOff val="25000"/>
                  </a:schemeClr>
                </a:solidFill>
              </a:rPr>
              <a:t>(2)</a:t>
            </a:r>
            <a:endParaRPr lang="en-US" altLang="sr-Latn-RS" sz="3600" smtClean="0">
              <a:solidFill>
                <a:schemeClr val="tx1">
                  <a:lumMod val="75000"/>
                  <a:lumOff val="25000"/>
                </a:schemeClr>
              </a:solidFill>
            </a:endParaRPr>
          </a:p>
        </p:txBody>
      </p:sp>
      <p:sp>
        <p:nvSpPr>
          <p:cNvPr id="25603" name="Rectangle 3"/>
          <p:cNvSpPr>
            <a:spLocks noGrp="1" noChangeArrowheads="1"/>
          </p:cNvSpPr>
          <p:nvPr>
            <p:ph idx="1"/>
          </p:nvPr>
        </p:nvSpPr>
        <p:spPr>
          <a:xfrm>
            <a:off x="822325" y="2057400"/>
            <a:ext cx="7543800" cy="3811588"/>
          </a:xfrm>
        </p:spPr>
        <p:txBody>
          <a:bodyPr/>
          <a:lstStyle/>
          <a:p>
            <a:pPr eaLnBrk="1" hangingPunct="1">
              <a:buFont typeface="Courier New" pitchFamily="49" charset="0"/>
              <a:buChar char="o"/>
            </a:pPr>
            <a:r>
              <a:rPr lang="en" smtClean="0"/>
              <a:t>The main advantage - the most precise details</a:t>
            </a:r>
          </a:p>
          <a:p>
            <a:pPr eaLnBrk="1" hangingPunct="1">
              <a:buFont typeface="Courier New" pitchFamily="49" charset="0"/>
              <a:buChar char="o"/>
            </a:pPr>
            <a:r>
              <a:rPr lang="en" smtClean="0"/>
              <a:t>Study the sequence of events</a:t>
            </a:r>
          </a:p>
          <a:p>
            <a:pPr eaLnBrk="1" hangingPunct="1">
              <a:buFont typeface="Courier New" pitchFamily="49" charset="0"/>
              <a:buChar char="o"/>
            </a:pPr>
            <a:r>
              <a:rPr lang="en" smtClean="0"/>
              <a:t>Involvement of the subject</a:t>
            </a:r>
          </a:p>
          <a:p>
            <a:pPr eaLnBrk="1" hangingPunct="1">
              <a:buFont typeface="Courier New" pitchFamily="49" charset="0"/>
              <a:buChar char="o"/>
            </a:pPr>
            <a:r>
              <a:rPr lang="en" smtClean="0"/>
              <a:t>Freedom - lack</a:t>
            </a:r>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 altLang="sr-Latn-RS" sz="3600" smtClean="0">
                <a:solidFill>
                  <a:schemeClr val="tx1">
                    <a:lumMod val="75000"/>
                    <a:lumOff val="25000"/>
                  </a:schemeClr>
                </a:solidFill>
              </a:rPr>
              <a:t>About the </a:t>
            </a:r>
            <a:r>
              <a:rPr lang="en" altLang="sr-Latn-RS" sz="3600" i="1" smtClean="0">
                <a:solidFill>
                  <a:schemeClr val="tx1">
                    <a:lumMod val="75000"/>
                    <a:lumOff val="25000"/>
                  </a:schemeClr>
                </a:solidFill>
              </a:rPr>
              <a:t>Case Study </a:t>
            </a:r>
            <a:r>
              <a:rPr lang="en" altLang="sr-Latn-RS" sz="3600" smtClean="0">
                <a:solidFill>
                  <a:schemeClr val="tx1">
                    <a:lumMod val="75000"/>
                    <a:lumOff val="25000"/>
                  </a:schemeClr>
                </a:solidFill>
              </a:rPr>
              <a:t>(3)</a:t>
            </a:r>
            <a:endParaRPr lang="en-US" altLang="sr-Latn-RS" sz="3600" smtClean="0">
              <a:solidFill>
                <a:schemeClr val="tx1">
                  <a:lumMod val="75000"/>
                  <a:lumOff val="25000"/>
                </a:schemeClr>
              </a:solidFill>
            </a:endParaRPr>
          </a:p>
        </p:txBody>
      </p:sp>
      <p:sp>
        <p:nvSpPr>
          <p:cNvPr id="26627" name="Rectangle 3"/>
          <p:cNvSpPr>
            <a:spLocks noGrp="1" noChangeArrowheads="1"/>
          </p:cNvSpPr>
          <p:nvPr>
            <p:ph idx="1"/>
          </p:nvPr>
        </p:nvSpPr>
        <p:spPr/>
        <p:txBody>
          <a:bodyPr/>
          <a:lstStyle/>
          <a:p>
            <a:pPr eaLnBrk="1" hangingPunct="1"/>
            <a:r>
              <a:rPr lang="en" sz="2800" smtClean="0"/>
              <a:t>Two dimensions</a:t>
            </a:r>
          </a:p>
          <a:p>
            <a:pPr lvl="1" eaLnBrk="1" hangingPunct="1"/>
            <a:r>
              <a:rPr lang="en" sz="2400" smtClean="0"/>
              <a:t>One case vs. more cases</a:t>
            </a:r>
          </a:p>
          <a:p>
            <a:pPr lvl="1" eaLnBrk="1" hangingPunct="1"/>
            <a:r>
              <a:rPr lang="en" sz="2400" smtClean="0"/>
              <a:t>Holistic Case Vs. built-in case</a:t>
            </a:r>
          </a:p>
          <a:p>
            <a:pPr eaLnBrk="1" hangingPunct="1"/>
            <a:endParaRPr lang="hr-HR" sz="2800" smtClean="0"/>
          </a:p>
          <a:p>
            <a:pPr eaLnBrk="1" hangingPunct="1"/>
            <a:r>
              <a:rPr lang="en" sz="2800" smtClean="0"/>
              <a:t>Goals</a:t>
            </a:r>
          </a:p>
          <a:p>
            <a:pPr lvl="1" eaLnBrk="1" hangingPunct="1"/>
            <a:r>
              <a:rPr lang="en" sz="2400" smtClean="0"/>
              <a:t>Gaining valuable insights before conducting basic research</a:t>
            </a:r>
          </a:p>
          <a:p>
            <a:pPr lvl="1" eaLnBrk="1" hangingPunct="1"/>
            <a:r>
              <a:rPr lang="en" sz="2400" smtClean="0"/>
              <a:t>It can refute universal generalization</a:t>
            </a:r>
          </a:p>
          <a:p>
            <a:pPr lvl="1" eaLnBrk="1" hangingPunct="1"/>
            <a:r>
              <a:rPr lang="en" sz="2400" smtClean="0"/>
              <a:t>It can be valuable as a unique case</a:t>
            </a:r>
            <a:endParaRPr lang="en-US" sz="2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822325" y="758825"/>
            <a:ext cx="7543800" cy="3565525"/>
          </a:xfrm>
        </p:spPr>
        <p:txBody>
          <a:bodyPr/>
          <a:lstStyle/>
          <a:p>
            <a:r>
              <a:rPr lang="hr-HR" dirty="0" err="1" smtClean="0">
                <a:solidFill>
                  <a:schemeClr val="tx1"/>
                </a:solidFill>
                <a:hlinkClick r:id="rId2"/>
              </a:rPr>
              <a:t>Questionnaire</a:t>
            </a:r>
            <a:endParaRPr lang="hr-HR" dirty="0">
              <a:solidFill>
                <a:schemeClr val="tx1"/>
              </a:solidFill>
              <a:hlinkClick r:id="rId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fontAlgn="auto" hangingPunct="1">
              <a:spcAft>
                <a:spcPts val="0"/>
              </a:spcAft>
              <a:defRPr/>
            </a:pPr>
            <a:r>
              <a:rPr lang="en" altLang="sr-Latn-RS" sz="3600" smtClean="0">
                <a:solidFill>
                  <a:schemeClr val="tx1">
                    <a:lumMod val="75000"/>
                    <a:lumOff val="25000"/>
                  </a:schemeClr>
                </a:solidFill>
              </a:rPr>
              <a:t>About the </a:t>
            </a:r>
            <a:r>
              <a:rPr lang="en" altLang="sr-Latn-RS" sz="3600" i="1" smtClean="0">
                <a:solidFill>
                  <a:schemeClr val="tx1">
                    <a:lumMod val="75000"/>
                    <a:lumOff val="25000"/>
                  </a:schemeClr>
                </a:solidFill>
              </a:rPr>
              <a:t>Case Study </a:t>
            </a:r>
            <a:r>
              <a:rPr lang="en" altLang="sr-Latn-RS" sz="3600" smtClean="0">
                <a:solidFill>
                  <a:schemeClr val="tx1">
                    <a:lumMod val="75000"/>
                    <a:lumOff val="25000"/>
                  </a:schemeClr>
                </a:solidFill>
              </a:rPr>
              <a:t>(4)</a:t>
            </a:r>
            <a:endParaRPr lang="en-US" altLang="sr-Latn-RS" sz="3600" smtClean="0">
              <a:solidFill>
                <a:schemeClr val="tx1">
                  <a:lumMod val="75000"/>
                  <a:lumOff val="25000"/>
                </a:schemeClr>
              </a:solidFill>
            </a:endParaRPr>
          </a:p>
        </p:txBody>
      </p:sp>
      <p:sp>
        <p:nvSpPr>
          <p:cNvPr id="27651" name="Rectangle 3"/>
          <p:cNvSpPr>
            <a:spLocks noGrp="1" noChangeArrowheads="1"/>
          </p:cNvSpPr>
          <p:nvPr>
            <p:ph idx="1"/>
          </p:nvPr>
        </p:nvSpPr>
        <p:spPr>
          <a:xfrm>
            <a:off x="822325" y="2286000"/>
            <a:ext cx="7543800" cy="3582988"/>
          </a:xfrm>
        </p:spPr>
        <p:txBody>
          <a:bodyPr/>
          <a:lstStyle/>
          <a:p>
            <a:pPr eaLnBrk="1" hangingPunct="1"/>
            <a:r>
              <a:rPr lang="en" smtClean="0"/>
              <a:t>Careful planning</a:t>
            </a:r>
          </a:p>
          <a:p>
            <a:pPr lvl="1" eaLnBrk="1" hangingPunct="1"/>
            <a:r>
              <a:rPr lang="en" smtClean="0"/>
              <a:t>Problem specification</a:t>
            </a:r>
          </a:p>
          <a:p>
            <a:pPr lvl="1" eaLnBrk="1" hangingPunct="1"/>
            <a:r>
              <a:rPr lang="en" smtClean="0"/>
              <a:t>Measuring problems</a:t>
            </a:r>
          </a:p>
          <a:p>
            <a:pPr lvl="1" eaLnBrk="1" hangingPunct="1"/>
            <a:r>
              <a:rPr lang="en" smtClean="0"/>
              <a:t>Repetition of measurements</a:t>
            </a:r>
          </a:p>
          <a:p>
            <a:pPr lvl="1" eaLnBrk="1" hangingPunct="1"/>
            <a:r>
              <a:rPr lang="en" smtClean="0"/>
              <a:t>Data analysis</a:t>
            </a:r>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 dirty="0" smtClean="0">
                <a:solidFill>
                  <a:schemeClr val="tx1">
                    <a:lumMod val="75000"/>
                    <a:lumOff val="25000"/>
                  </a:schemeClr>
                </a:solidFill>
              </a:rPr>
              <a:t>Examples</a:t>
            </a:r>
            <a:endParaRPr lang="en-US" dirty="0">
              <a:solidFill>
                <a:schemeClr val="tx1">
                  <a:lumMod val="75000"/>
                  <a:lumOff val="25000"/>
                </a:schemeClr>
              </a:solidFill>
            </a:endParaRPr>
          </a:p>
        </p:txBody>
      </p:sp>
      <p:sp>
        <p:nvSpPr>
          <p:cNvPr id="28675" name="Content Placeholder 2"/>
          <p:cNvSpPr>
            <a:spLocks noGrp="1"/>
          </p:cNvSpPr>
          <p:nvPr>
            <p:ph idx="1"/>
          </p:nvPr>
        </p:nvSpPr>
        <p:spPr/>
        <p:txBody>
          <a:bodyPr/>
          <a:lstStyle/>
          <a:p>
            <a:pPr eaLnBrk="1" hangingPunct="1"/>
            <a:r>
              <a:rPr lang="en" altLang="en-US" smtClean="0">
                <a:hlinkClick r:id="rId2"/>
              </a:rPr>
              <a:t>https://hrcak.srce.hr/index.php?show=clanak&amp;id_clanak_jezik=336912</a:t>
            </a:r>
            <a:endParaRPr lang="hr-HR" altLang="en-US" smtClean="0"/>
          </a:p>
          <a:p>
            <a:pPr eaLnBrk="1" hangingPunct="1"/>
            <a:endParaRPr lang="hr-HR" altLang="en-US" smtClean="0"/>
          </a:p>
          <a:p>
            <a:pPr eaLnBrk="1" hangingPunct="1"/>
            <a:r>
              <a:rPr lang="en" altLang="en-US" smtClean="0">
                <a:hlinkClick r:id="rId3"/>
              </a:rPr>
              <a:t>https://hrcak.srce.hr/index.php?show=clanak&amp;id_clanak_jezik=335726</a:t>
            </a:r>
            <a:endParaRPr lang="hr-HR" altLang="en-US" smtClean="0"/>
          </a:p>
          <a:p>
            <a:pPr eaLnBrk="1" hangingPunct="1"/>
            <a:endParaRPr lang="hr-HR" altLang="en-US" smtClean="0"/>
          </a:p>
          <a:p>
            <a:pPr eaLnBrk="1" hangingPunct="1"/>
            <a:endParaRPr lang="en-US"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fontAlgn="auto" hangingPunct="1">
              <a:spcAft>
                <a:spcPts val="0"/>
              </a:spcAft>
              <a:defRPr/>
            </a:pPr>
            <a:r>
              <a:rPr lang="en" altLang="en-US" smtClean="0">
                <a:solidFill>
                  <a:schemeClr val="tx1">
                    <a:lumMod val="75000"/>
                    <a:lumOff val="25000"/>
                  </a:schemeClr>
                </a:solidFill>
              </a:rPr>
              <a:t>Exercise 1</a:t>
            </a:r>
          </a:p>
        </p:txBody>
      </p:sp>
      <p:sp>
        <p:nvSpPr>
          <p:cNvPr id="3" name="Content Placeholder 2"/>
          <p:cNvSpPr>
            <a:spLocks noGrp="1"/>
          </p:cNvSpPr>
          <p:nvPr>
            <p:ph idx="1"/>
          </p:nvPr>
        </p:nvSpPr>
        <p:spPr/>
        <p:txBody>
          <a:bodyPr rtlCol="0">
            <a:normAutofit/>
          </a:bodyPr>
          <a:lstStyle/>
          <a:p>
            <a:pPr marL="0" indent="0" algn="just" eaLnBrk="1" fontAlgn="auto" hangingPunct="1">
              <a:buFont typeface="Wingdings" panose="05000000000000000000" pitchFamily="2" charset="2"/>
              <a:buNone/>
              <a:defRPr/>
            </a:pPr>
            <a:r>
              <a:rPr lang="en" sz="1600" dirty="0" err="1">
                <a:solidFill>
                  <a:schemeClr val="tx1">
                    <a:lumMod val="75000"/>
                    <a:lumOff val="25000"/>
                  </a:schemeClr>
                </a:solidFill>
              </a:rPr>
              <a:t>Rising</a:t>
            </a:r>
            <a:r>
              <a:rPr lang="en" sz="1600" dirty="0">
                <a:solidFill>
                  <a:schemeClr val="tx1">
                    <a:lumMod val="75000"/>
                    <a:lumOff val="25000"/>
                  </a:schemeClr>
                </a:solidFill>
              </a:rPr>
              <a:t> </a:t>
            </a:r>
            <a:r>
              <a:rPr lang="en" sz="1600" dirty="0" err="1">
                <a:solidFill>
                  <a:schemeClr val="tx1">
                    <a:lumMod val="75000"/>
                    <a:lumOff val="25000"/>
                  </a:schemeClr>
                </a:solidFill>
              </a:rPr>
              <a:t>Cane’s </a:t>
            </a:r>
            <a:r>
              <a:rPr lang="en" sz="1600" dirty="0">
                <a:solidFill>
                  <a:schemeClr val="tx1">
                    <a:lumMod val="75000"/>
                    <a:lumOff val="25000"/>
                  </a:schemeClr>
                </a:solidFill>
              </a:rPr>
              <a:t>is a </a:t>
            </a:r>
            <a:r>
              <a:rPr lang="en" sz="1600" dirty="0" err="1">
                <a:solidFill>
                  <a:schemeClr val="tx1">
                    <a:lumMod val="75000"/>
                    <a:lumOff val="25000"/>
                  </a:schemeClr>
                </a:solidFill>
              </a:rPr>
              <a:t>fast food </a:t>
            </a:r>
            <a:r>
              <a:rPr lang="en" sz="1600" dirty="0">
                <a:solidFill>
                  <a:schemeClr val="tx1">
                    <a:lumMod val="75000"/>
                    <a:lumOff val="25000"/>
                  </a:schemeClr>
                </a:solidFill>
              </a:rPr>
              <a:t>restaurant owned by Arthur </a:t>
            </a:r>
            <a:r>
              <a:rPr lang="en" sz="1600" dirty="0" err="1">
                <a:solidFill>
                  <a:schemeClr val="tx1">
                    <a:lumMod val="75000"/>
                    <a:lumOff val="25000"/>
                  </a:schemeClr>
                </a:solidFill>
              </a:rPr>
              <a:t>Cane </a:t>
            </a:r>
            <a:r>
              <a:rPr lang="en" sz="1600" dirty="0">
                <a:solidFill>
                  <a:schemeClr val="tx1">
                    <a:lumMod val="75000"/>
                    <a:lumOff val="25000"/>
                  </a:schemeClr>
                </a:solidFill>
              </a:rPr>
              <a:t>offering chicken in </a:t>
            </a:r>
            <a:r>
              <a:rPr lang="en" sz="1600" dirty="0" err="1">
                <a:solidFill>
                  <a:schemeClr val="tx1">
                    <a:lumMod val="75000"/>
                    <a:lumOff val="25000"/>
                  </a:schemeClr>
                </a:solidFill>
              </a:rPr>
              <a:t>Louisiana </a:t>
            </a:r>
            <a:r>
              <a:rPr lang="en" sz="1600" dirty="0">
                <a:solidFill>
                  <a:schemeClr val="tx1">
                    <a:lumMod val="75000"/>
                    <a:lumOff val="25000"/>
                  </a:schemeClr>
                </a:solidFill>
              </a:rPr>
              <a:t>and is popular for its excellent food. Several people have recently approached </a:t>
            </a:r>
            <a:r>
              <a:rPr lang="en" sz="1600" dirty="0" err="1">
                <a:solidFill>
                  <a:schemeClr val="tx1">
                    <a:lumMod val="75000"/>
                    <a:lumOff val="25000"/>
                  </a:schemeClr>
                </a:solidFill>
              </a:rPr>
              <a:t>Cane </a:t>
            </a:r>
            <a:r>
              <a:rPr lang="en" sz="1600" dirty="0">
                <a:solidFill>
                  <a:schemeClr val="tx1">
                    <a:lumMod val="75000"/>
                    <a:lumOff val="25000"/>
                  </a:schemeClr>
                </a:solidFill>
              </a:rPr>
              <a:t>with a request to allow them to use the franchise to open restaurants like his. </a:t>
            </a:r>
            <a:r>
              <a:rPr lang="en" sz="1600" dirty="0" err="1">
                <a:solidFill>
                  <a:schemeClr val="tx1">
                    <a:lumMod val="75000"/>
                    <a:lumOff val="25000"/>
                  </a:schemeClr>
                </a:solidFill>
              </a:rPr>
              <a:t>Cane </a:t>
            </a:r>
            <a:r>
              <a:rPr lang="en" sz="1600" dirty="0">
                <a:solidFill>
                  <a:schemeClr val="tx1">
                    <a:lumMod val="75000"/>
                    <a:lumOff val="25000"/>
                  </a:schemeClr>
                </a:solidFill>
              </a:rPr>
              <a:t>prepares high-quality breaded chicken and has a limited menu consisting of chicken drumsticks, </a:t>
            </a:r>
            <a:r>
              <a:rPr lang="en" sz="1600" dirty="0" err="1">
                <a:solidFill>
                  <a:schemeClr val="tx1">
                    <a:lumMod val="75000"/>
                    <a:lumOff val="25000"/>
                  </a:schemeClr>
                </a:solidFill>
              </a:rPr>
              <a:t>fries </a:t>
            </a:r>
            <a:r>
              <a:rPr lang="en" sz="1600" dirty="0">
                <a:solidFill>
                  <a:schemeClr val="tx1">
                    <a:lumMod val="75000"/>
                    <a:lumOff val="25000"/>
                  </a:schemeClr>
                </a:solidFill>
              </a:rPr>
              <a:t>, cabbage and lemonade.</a:t>
            </a:r>
          </a:p>
          <a:p>
            <a:pPr marL="0" indent="0" eaLnBrk="1" fontAlgn="auto" hangingPunct="1">
              <a:buFont typeface="Wingdings" panose="05000000000000000000" pitchFamily="2" charset="2"/>
              <a:buNone/>
              <a:defRPr/>
            </a:pPr>
            <a:r>
              <a:rPr lang="en" sz="1600" dirty="0">
                <a:solidFill>
                  <a:schemeClr val="tx1">
                    <a:lumMod val="75000"/>
                    <a:lumOff val="25000"/>
                  </a:schemeClr>
                </a:solidFill>
              </a:rPr>
              <a:t> </a:t>
            </a:r>
          </a:p>
          <a:p>
            <a:pPr marL="0" indent="0" eaLnBrk="1" fontAlgn="auto" hangingPunct="1">
              <a:buFont typeface="Wingdings" panose="05000000000000000000" pitchFamily="2" charset="2"/>
              <a:buNone/>
              <a:defRPr/>
            </a:pPr>
            <a:r>
              <a:rPr lang="en" sz="1600" dirty="0">
                <a:solidFill>
                  <a:schemeClr val="tx1">
                    <a:lumMod val="75000"/>
                    <a:lumOff val="25000"/>
                  </a:schemeClr>
                </a:solidFill>
              </a:rPr>
              <a:t>1. Write down relevant research questions and goals that </a:t>
            </a:r>
            <a:r>
              <a:rPr lang="en" sz="1600" dirty="0" err="1">
                <a:solidFill>
                  <a:schemeClr val="tx1">
                    <a:lumMod val="75000"/>
                    <a:lumOff val="25000"/>
                  </a:schemeClr>
                </a:solidFill>
              </a:rPr>
              <a:t>Cane would be </a:t>
            </a:r>
            <a:r>
              <a:rPr lang="en" sz="1600" dirty="0">
                <a:solidFill>
                  <a:schemeClr val="tx1">
                    <a:lumMod val="75000"/>
                    <a:lumOff val="25000"/>
                  </a:schemeClr>
                </a:solidFill>
              </a:rPr>
              <a:t>interested in regarding restaurant expansion.</a:t>
            </a:r>
          </a:p>
          <a:p>
            <a:pPr marL="0" indent="0" eaLnBrk="1" fontAlgn="auto" hangingPunct="1">
              <a:buFont typeface="Wingdings" panose="05000000000000000000" pitchFamily="2" charset="2"/>
              <a:buNone/>
              <a:defRPr/>
            </a:pPr>
            <a:r>
              <a:rPr lang="en" sz="1600" dirty="0">
                <a:solidFill>
                  <a:schemeClr val="tx1">
                    <a:lumMod val="75000"/>
                    <a:lumOff val="25000"/>
                  </a:schemeClr>
                </a:solidFill>
              </a:rPr>
              <a:t>2. How would you conduct research that would correspond to the written questions and the achievement of research goals?</a:t>
            </a:r>
          </a:p>
          <a:p>
            <a:pPr marL="0" indent="0" eaLnBrk="1" fontAlgn="auto" hangingPunct="1">
              <a:buFont typeface="Wingdings" panose="05000000000000000000" pitchFamily="2" charset="2"/>
              <a:buNone/>
              <a:defRPr/>
            </a:pPr>
            <a:r>
              <a:rPr lang="en" sz="1600" dirty="0">
                <a:solidFill>
                  <a:schemeClr val="tx1">
                    <a:lumMod val="75000"/>
                    <a:lumOff val="25000"/>
                  </a:schemeClr>
                </a:solidFill>
              </a:rPr>
              <a:t>3. How would the research help in the process of improving the business of </a:t>
            </a:r>
            <a:r>
              <a:rPr lang="en" sz="1600" dirty="0" err="1">
                <a:solidFill>
                  <a:schemeClr val="tx1">
                    <a:lumMod val="75000"/>
                    <a:lumOff val="25000"/>
                  </a:schemeClr>
                </a:solidFill>
              </a:rPr>
              <a:t>Cane </a:t>
            </a:r>
            <a:r>
              <a:rPr lang="en" sz="1600" dirty="0">
                <a:solidFill>
                  <a:schemeClr val="tx1">
                    <a:lumMod val="75000"/>
                    <a:lumOff val="25000"/>
                  </a:schemeClr>
                </a:solidFill>
              </a:rPr>
              <a:t>'s restaurant?</a:t>
            </a:r>
          </a:p>
          <a:p>
            <a:pPr marL="91440" indent="-91440" eaLnBrk="1" fontAlgn="auto" hangingPunct="1">
              <a:defRPr/>
            </a:pPr>
            <a:endParaRPr lang="hr-HR" sz="1600" dirty="0">
              <a:solidFill>
                <a:schemeClr val="tx1">
                  <a:lumMod val="75000"/>
                  <a:lumOff val="2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fontAlgn="auto" hangingPunct="1">
              <a:spcAft>
                <a:spcPts val="0"/>
              </a:spcAft>
              <a:defRPr/>
            </a:pPr>
            <a:r>
              <a:rPr lang="en" altLang="en-US" dirty="0" smtClean="0">
                <a:solidFill>
                  <a:schemeClr val="tx1">
                    <a:lumMod val="75000"/>
                    <a:lumOff val="25000"/>
                  </a:schemeClr>
                </a:solidFill>
              </a:rPr>
              <a:t>Exercise 2</a:t>
            </a:r>
          </a:p>
        </p:txBody>
      </p:sp>
      <p:sp>
        <p:nvSpPr>
          <p:cNvPr id="30723" name="Content Placeholder 2"/>
          <p:cNvSpPr>
            <a:spLocks noGrp="1"/>
          </p:cNvSpPr>
          <p:nvPr>
            <p:ph idx="1"/>
          </p:nvPr>
        </p:nvSpPr>
        <p:spPr>
          <a:xfrm>
            <a:off x="228600" y="1828800"/>
            <a:ext cx="8686800" cy="4800600"/>
          </a:xfrm>
        </p:spPr>
        <p:txBody>
          <a:bodyPr/>
          <a:lstStyle/>
          <a:p>
            <a:pPr marL="0" indent="0" algn="just" eaLnBrk="1" hangingPunct="1">
              <a:buFont typeface="Wingdings" pitchFamily="2" charset="2"/>
              <a:buNone/>
            </a:pPr>
            <a:r>
              <a:rPr lang="en" altLang="en-US" sz="1300" smtClean="0"/>
              <a:t>Barton Boomer, director of marketing at a large research firm, has a bachelor’s degree in marketing from Michigan State University. He got a job nine years ago after a year of internship. Barton has a wife and two children. He earns 300,000 kn a year (25,000 kn a month) and owns a house on the outskirts of a big city. He is a typical research analyst. His next business assignment is to interview the CEO of a local restaurant chain, Etas-R-Wee, which is expanding into the international market. The logical two choices for expansion are to expand into an international market with similar values as local or to expand to the nearest geographical neighborhood initially with the intention of expanding over time. During the interview, Mr. Big, the CEO interviewed by Barton, states the following:</a:t>
            </a:r>
          </a:p>
          <a:p>
            <a:pPr marL="0" indent="0" eaLnBrk="1" hangingPunct="1">
              <a:buFont typeface="Wingdings" pitchFamily="2" charset="2"/>
              <a:buNone/>
            </a:pPr>
            <a:r>
              <a:rPr lang="en" altLang="en-US" sz="1300" smtClean="0"/>
              <a:t> </a:t>
            </a:r>
          </a:p>
          <a:p>
            <a:pPr marL="0" indent="0" eaLnBrk="1" hangingPunct="1">
              <a:buFont typeface="Wingdings" pitchFamily="2" charset="2"/>
              <a:buNone/>
            </a:pPr>
            <a:r>
              <a:rPr lang="en" altLang="en-US" sz="1300" smtClean="0"/>
              <a:t>- "Barton, we have decided to expand across borders and everyone knows about it. Can you prepare a good research report to help us spread? ”</a:t>
            </a:r>
          </a:p>
          <a:p>
            <a:pPr marL="0" indent="0" eaLnBrk="1" hangingPunct="1">
              <a:buFont typeface="Wingdings" pitchFamily="2" charset="2"/>
              <a:buNone/>
            </a:pPr>
            <a:r>
              <a:rPr lang="en" altLang="en-US" sz="1300" smtClean="0"/>
              <a:t>- "Barton, we are in a hurry. We can’t wait weeks for a positive research report. We need a completed project within two weeks. "</a:t>
            </a:r>
          </a:p>
          <a:p>
            <a:pPr marL="0" indent="0" eaLnBrk="1" hangingPunct="1">
              <a:buFont typeface="Wingdings" pitchFamily="2" charset="2"/>
              <a:buNone/>
            </a:pPr>
            <a:r>
              <a:rPr lang="en" altLang="en-US" sz="1300" smtClean="0"/>
              <a:t>- "We are interested in competition. Have you ever done any research for them? ”</a:t>
            </a:r>
          </a:p>
          <a:p>
            <a:pPr marL="0" indent="0" eaLnBrk="1" hangingPunct="1">
              <a:buFont typeface="Wingdings" pitchFamily="2" charset="2"/>
              <a:buNone/>
            </a:pPr>
            <a:r>
              <a:rPr lang="en" altLang="en-US" sz="1300" smtClean="0"/>
              <a:t>"Don't worry about the fee, we'll pay 'fat money' for a good report."</a:t>
            </a:r>
          </a:p>
          <a:p>
            <a:pPr marL="0" indent="0" eaLnBrk="1" hangingPunct="1">
              <a:buFont typeface="Wingdings" pitchFamily="2" charset="2"/>
              <a:buNone/>
            </a:pPr>
            <a:r>
              <a:rPr lang="en" altLang="en-US" sz="1300" smtClean="0"/>
              <a:t>Marla Madam, Barton’s director of research, encourages Barton to stay in touch with Mr. Big and tells him the project will be completed on time.</a:t>
            </a:r>
          </a:p>
          <a:p>
            <a:pPr marL="0" indent="0" eaLnBrk="1" hangingPunct="1">
              <a:buFont typeface="Wingdings" pitchFamily="2" charset="2"/>
              <a:buNone/>
            </a:pPr>
            <a:r>
              <a:rPr lang="en" altLang="en-US" sz="1300" b="1" smtClean="0"/>
              <a:t>Give a critical review of Barton's work, from a researcher's perspective. What recommendations would you give him? Is there an ethical dilemma in this situation? Should the company engage in research? Explain the answers.</a:t>
            </a:r>
          </a:p>
          <a:p>
            <a:pPr marL="0" indent="0" eaLnBrk="1" hangingPunct="1"/>
            <a:endParaRPr lang="hr-HR" altLang="en-US" sz="12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22325" y="758825"/>
            <a:ext cx="7543800" cy="3565525"/>
          </a:xfrm>
        </p:spPr>
        <p:txBody>
          <a:bodyPr/>
          <a:lstStyle/>
          <a:p>
            <a:pPr eaLnBrk="1" fontAlgn="auto" hangingPunct="1">
              <a:spcAft>
                <a:spcPts val="0"/>
              </a:spcAft>
              <a:defRPr/>
            </a:pPr>
            <a:r>
              <a:rPr lang="en" altLang="sr-Latn-RS" smtClean="0"/>
              <a:t>OBSERVATION METHOD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Observing</a:t>
            </a:r>
          </a:p>
        </p:txBody>
      </p:sp>
      <p:sp>
        <p:nvSpPr>
          <p:cNvPr id="32771" name="Rectangle 3"/>
          <p:cNvSpPr>
            <a:spLocks noGrp="1" noChangeArrowheads="1"/>
          </p:cNvSpPr>
          <p:nvPr>
            <p:ph type="body" idx="1"/>
          </p:nvPr>
        </p:nvSpPr>
        <p:spPr/>
        <p:txBody>
          <a:bodyPr/>
          <a:lstStyle/>
          <a:p>
            <a:pPr eaLnBrk="1" hangingPunct="1"/>
            <a:r>
              <a:rPr lang="en" sz="2600" smtClean="0"/>
              <a:t>Observation - a systematic process of recording a pattern in the behavior of people, objects and events that occur</a:t>
            </a:r>
          </a:p>
          <a:p>
            <a:pPr eaLnBrk="1" hangingPunct="1"/>
            <a:r>
              <a:rPr lang="en" sz="2600" smtClean="0"/>
              <a:t>No communication or questions required</a:t>
            </a:r>
          </a:p>
          <a:p>
            <a:pPr eaLnBrk="1" hangingPunct="1"/>
            <a:r>
              <a:rPr lang="en" sz="2600" smtClean="0"/>
              <a:t>Tools: reader or internet record</a:t>
            </a:r>
          </a:p>
          <a:p>
            <a:pPr eaLnBrk="1" hangingPunct="1"/>
            <a:r>
              <a:rPr lang="en" sz="2600" smtClean="0"/>
              <a:t>Prerequisites:</a:t>
            </a:r>
          </a:p>
          <a:p>
            <a:pPr lvl="1" eaLnBrk="1" hangingPunct="1"/>
            <a:r>
              <a:rPr lang="en" sz="2200" smtClean="0"/>
              <a:t>It serves a formulated research purpose</a:t>
            </a:r>
          </a:p>
          <a:p>
            <a:pPr lvl="1" eaLnBrk="1" hangingPunct="1"/>
            <a:r>
              <a:rPr lang="en" sz="2200" smtClean="0"/>
              <a:t>It is systematically planned</a:t>
            </a:r>
          </a:p>
          <a:p>
            <a:pPr lvl="1" eaLnBrk="1" hangingPunct="1"/>
            <a:r>
              <a:rPr lang="en" sz="2200" smtClean="0"/>
              <a:t>It is recorded systematically</a:t>
            </a:r>
          </a:p>
          <a:p>
            <a:pPr lvl="1" eaLnBrk="1" hangingPunct="1"/>
            <a:r>
              <a:rPr lang="en" sz="2200" smtClean="0"/>
              <a:t>Validation and reliability checks and checks are possible</a:t>
            </a:r>
          </a:p>
        </p:txBody>
      </p:sp>
      <p:sp>
        <p:nvSpPr>
          <p:cNvPr id="4" name="Rectangle 3"/>
          <p:cNvSpPr txBox="1">
            <a:spLocks noChangeArrowheads="1"/>
          </p:cNvSpPr>
          <p:nvPr/>
        </p:nvSpPr>
        <p:spPr bwMode="auto">
          <a:xfrm>
            <a:off x="152400" y="5867400"/>
            <a:ext cx="8153400" cy="439738"/>
          </a:xfrm>
          <a:prstGeom prst="rect">
            <a:avLst/>
          </a:prstGeom>
          <a:noFill/>
          <a:ln w="9525">
            <a:noFill/>
            <a:miter lim="800000"/>
            <a:headEnd/>
            <a:tailEnd/>
          </a:ln>
        </p:spPr>
        <p:txBody>
          <a:bodyPr lIns="0" rIns="0"/>
          <a:lstStyle/>
          <a:p>
            <a:pPr marL="90488" indent="-90488" eaLnBrk="1" hangingPunct="1">
              <a:lnSpc>
                <a:spcPct val="90000"/>
              </a:lnSpc>
              <a:spcBef>
                <a:spcPts val="1200"/>
              </a:spcBef>
              <a:spcAft>
                <a:spcPts val="200"/>
              </a:spcAft>
              <a:buClr>
                <a:schemeClr val="accent1"/>
              </a:buClr>
              <a:buSzPct val="100000"/>
              <a:buFont typeface="Calibri" pitchFamily="34" charset="0"/>
              <a:buChar char=" "/>
              <a:defRPr/>
            </a:pPr>
            <a:r>
              <a:rPr lang="en" sz="2000" dirty="0">
                <a:solidFill>
                  <a:srgbClr val="404040"/>
                </a:solidFill>
                <a:latin typeface="Arial" charset="0"/>
              </a:rPr>
              <a:t>Example: </a:t>
            </a:r>
            <a:r>
              <a:rPr lang="en" sz="2000" dirty="0">
                <a:solidFill>
                  <a:srgbClr val="404040"/>
                </a:solidFill>
                <a:latin typeface="+mn-lt"/>
                <a:hlinkClick r:id="rId2"/>
              </a:rPr>
              <a:t>https://www.youtube.com/watch?v=Yo4WF3cSd9Q</a:t>
            </a:r>
            <a:endParaRPr lang="hr-HR" sz="2000" dirty="0">
              <a:solidFill>
                <a:srgbClr val="404040"/>
              </a:solidFill>
              <a:latin typeface="+mn-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38200" y="152400"/>
            <a:ext cx="7543800" cy="822325"/>
          </a:xfrm>
        </p:spPr>
        <p:txBody>
          <a:bodyPr/>
          <a:lstStyle/>
          <a:p>
            <a:pPr eaLnBrk="1" fontAlgn="auto" hangingPunct="1">
              <a:spcAft>
                <a:spcPts val="0"/>
              </a:spcAft>
              <a:defRPr/>
            </a:pPr>
            <a:r>
              <a:rPr lang="en" altLang="sr-Latn-RS" dirty="0" smtClean="0">
                <a:solidFill>
                  <a:schemeClr val="tx1">
                    <a:lumMod val="75000"/>
                    <a:lumOff val="25000"/>
                  </a:schemeClr>
                </a:solidFill>
              </a:rPr>
              <a:t>What can we observe?</a:t>
            </a:r>
          </a:p>
        </p:txBody>
      </p:sp>
      <p:graphicFrame>
        <p:nvGraphicFramePr>
          <p:cNvPr id="10286" name="Group 46"/>
          <p:cNvGraphicFramePr>
            <a:graphicFrameLocks noGrp="1"/>
          </p:cNvGraphicFramePr>
          <p:nvPr/>
        </p:nvGraphicFramePr>
        <p:xfrm>
          <a:off x="228600" y="1295400"/>
          <a:ext cx="8458200" cy="5242035"/>
        </p:xfrm>
        <a:graphic>
          <a:graphicData uri="http://schemas.openxmlformats.org/drawingml/2006/table">
            <a:tbl>
              <a:tblPr/>
              <a:tblGrid>
                <a:gridCol w="4229100"/>
                <a:gridCol w="4229100"/>
              </a:tblGrid>
              <a:tr h="4581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2600" b="0" i="0" u="none" strike="noStrike" cap="none" normalizeH="0" baseline="0" dirty="0" smtClean="0">
                          <a:ln>
                            <a:noFill/>
                          </a:ln>
                          <a:solidFill>
                            <a:schemeClr val="tx1"/>
                          </a:solidFill>
                          <a:effectLst/>
                          <a:latin typeface="Arial" panose="020B0604020202020204" pitchFamily="34" charset="0"/>
                        </a:rPr>
                        <a:t>Phenomenon</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2600" b="0" i="0" u="none" strike="noStrike" cap="none" normalizeH="0" baseline="0" smtClean="0">
                          <a:ln>
                            <a:noFill/>
                          </a:ln>
                          <a:solidFill>
                            <a:schemeClr val="tx1"/>
                          </a:solidFill>
                          <a:effectLst/>
                          <a:latin typeface="Arial" panose="020B0604020202020204" pitchFamily="34" charset="0"/>
                        </a:rPr>
                        <a:t>Example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1252">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Physical action</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Movement of workers during the assembly process</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1252">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Verbal behavior</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Statements of a passenger waiting in line to board the aircraft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43578">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Expressive behavior</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Facial expressions, tone of voice and body language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58927">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dirty="0" smtClean="0">
                          <a:ln>
                            <a:noFill/>
                          </a:ln>
                          <a:solidFill>
                            <a:schemeClr val="tx1"/>
                          </a:solidFill>
                          <a:effectLst/>
                          <a:latin typeface="Arial" panose="020B0604020202020204" pitchFamily="34" charset="0"/>
                        </a:rPr>
                        <a:t>Spatial relations and locations</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dirty="0" smtClean="0">
                          <a:ln>
                            <a:noFill/>
                          </a:ln>
                          <a:solidFill>
                            <a:schemeClr val="tx1"/>
                          </a:solidFill>
                          <a:effectLst/>
                          <a:latin typeface="Arial" panose="020B0604020202020204" pitchFamily="34" charset="0"/>
                        </a:rPr>
                        <a:t>Proximity to the mid-level hierarchy manager’s office with the CEO’s office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1252">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Time patterns</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The time it takes a worker to process an order</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01252">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Physical objects</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smtClean="0">
                          <a:ln>
                            <a:noFill/>
                          </a:ln>
                          <a:solidFill>
                            <a:schemeClr val="tx1"/>
                          </a:solidFill>
                          <a:effectLst/>
                          <a:latin typeface="Arial" panose="020B0604020202020204" pitchFamily="34" charset="0"/>
                        </a:rPr>
                        <a:t>Percentage of recycled material in relation to garbage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52787">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dirty="0" smtClean="0">
                          <a:ln>
                            <a:noFill/>
                          </a:ln>
                          <a:solidFill>
                            <a:schemeClr val="tx1"/>
                          </a:solidFill>
                          <a:effectLst/>
                          <a:latin typeface="Arial" panose="020B0604020202020204" pitchFamily="34" charset="0"/>
                        </a:rPr>
                        <a:t>Verbal and visual records</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dirty="0" smtClean="0">
                          <a:ln>
                            <a:noFill/>
                          </a:ln>
                          <a:solidFill>
                            <a:schemeClr val="tx1"/>
                          </a:solidFill>
                          <a:effectLst/>
                          <a:latin typeface="Arial" panose="020B0604020202020204" pitchFamily="34" charset="0"/>
                        </a:rPr>
                        <a:t>(content analysis)</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 altLang="sr-Latn-RS" sz="1800" b="0" i="0" u="none" strike="noStrike" cap="none" normalizeH="0" baseline="0" dirty="0" smtClean="0">
                          <a:ln>
                            <a:noFill/>
                          </a:ln>
                          <a:solidFill>
                            <a:schemeClr val="tx1"/>
                          </a:solidFill>
                          <a:effectLst/>
                          <a:latin typeface="Arial" panose="020B0604020202020204" pitchFamily="34" charset="0"/>
                        </a:rPr>
                        <a:t>Number of illustrations in the training brochure</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287338"/>
            <a:ext cx="8686800" cy="1449387"/>
          </a:xfrm>
        </p:spPr>
        <p:txBody>
          <a:bodyPr/>
          <a:lstStyle/>
          <a:p>
            <a:pPr eaLnBrk="1" fontAlgn="auto" hangingPunct="1">
              <a:spcAft>
                <a:spcPts val="0"/>
              </a:spcAft>
              <a:defRPr/>
            </a:pPr>
            <a:r>
              <a:rPr lang="en" altLang="sr-Latn-RS" sz="4600" dirty="0" smtClean="0">
                <a:solidFill>
                  <a:schemeClr val="tx1">
                    <a:lumMod val="75000"/>
                    <a:lumOff val="25000"/>
                  </a:schemeClr>
                </a:solidFill>
              </a:rPr>
              <a:t>Limitations and advantages of observation</a:t>
            </a:r>
          </a:p>
        </p:txBody>
      </p:sp>
      <p:sp>
        <p:nvSpPr>
          <p:cNvPr id="34819" name="Rectangle 3"/>
          <p:cNvSpPr>
            <a:spLocks noGrp="1" noChangeArrowheads="1"/>
          </p:cNvSpPr>
          <p:nvPr>
            <p:ph type="body" idx="1"/>
          </p:nvPr>
        </p:nvSpPr>
        <p:spPr>
          <a:xfrm>
            <a:off x="304800" y="1846263"/>
            <a:ext cx="8458200" cy="4022725"/>
          </a:xfrm>
        </p:spPr>
        <p:txBody>
          <a:bodyPr/>
          <a:lstStyle/>
          <a:p>
            <a:pPr eaLnBrk="1" hangingPunct="1"/>
            <a:r>
              <a:rPr lang="en" sz="2600" smtClean="0"/>
              <a:t>Limitations</a:t>
            </a:r>
          </a:p>
          <a:p>
            <a:pPr lvl="1" eaLnBrk="1" hangingPunct="1"/>
            <a:r>
              <a:rPr lang="en" sz="2200" smtClean="0"/>
              <a:t>Cognitive phenomena cannot be observed</a:t>
            </a:r>
          </a:p>
          <a:p>
            <a:pPr lvl="1" eaLnBrk="1" hangingPunct="1"/>
            <a:r>
              <a:rPr lang="en" sz="2200" smtClean="0"/>
              <a:t>It cannot be given objectively</a:t>
            </a:r>
          </a:p>
          <a:p>
            <a:pPr lvl="1" eaLnBrk="1" hangingPunct="1"/>
            <a:r>
              <a:rPr lang="en" sz="2200" smtClean="0"/>
              <a:t>Short observation time</a:t>
            </a:r>
          </a:p>
          <a:p>
            <a:pPr eaLnBrk="1" hangingPunct="1"/>
            <a:endParaRPr lang="hr-HR" sz="2600" smtClean="0"/>
          </a:p>
          <a:p>
            <a:pPr eaLnBrk="1" hangingPunct="1"/>
            <a:r>
              <a:rPr lang="en" sz="2600" smtClean="0"/>
              <a:t>Benefits</a:t>
            </a:r>
          </a:p>
          <a:p>
            <a:pPr lvl="1" eaLnBrk="1" hangingPunct="1"/>
            <a:r>
              <a:rPr lang="en" sz="2200" smtClean="0"/>
              <a:t>Data is free from biases that occur in surveys or interviews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Types of observations</a:t>
            </a:r>
          </a:p>
        </p:txBody>
      </p:sp>
      <p:sp>
        <p:nvSpPr>
          <p:cNvPr id="35843" name="Rectangle 18"/>
          <p:cNvSpPr>
            <a:spLocks noChangeArrowheads="1"/>
          </p:cNvSpPr>
          <p:nvPr/>
        </p:nvSpPr>
        <p:spPr bwMode="auto">
          <a:xfrm>
            <a:off x="0" y="2286000"/>
            <a:ext cx="9144000" cy="0"/>
          </a:xfrm>
          <a:prstGeom prst="rect">
            <a:avLst/>
          </a:prstGeom>
          <a:noFill/>
          <a:ln w="9525">
            <a:noFill/>
            <a:miter lim="800000"/>
            <a:headEnd/>
            <a:tailEnd/>
          </a:ln>
        </p:spPr>
        <p:txBody>
          <a:bodyPr wrap="none" anchor="ctr">
            <a:spAutoFit/>
          </a:bodyPr>
          <a:lstStyle/>
          <a:p>
            <a:pPr eaLnBrk="1" hangingPunct="1"/>
            <a:endParaRPr lang="sr-Latn-CS"/>
          </a:p>
        </p:txBody>
      </p:sp>
      <p:grpSp>
        <p:nvGrpSpPr>
          <p:cNvPr id="35844" name="Group 7"/>
          <p:cNvGrpSpPr>
            <a:grpSpLocks noChangeAspect="1"/>
          </p:cNvGrpSpPr>
          <p:nvPr/>
        </p:nvGrpSpPr>
        <p:grpSpPr bwMode="auto">
          <a:xfrm>
            <a:off x="228600" y="1676400"/>
            <a:ext cx="8686800" cy="3800475"/>
            <a:chOff x="2295" y="4260"/>
            <a:chExt cx="7106" cy="3086"/>
          </a:xfrm>
        </p:grpSpPr>
        <p:sp>
          <p:nvSpPr>
            <p:cNvPr id="35845" name="AutoShape 17"/>
            <p:cNvSpPr>
              <a:spLocks noChangeAspect="1" noChangeArrowheads="1" noTextEdit="1"/>
            </p:cNvSpPr>
            <p:nvPr/>
          </p:nvSpPr>
          <p:spPr bwMode="auto">
            <a:xfrm>
              <a:off x="2295" y="4260"/>
              <a:ext cx="7106" cy="3086"/>
            </a:xfrm>
            <a:prstGeom prst="rect">
              <a:avLst/>
            </a:prstGeom>
            <a:noFill/>
            <a:ln w="9525">
              <a:noFill/>
              <a:miter lim="800000"/>
              <a:headEnd/>
              <a:tailEnd/>
            </a:ln>
          </p:spPr>
          <p:txBody>
            <a:bodyPr/>
            <a:lstStyle/>
            <a:p>
              <a:endParaRPr lang="hr-HR"/>
            </a:p>
          </p:txBody>
        </p:sp>
        <p:sp>
          <p:nvSpPr>
            <p:cNvPr id="35846" name="Text Box 16"/>
            <p:cNvSpPr txBox="1">
              <a:spLocks noChangeArrowheads="1"/>
            </p:cNvSpPr>
            <p:nvPr/>
          </p:nvSpPr>
          <p:spPr bwMode="auto">
            <a:xfrm>
              <a:off x="2295" y="4260"/>
              <a:ext cx="7106" cy="3086"/>
            </a:xfrm>
            <a:prstGeom prst="rect">
              <a:avLst/>
            </a:prstGeom>
            <a:solidFill>
              <a:srgbClr val="FFFFFF"/>
            </a:solidFill>
            <a:ln w="9525">
              <a:solidFill>
                <a:srgbClr val="000000"/>
              </a:solidFill>
              <a:miter lim="800000"/>
              <a:headEnd/>
              <a:tailEnd/>
            </a:ln>
          </p:spPr>
          <p:txBody>
            <a:bodyPr/>
            <a:lstStyle/>
            <a:p>
              <a:pPr eaLnBrk="1" hangingPunct="1"/>
              <a:endParaRPr lang="sr-Latn-CS"/>
            </a:p>
          </p:txBody>
        </p:sp>
        <p:sp>
          <p:nvSpPr>
            <p:cNvPr id="35847" name="Text Box 15"/>
            <p:cNvSpPr txBox="1">
              <a:spLocks noChangeArrowheads="1"/>
            </p:cNvSpPr>
            <p:nvPr/>
          </p:nvSpPr>
          <p:spPr bwMode="auto">
            <a:xfrm>
              <a:off x="2618" y="4569"/>
              <a:ext cx="2423" cy="617"/>
            </a:xfrm>
            <a:prstGeom prst="rect">
              <a:avLst/>
            </a:prstGeom>
            <a:solidFill>
              <a:srgbClr val="FFFFFF"/>
            </a:solidFill>
            <a:ln w="9525">
              <a:solidFill>
                <a:srgbClr val="000000"/>
              </a:solidFill>
              <a:miter lim="800000"/>
              <a:headEnd/>
              <a:tailEnd/>
            </a:ln>
          </p:spPr>
          <p:txBody>
            <a:bodyPr/>
            <a:lstStyle/>
            <a:p>
              <a:pPr algn="ctr" eaLnBrk="1" hangingPunct="1"/>
              <a:r>
                <a:rPr lang="en" sz="1200" b="1">
                  <a:cs typeface="Times New Roman" pitchFamily="18" charset="0"/>
                </a:rPr>
                <a:t>Non-inclusion observation</a:t>
              </a:r>
              <a:endParaRPr lang="hr-HR"/>
            </a:p>
          </p:txBody>
        </p:sp>
        <p:sp>
          <p:nvSpPr>
            <p:cNvPr id="35848" name="Text Box 14"/>
            <p:cNvSpPr txBox="1">
              <a:spLocks noChangeArrowheads="1"/>
            </p:cNvSpPr>
            <p:nvPr/>
          </p:nvSpPr>
          <p:spPr bwMode="auto">
            <a:xfrm>
              <a:off x="5687" y="4569"/>
              <a:ext cx="2584" cy="617"/>
            </a:xfrm>
            <a:prstGeom prst="rect">
              <a:avLst/>
            </a:prstGeom>
            <a:solidFill>
              <a:srgbClr val="FFFFFF"/>
            </a:solidFill>
            <a:ln w="9525">
              <a:solidFill>
                <a:srgbClr val="000000"/>
              </a:solidFill>
              <a:miter lim="800000"/>
              <a:headEnd/>
              <a:tailEnd/>
            </a:ln>
          </p:spPr>
          <p:txBody>
            <a:bodyPr/>
            <a:lstStyle/>
            <a:p>
              <a:pPr algn="ctr" eaLnBrk="1" hangingPunct="1"/>
              <a:r>
                <a:rPr lang="en" sz="1200" b="1">
                  <a:cs typeface="Times New Roman" pitchFamily="18" charset="0"/>
                </a:rPr>
                <a:t>Observation with inclusion</a:t>
              </a:r>
              <a:endParaRPr lang="hr-HR"/>
            </a:p>
          </p:txBody>
        </p:sp>
        <p:sp>
          <p:nvSpPr>
            <p:cNvPr id="35849" name="Text Box 13"/>
            <p:cNvSpPr txBox="1">
              <a:spLocks noChangeArrowheads="1"/>
            </p:cNvSpPr>
            <p:nvPr/>
          </p:nvSpPr>
          <p:spPr bwMode="auto">
            <a:xfrm>
              <a:off x="4072" y="6266"/>
              <a:ext cx="1777" cy="925"/>
            </a:xfrm>
            <a:prstGeom prst="rect">
              <a:avLst/>
            </a:prstGeom>
            <a:solidFill>
              <a:srgbClr val="FFFFFF"/>
            </a:solidFill>
            <a:ln w="9525">
              <a:solidFill>
                <a:srgbClr val="000000"/>
              </a:solidFill>
              <a:miter lim="800000"/>
              <a:headEnd/>
              <a:tailEnd/>
            </a:ln>
          </p:spPr>
          <p:txBody>
            <a:bodyPr/>
            <a:lstStyle/>
            <a:p>
              <a:pPr algn="ctr" eaLnBrk="1" hangingPunct="1"/>
              <a:r>
                <a:rPr lang="en" sz="1200" b="1">
                  <a:cs typeface="Times New Roman" pitchFamily="18" charset="0"/>
                </a:rPr>
                <a:t>Participatory</a:t>
              </a:r>
              <a:endParaRPr lang="hr-HR" sz="1100"/>
            </a:p>
            <a:p>
              <a:pPr algn="ctr"/>
              <a:r>
                <a:rPr lang="en" sz="1200" b="1">
                  <a:cs typeface="Times New Roman" pitchFamily="18" charset="0"/>
                </a:rPr>
                <a:t>observing</a:t>
              </a:r>
              <a:endParaRPr lang="hr-HR"/>
            </a:p>
          </p:txBody>
        </p:sp>
        <p:sp>
          <p:nvSpPr>
            <p:cNvPr id="35850" name="Text Box 12"/>
            <p:cNvSpPr txBox="1">
              <a:spLocks noChangeArrowheads="1"/>
            </p:cNvSpPr>
            <p:nvPr/>
          </p:nvSpPr>
          <p:spPr bwMode="auto">
            <a:xfrm>
              <a:off x="6010" y="6266"/>
              <a:ext cx="1615" cy="925"/>
            </a:xfrm>
            <a:prstGeom prst="rect">
              <a:avLst/>
            </a:prstGeom>
            <a:solidFill>
              <a:srgbClr val="FFFFFF"/>
            </a:solidFill>
            <a:ln w="9525">
              <a:solidFill>
                <a:srgbClr val="000000"/>
              </a:solidFill>
              <a:miter lim="800000"/>
              <a:headEnd/>
              <a:tailEnd/>
            </a:ln>
          </p:spPr>
          <p:txBody>
            <a:bodyPr/>
            <a:lstStyle/>
            <a:p>
              <a:pPr algn="ctr" eaLnBrk="1" hangingPunct="1"/>
              <a:r>
                <a:rPr lang="en" sz="1200" b="1">
                  <a:cs typeface="Times New Roman" pitchFamily="18" charset="0"/>
                </a:rPr>
                <a:t>Structured</a:t>
              </a:r>
              <a:endParaRPr lang="hr-HR" sz="1100"/>
            </a:p>
            <a:p>
              <a:pPr algn="ctr"/>
              <a:r>
                <a:rPr lang="en" sz="1200" b="1">
                  <a:cs typeface="Times New Roman" pitchFamily="18" charset="0"/>
                </a:rPr>
                <a:t>observing</a:t>
              </a:r>
              <a:endParaRPr lang="hr-HR"/>
            </a:p>
          </p:txBody>
        </p:sp>
        <p:sp>
          <p:nvSpPr>
            <p:cNvPr id="35851" name="Text Box 11"/>
            <p:cNvSpPr txBox="1">
              <a:spLocks noChangeArrowheads="1"/>
            </p:cNvSpPr>
            <p:nvPr/>
          </p:nvSpPr>
          <p:spPr bwMode="auto">
            <a:xfrm>
              <a:off x="7786" y="6266"/>
              <a:ext cx="1453" cy="925"/>
            </a:xfrm>
            <a:prstGeom prst="rect">
              <a:avLst/>
            </a:prstGeom>
            <a:solidFill>
              <a:srgbClr val="FFFFFF"/>
            </a:solidFill>
            <a:ln w="9525">
              <a:solidFill>
                <a:srgbClr val="000000"/>
              </a:solidFill>
              <a:miter lim="800000"/>
              <a:headEnd/>
              <a:tailEnd/>
            </a:ln>
          </p:spPr>
          <p:txBody>
            <a:bodyPr/>
            <a:lstStyle/>
            <a:p>
              <a:pPr algn="ctr" eaLnBrk="1" hangingPunct="1"/>
              <a:r>
                <a:rPr lang="en" sz="1200" b="1">
                  <a:cs typeface="Times New Roman" pitchFamily="18" charset="0"/>
                </a:rPr>
                <a:t>Experiment in natural conditions</a:t>
              </a:r>
              <a:endParaRPr lang="hr-HR"/>
            </a:p>
          </p:txBody>
        </p:sp>
        <p:sp>
          <p:nvSpPr>
            <p:cNvPr id="35852" name="Line 10"/>
            <p:cNvSpPr>
              <a:spLocks noChangeShapeType="1"/>
            </p:cNvSpPr>
            <p:nvPr/>
          </p:nvSpPr>
          <p:spPr bwMode="auto">
            <a:xfrm flipH="1">
              <a:off x="5202" y="5186"/>
              <a:ext cx="808" cy="1080"/>
            </a:xfrm>
            <a:prstGeom prst="line">
              <a:avLst/>
            </a:prstGeom>
            <a:noFill/>
            <a:ln w="9525">
              <a:solidFill>
                <a:srgbClr val="000000"/>
              </a:solidFill>
              <a:round/>
              <a:headEnd/>
              <a:tailEnd type="triangle" w="med" len="med"/>
            </a:ln>
          </p:spPr>
          <p:txBody>
            <a:bodyPr/>
            <a:lstStyle/>
            <a:p>
              <a:endParaRPr lang="hr-HR"/>
            </a:p>
          </p:txBody>
        </p:sp>
        <p:sp>
          <p:nvSpPr>
            <p:cNvPr id="35853" name="Line 9"/>
            <p:cNvSpPr>
              <a:spLocks noChangeShapeType="1"/>
            </p:cNvSpPr>
            <p:nvPr/>
          </p:nvSpPr>
          <p:spPr bwMode="auto">
            <a:xfrm>
              <a:off x="6979" y="5186"/>
              <a:ext cx="0" cy="1080"/>
            </a:xfrm>
            <a:prstGeom prst="line">
              <a:avLst/>
            </a:prstGeom>
            <a:noFill/>
            <a:ln w="9525">
              <a:solidFill>
                <a:srgbClr val="000000"/>
              </a:solidFill>
              <a:round/>
              <a:headEnd/>
              <a:tailEnd type="triangle" w="med" len="med"/>
            </a:ln>
          </p:spPr>
          <p:txBody>
            <a:bodyPr/>
            <a:lstStyle/>
            <a:p>
              <a:endParaRPr lang="hr-HR"/>
            </a:p>
          </p:txBody>
        </p:sp>
        <p:sp>
          <p:nvSpPr>
            <p:cNvPr id="35854" name="Line 8"/>
            <p:cNvSpPr>
              <a:spLocks noChangeShapeType="1"/>
            </p:cNvSpPr>
            <p:nvPr/>
          </p:nvSpPr>
          <p:spPr bwMode="auto">
            <a:xfrm>
              <a:off x="7948" y="5186"/>
              <a:ext cx="646" cy="1080"/>
            </a:xfrm>
            <a:prstGeom prst="line">
              <a:avLst/>
            </a:prstGeom>
            <a:noFill/>
            <a:ln w="9525">
              <a:solidFill>
                <a:srgbClr val="000000"/>
              </a:solidFill>
              <a:round/>
              <a:headEnd/>
              <a:tailEnd type="triangle" w="med" len="med"/>
            </a:ln>
          </p:spPr>
          <p:txBody>
            <a:bodyPr/>
            <a:lstStyle/>
            <a:p>
              <a:endParaRPr lang="hr-H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287338"/>
            <a:ext cx="8061325" cy="703262"/>
          </a:xfrm>
        </p:spPr>
        <p:txBody>
          <a:bodyPr>
            <a:normAutofit fontScale="90000"/>
          </a:bodyPr>
          <a:lstStyle/>
          <a:p>
            <a:pPr eaLnBrk="1" fontAlgn="auto" hangingPunct="1">
              <a:spcAft>
                <a:spcPts val="0"/>
              </a:spcAft>
              <a:defRPr/>
            </a:pPr>
            <a:r>
              <a:rPr lang="en" altLang="sr-Latn-RS" dirty="0" smtClean="0">
                <a:solidFill>
                  <a:schemeClr val="tx1">
                    <a:lumMod val="75000"/>
                    <a:lumOff val="25000"/>
                  </a:schemeClr>
                </a:solidFill>
              </a:rPr>
              <a:t>Observation of human behavior</a:t>
            </a:r>
          </a:p>
        </p:txBody>
      </p:sp>
      <p:sp>
        <p:nvSpPr>
          <p:cNvPr id="36867" name="Rectangle 3"/>
          <p:cNvSpPr>
            <a:spLocks noGrp="1" noChangeArrowheads="1"/>
          </p:cNvSpPr>
          <p:nvPr>
            <p:ph type="body" idx="1"/>
          </p:nvPr>
        </p:nvSpPr>
        <p:spPr>
          <a:xfrm>
            <a:off x="304800" y="1828800"/>
            <a:ext cx="7543800" cy="363538"/>
          </a:xfrm>
        </p:spPr>
        <p:txBody>
          <a:bodyPr/>
          <a:lstStyle/>
          <a:p>
            <a:pPr eaLnBrk="1" hangingPunct="1"/>
            <a:r>
              <a:rPr lang="en" b="1" smtClean="0">
                <a:latin typeface="David" pitchFamily="34" charset="-79"/>
                <a:cs typeface="David" pitchFamily="34" charset="-79"/>
              </a:rPr>
              <a:t>Nonverbal behavior - a form of communication</a:t>
            </a:r>
          </a:p>
        </p:txBody>
      </p:sp>
      <p:pic>
        <p:nvPicPr>
          <p:cNvPr id="36868" name="Picture 4" descr="ANd9GcRtWNBphWel0_N9-ax-yS5PwKDWbzT47bqi640PhHzs4-8Mk-Yj"/>
          <p:cNvPicPr>
            <a:picLocks noChangeAspect="1" noChangeArrowheads="1"/>
          </p:cNvPicPr>
          <p:nvPr/>
        </p:nvPicPr>
        <p:blipFill>
          <a:blip r:embed="rId2" cstate="print"/>
          <a:srcRect/>
          <a:stretch>
            <a:fillRect/>
          </a:stretch>
        </p:blipFill>
        <p:spPr bwMode="auto">
          <a:xfrm>
            <a:off x="7162800" y="1752600"/>
            <a:ext cx="1981200" cy="395288"/>
          </a:xfrm>
          <a:prstGeom prst="rect">
            <a:avLst/>
          </a:prstGeom>
          <a:noFill/>
          <a:ln w="9525">
            <a:noFill/>
            <a:miter lim="800000"/>
            <a:headEnd/>
            <a:tailEnd/>
          </a:ln>
        </p:spPr>
      </p:pic>
      <p:graphicFrame>
        <p:nvGraphicFramePr>
          <p:cNvPr id="14397" name="Group 61"/>
          <p:cNvGraphicFramePr>
            <a:graphicFrameLocks noGrp="1"/>
          </p:cNvGraphicFramePr>
          <p:nvPr/>
        </p:nvGraphicFramePr>
        <p:xfrm>
          <a:off x="0" y="2209800"/>
          <a:ext cx="9144000" cy="4858680"/>
        </p:xfrm>
        <a:graphic>
          <a:graphicData uri="http://schemas.openxmlformats.org/drawingml/2006/table">
            <a:tbl>
              <a:tblPr/>
              <a:tblGrid>
                <a:gridCol w="2286000"/>
                <a:gridCol w="2286000"/>
                <a:gridCol w="2286000"/>
                <a:gridCol w="2286000"/>
              </a:tblGrid>
              <a:tr h="6270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Behavior</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Description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Example</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54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Facial expressions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Expression of emotions (surprise)</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The consumer reacts to the price</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70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Body language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Attitude, arm and leg position</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The consumer crosses his arms and legs while the seller talks to him</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89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Eye activity</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Eye contact, staring, open eyes</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The consumer avoids eye contact with the seller</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70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Personal space</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Distance from the speaker</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The consumer moves away from the seller</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97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Gestures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Respond to events with specific bodily reactions and gestures</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The consumer who gets something raises his arms, stands up straight and shows his chest</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70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Customs, manners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2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Acceptable protocol</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 sz="1200" b="0" i="0" u="none" strike="noStrike" cap="none" normalizeH="0" baseline="0" smtClean="0">
                          <a:ln>
                            <a:noFill/>
                          </a:ln>
                          <a:solidFill>
                            <a:schemeClr val="tx1"/>
                          </a:solidFill>
                          <a:effectLst/>
                          <a:latin typeface="Arial" charset="0"/>
                        </a:rPr>
                        <a:t>The seller shakes hands with the buyer</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pic>
        <p:nvPicPr>
          <p:cNvPr id="36911" name="Picture 48"/>
          <p:cNvPicPr>
            <a:picLocks noChangeAspect="1" noChangeArrowheads="1"/>
          </p:cNvPicPr>
          <p:nvPr/>
        </p:nvPicPr>
        <p:blipFill>
          <a:blip r:embed="rId3" cstate="print"/>
          <a:srcRect/>
          <a:stretch>
            <a:fillRect/>
          </a:stretch>
        </p:blipFill>
        <p:spPr bwMode="auto">
          <a:xfrm>
            <a:off x="2819400" y="2895600"/>
            <a:ext cx="527050" cy="546100"/>
          </a:xfrm>
          <a:prstGeom prst="rect">
            <a:avLst/>
          </a:prstGeom>
          <a:noFill/>
          <a:ln w="9525">
            <a:noFill/>
            <a:miter lim="800000"/>
            <a:headEnd/>
            <a:tailEnd/>
          </a:ln>
        </p:spPr>
      </p:pic>
      <p:pic>
        <p:nvPicPr>
          <p:cNvPr id="36912" name="Picture 49"/>
          <p:cNvPicPr>
            <a:picLocks noChangeAspect="1" noChangeArrowheads="1"/>
          </p:cNvPicPr>
          <p:nvPr/>
        </p:nvPicPr>
        <p:blipFill>
          <a:blip r:embed="rId4" cstate="print"/>
          <a:srcRect/>
          <a:stretch>
            <a:fillRect/>
          </a:stretch>
        </p:blipFill>
        <p:spPr bwMode="auto">
          <a:xfrm>
            <a:off x="2819400" y="3505200"/>
            <a:ext cx="479425" cy="585788"/>
          </a:xfrm>
          <a:prstGeom prst="rect">
            <a:avLst/>
          </a:prstGeom>
          <a:noFill/>
          <a:ln w="9525">
            <a:noFill/>
            <a:miter lim="800000"/>
            <a:headEnd/>
            <a:tailEnd/>
          </a:ln>
        </p:spPr>
      </p:pic>
      <p:pic>
        <p:nvPicPr>
          <p:cNvPr id="36913" name="Picture 50"/>
          <p:cNvPicPr>
            <a:picLocks noChangeAspect="1" noChangeArrowheads="1"/>
          </p:cNvPicPr>
          <p:nvPr/>
        </p:nvPicPr>
        <p:blipFill>
          <a:blip r:embed="rId5" cstate="print"/>
          <a:srcRect/>
          <a:stretch>
            <a:fillRect/>
          </a:stretch>
        </p:blipFill>
        <p:spPr bwMode="auto">
          <a:xfrm>
            <a:off x="2743200" y="4343400"/>
            <a:ext cx="674688" cy="377825"/>
          </a:xfrm>
          <a:prstGeom prst="rect">
            <a:avLst/>
          </a:prstGeom>
          <a:noFill/>
          <a:ln w="9525">
            <a:noFill/>
            <a:miter lim="800000"/>
            <a:headEnd/>
            <a:tailEnd/>
          </a:ln>
        </p:spPr>
      </p:pic>
      <p:pic>
        <p:nvPicPr>
          <p:cNvPr id="36914" name="Picture 51"/>
          <p:cNvPicPr>
            <a:picLocks noChangeAspect="1" noChangeArrowheads="1"/>
          </p:cNvPicPr>
          <p:nvPr/>
        </p:nvPicPr>
        <p:blipFill>
          <a:blip r:embed="rId6" cstate="print"/>
          <a:srcRect/>
          <a:stretch>
            <a:fillRect/>
          </a:stretch>
        </p:blipFill>
        <p:spPr bwMode="auto">
          <a:xfrm>
            <a:off x="2819400" y="5029200"/>
            <a:ext cx="320675" cy="585788"/>
          </a:xfrm>
          <a:prstGeom prst="rect">
            <a:avLst/>
          </a:prstGeom>
          <a:noFill/>
          <a:ln w="9525">
            <a:noFill/>
            <a:miter lim="800000"/>
            <a:headEnd/>
            <a:tailEnd/>
          </a:ln>
        </p:spPr>
      </p:pic>
      <p:pic>
        <p:nvPicPr>
          <p:cNvPr id="36915" name="Picture 52"/>
          <p:cNvPicPr>
            <a:picLocks noChangeAspect="1" noChangeArrowheads="1"/>
          </p:cNvPicPr>
          <p:nvPr/>
        </p:nvPicPr>
        <p:blipFill>
          <a:blip r:embed="rId7" cstate="print"/>
          <a:srcRect/>
          <a:stretch>
            <a:fillRect/>
          </a:stretch>
        </p:blipFill>
        <p:spPr bwMode="auto">
          <a:xfrm>
            <a:off x="2743200" y="5638800"/>
            <a:ext cx="1071563" cy="576263"/>
          </a:xfrm>
          <a:prstGeom prst="rect">
            <a:avLst/>
          </a:prstGeom>
          <a:noFill/>
          <a:ln w="9525">
            <a:noFill/>
            <a:miter lim="800000"/>
            <a:headEnd/>
            <a:tailEnd/>
          </a:ln>
        </p:spPr>
      </p:pic>
      <p:pic>
        <p:nvPicPr>
          <p:cNvPr id="36916" name="Picture 53"/>
          <p:cNvPicPr>
            <a:picLocks noChangeAspect="1" noChangeArrowheads="1"/>
          </p:cNvPicPr>
          <p:nvPr/>
        </p:nvPicPr>
        <p:blipFill>
          <a:blip r:embed="rId8" cstate="print"/>
          <a:srcRect/>
          <a:stretch>
            <a:fillRect/>
          </a:stretch>
        </p:blipFill>
        <p:spPr bwMode="auto">
          <a:xfrm>
            <a:off x="2743200" y="6281738"/>
            <a:ext cx="639763" cy="57626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en" altLang="sr-Latn-RS" dirty="0" smtClean="0">
                <a:solidFill>
                  <a:schemeClr val="tx1">
                    <a:lumMod val="75000"/>
                    <a:lumOff val="25000"/>
                  </a:schemeClr>
                </a:solidFill>
              </a:rPr>
              <a:t>INTRODUCTION</a:t>
            </a:r>
            <a:endParaRPr lang="en-US" altLang="sr-Latn-RS" dirty="0" smtClean="0">
              <a:solidFill>
                <a:schemeClr val="tx1">
                  <a:lumMod val="75000"/>
                  <a:lumOff val="25000"/>
                </a:schemeClr>
              </a:solidFill>
            </a:endParaRPr>
          </a:p>
        </p:txBody>
      </p:sp>
      <p:sp>
        <p:nvSpPr>
          <p:cNvPr id="11267" name="Rectangle 3"/>
          <p:cNvSpPr>
            <a:spLocks noGrp="1" noChangeArrowheads="1"/>
          </p:cNvSpPr>
          <p:nvPr>
            <p:ph idx="1"/>
          </p:nvPr>
        </p:nvSpPr>
        <p:spPr>
          <a:xfrm>
            <a:off x="854075" y="2133600"/>
            <a:ext cx="7543800" cy="4022725"/>
          </a:xfrm>
        </p:spPr>
        <p:txBody>
          <a:bodyPr/>
          <a:lstStyle/>
          <a:p>
            <a:pPr eaLnBrk="1" hangingPunct="1">
              <a:buFont typeface="Courier New" pitchFamily="49" charset="0"/>
              <a:buChar char="o"/>
            </a:pPr>
            <a:r>
              <a:rPr lang="en" smtClean="0"/>
              <a:t>"Information is as good as questions."</a:t>
            </a:r>
          </a:p>
          <a:p>
            <a:pPr eaLnBrk="1" hangingPunct="1">
              <a:buFont typeface="Courier New" pitchFamily="49" charset="0"/>
              <a:buChar char="o"/>
            </a:pPr>
            <a:r>
              <a:rPr lang="en" smtClean="0"/>
              <a:t>It is not an easy task !!!</a:t>
            </a:r>
          </a:p>
          <a:p>
            <a:pPr eaLnBrk="1" hangingPunct="1">
              <a:buFont typeface="Calibri" pitchFamily="34" charset="0"/>
              <a:buNone/>
            </a:pPr>
            <a:endParaRPr lang="hr-HR" smtClean="0"/>
          </a:p>
          <a:p>
            <a:pPr eaLnBrk="1" hangingPunct="1">
              <a:buFont typeface="Courier New" pitchFamily="49" charset="0"/>
              <a:buChar char="o"/>
            </a:pPr>
            <a:r>
              <a:rPr lang="en" smtClean="0"/>
              <a:t>Grammar, misunderstanding, refusal to give answers</a:t>
            </a:r>
          </a:p>
          <a:p>
            <a:pPr lvl="1" eaLnBrk="1" hangingPunct="1">
              <a:buFont typeface="Courier New" pitchFamily="49" charset="0"/>
              <a:buChar char="o"/>
            </a:pPr>
            <a:r>
              <a:rPr lang="en" altLang="en-US" i="1" smtClean="0"/>
              <a:t>Remember her? Barbara Kolar published a photo with Nancy Brlek, which we don't see often (Index.hr, December 19, 2019)</a:t>
            </a:r>
          </a:p>
          <a:p>
            <a:pPr lvl="1" eaLnBrk="1" hangingPunct="1">
              <a:buFont typeface="Courier New" pitchFamily="49" charset="0"/>
              <a:buChar char="o"/>
            </a:pPr>
            <a:r>
              <a:rPr lang="en" altLang="en-US" i="1" smtClean="0"/>
              <a:t>You will go  to return  you won't die in war. (Pythoness)</a:t>
            </a:r>
          </a:p>
          <a:p>
            <a:pPr lvl="1" eaLnBrk="1" hangingPunct="1">
              <a:buFont typeface="Courier New" pitchFamily="49" charset="0"/>
              <a:buChar char="o"/>
            </a:pPr>
            <a:r>
              <a:rPr lang="en" altLang="en-US" smtClean="0"/>
              <a:t>A woman without her man is nothing ???</a:t>
            </a:r>
          </a:p>
          <a:p>
            <a:pPr lvl="1" eaLnBrk="1" hangingPunct="1">
              <a:buFont typeface="Calibri" pitchFamily="34" charset="0"/>
              <a:buNone/>
            </a:pPr>
            <a:endParaRPr lang="hr-HR" smtClean="0"/>
          </a:p>
          <a:p>
            <a:pPr eaLnBrk="1" hangingPunct="1">
              <a:buFont typeface="Courier New" pitchFamily="49" charset="0"/>
              <a:buChar char="o"/>
            </a:pPr>
            <a:r>
              <a:rPr lang="en" smtClean="0"/>
              <a:t>It is possible to minimize problems… of course!</a:t>
            </a:r>
          </a:p>
          <a:p>
            <a:pPr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7" dur="500"/>
                                        <p:tgtEl>
                                          <p:spTgt spid="11267">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12" dur="500"/>
                                        <p:tgtEl>
                                          <p:spTgt spid="11267">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1267">
                                            <p:txEl>
                                              <p:pRg st="5" end="5"/>
                                            </p:txEl>
                                          </p:spTgt>
                                        </p:tgtEl>
                                        <p:attrNameLst>
                                          <p:attrName>style.visibility</p:attrName>
                                        </p:attrNameLst>
                                      </p:cBhvr>
                                      <p:to>
                                        <p:strVal val="visible"/>
                                      </p:to>
                                    </p:set>
                                    <p:animEffect transition="in" filter="blinds(horizontal)">
                                      <p:cBhvr>
                                        <p:cTn id="17" dur="500"/>
                                        <p:tgtEl>
                                          <p:spTgt spid="11267">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1267">
                                            <p:txEl>
                                              <p:pRg st="6" end="6"/>
                                            </p:txEl>
                                          </p:spTgt>
                                        </p:tgtEl>
                                        <p:attrNameLst>
                                          <p:attrName>style.visibility</p:attrName>
                                        </p:attrNameLst>
                                      </p:cBhvr>
                                      <p:to>
                                        <p:strVal val="visible"/>
                                      </p:to>
                                    </p:set>
                                    <p:animEffect transition="in" filter="blinds(horizontal)">
                                      <p:cBhvr>
                                        <p:cTn id="22" dur="500"/>
                                        <p:tgtEl>
                                          <p:spTgt spid="11267">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11267">
                                            <p:txEl>
                                              <p:pRg st="8" end="8"/>
                                            </p:txEl>
                                          </p:spTgt>
                                        </p:tgtEl>
                                        <p:attrNameLst>
                                          <p:attrName>style.visibility</p:attrName>
                                        </p:attrNameLst>
                                      </p:cBhvr>
                                      <p:to>
                                        <p:strVal val="visible"/>
                                      </p:to>
                                    </p:set>
                                    <p:animEffect transition="in" filter="blinds(horizontal)">
                                      <p:cBhvr>
                                        <p:cTn id="25" dur="500"/>
                                        <p:tgtEl>
                                          <p:spTgt spid="11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Ethical issues</a:t>
            </a:r>
          </a:p>
        </p:txBody>
      </p:sp>
      <p:sp>
        <p:nvSpPr>
          <p:cNvPr id="37891" name="Rectangle 3"/>
          <p:cNvSpPr>
            <a:spLocks noGrp="1" noChangeArrowheads="1"/>
          </p:cNvSpPr>
          <p:nvPr>
            <p:ph type="body" idx="1"/>
          </p:nvPr>
        </p:nvSpPr>
        <p:spPr/>
        <p:txBody>
          <a:bodyPr/>
          <a:lstStyle/>
          <a:p>
            <a:pPr eaLnBrk="1" hangingPunct="1"/>
            <a:r>
              <a:rPr lang="en" smtClean="0"/>
              <a:t>Hidden observation - privacy</a:t>
            </a:r>
          </a:p>
          <a:p>
            <a:pPr eaLnBrk="1" hangingPunct="1"/>
            <a:r>
              <a:rPr lang="en" smtClean="0"/>
              <a:t>Unnatural observation - a trap</a:t>
            </a:r>
          </a:p>
          <a:p>
            <a:pPr eaLnBrk="1" hangingPunct="1"/>
            <a:r>
              <a:rPr lang="en" smtClean="0"/>
              <a:t>Without consent</a:t>
            </a:r>
          </a:p>
          <a:p>
            <a:pPr eaLnBrk="1" hangingPunct="1"/>
            <a:endParaRPr lang="hr-HR" smtClean="0"/>
          </a:p>
          <a:p>
            <a:pPr eaLnBrk="1" hangingPunct="1"/>
            <a:r>
              <a:rPr lang="en" smtClean="0"/>
              <a:t>Questions</a:t>
            </a:r>
          </a:p>
          <a:p>
            <a:pPr lvl="1" eaLnBrk="1" hangingPunct="1"/>
            <a:r>
              <a:rPr lang="en" smtClean="0"/>
              <a:t>Does the observed behavior take place in public?</a:t>
            </a:r>
          </a:p>
          <a:p>
            <a:pPr lvl="1" eaLnBrk="1" hangingPunct="1"/>
            <a:r>
              <a:rPr lang="en" smtClean="0"/>
              <a:t>Does the behavior otherwise take place in anonymity?</a:t>
            </a:r>
          </a:p>
          <a:p>
            <a:pPr lvl="1" eaLnBrk="1" hangingPunct="1"/>
            <a:r>
              <a:rPr lang="en" smtClean="0"/>
              <a:t>Did the person consent to the observation?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Observation of physical objects</a:t>
            </a:r>
            <a:endParaRPr lang="en-US" altLang="sr-Latn-RS" smtClean="0">
              <a:solidFill>
                <a:schemeClr val="tx1">
                  <a:lumMod val="75000"/>
                  <a:lumOff val="25000"/>
                </a:schemeClr>
              </a:solidFill>
            </a:endParaRPr>
          </a:p>
        </p:txBody>
      </p:sp>
      <p:sp>
        <p:nvSpPr>
          <p:cNvPr id="38915" name="Rectangle 3"/>
          <p:cNvSpPr>
            <a:spLocks noGrp="1" noChangeArrowheads="1"/>
          </p:cNvSpPr>
          <p:nvPr>
            <p:ph type="body" idx="1"/>
          </p:nvPr>
        </p:nvSpPr>
        <p:spPr/>
        <p:txBody>
          <a:bodyPr/>
          <a:lstStyle/>
          <a:p>
            <a:pPr eaLnBrk="1" hangingPunct="1"/>
            <a:r>
              <a:rPr lang="en" smtClean="0"/>
              <a:t>Museums</a:t>
            </a:r>
          </a:p>
          <a:p>
            <a:pPr eaLnBrk="1" hangingPunct="1"/>
            <a:r>
              <a:rPr lang="en" smtClean="0"/>
              <a:t>Garbage</a:t>
            </a:r>
          </a:p>
          <a:p>
            <a:pPr eaLnBrk="1" hangingPunct="1"/>
            <a:r>
              <a:rPr lang="en" smtClean="0"/>
              <a:t>Books</a:t>
            </a:r>
          </a:p>
          <a:p>
            <a:pPr eaLnBrk="1" hangingPunct="1"/>
            <a:endParaRPr lang="hr-HR" smtClean="0"/>
          </a:p>
          <a:p>
            <a:pPr eaLnBrk="1" hangingPunct="1"/>
            <a:r>
              <a:rPr lang="en" smtClean="0"/>
              <a:t>Bias or inability to remember is avoided</a:t>
            </a:r>
            <a:endParaRPr lang="en-US" smtClean="0"/>
          </a:p>
        </p:txBody>
      </p:sp>
      <p:pic>
        <p:nvPicPr>
          <p:cNvPr id="38916" name="Picture 5" descr="tumblr_lvzvk9RWck1r2uib4"/>
          <p:cNvPicPr>
            <a:picLocks noChangeAspect="1" noChangeArrowheads="1"/>
          </p:cNvPicPr>
          <p:nvPr/>
        </p:nvPicPr>
        <p:blipFill>
          <a:blip r:embed="rId2" cstate="print"/>
          <a:srcRect/>
          <a:stretch>
            <a:fillRect/>
          </a:stretch>
        </p:blipFill>
        <p:spPr bwMode="auto">
          <a:xfrm>
            <a:off x="6743700" y="1846263"/>
            <a:ext cx="2362200" cy="3014662"/>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Mechanical observation</a:t>
            </a:r>
            <a:endParaRPr lang="en-US" altLang="sr-Latn-RS" smtClean="0">
              <a:solidFill>
                <a:schemeClr val="tx1">
                  <a:lumMod val="75000"/>
                  <a:lumOff val="25000"/>
                </a:schemeClr>
              </a:solidFill>
            </a:endParaRPr>
          </a:p>
        </p:txBody>
      </p:sp>
      <p:sp>
        <p:nvSpPr>
          <p:cNvPr id="39939" name="Rectangle 3"/>
          <p:cNvSpPr>
            <a:spLocks noGrp="1" noChangeArrowheads="1"/>
          </p:cNvSpPr>
          <p:nvPr>
            <p:ph type="body" idx="1"/>
          </p:nvPr>
        </p:nvSpPr>
        <p:spPr/>
        <p:txBody>
          <a:bodyPr/>
          <a:lstStyle/>
          <a:p>
            <a:pPr eaLnBrk="1" hangingPunct="1"/>
            <a:r>
              <a:rPr lang="en" smtClean="0"/>
              <a:t>Television surveillance</a:t>
            </a:r>
          </a:p>
          <a:p>
            <a:pPr eaLnBrk="1" hangingPunct="1"/>
            <a:r>
              <a:rPr lang="en" smtClean="0"/>
              <a:t>Traffic of certain websites</a:t>
            </a:r>
          </a:p>
          <a:p>
            <a:pPr eaLnBrk="1" hangingPunct="1"/>
            <a:endParaRPr lang="hr-HR" smtClean="0"/>
          </a:p>
          <a:p>
            <a:pPr eaLnBrk="1" hangingPunct="1"/>
            <a:r>
              <a:rPr lang="en" smtClean="0"/>
              <a:t>Measuring psychological reactions</a:t>
            </a:r>
          </a:p>
          <a:p>
            <a:pPr lvl="1" eaLnBrk="1" hangingPunct="1"/>
            <a:r>
              <a:rPr lang="en" smtClean="0"/>
              <a:t>Eye monitor</a:t>
            </a:r>
          </a:p>
          <a:p>
            <a:pPr lvl="1" eaLnBrk="1" hangingPunct="1"/>
            <a:r>
              <a:rPr lang="en" smtClean="0"/>
              <a:t>Pupil measurement</a:t>
            </a:r>
          </a:p>
          <a:p>
            <a:pPr lvl="1" eaLnBrk="1" hangingPunct="1"/>
            <a:r>
              <a:rPr lang="en" smtClean="0"/>
              <a:t>Psycho galvanometer</a:t>
            </a:r>
          </a:p>
          <a:p>
            <a:pPr lvl="1" eaLnBrk="1" hangingPunct="1"/>
            <a:r>
              <a:rPr lang="en" smtClean="0"/>
              <a:t>Voice level meter</a:t>
            </a:r>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22325" y="758825"/>
            <a:ext cx="7543800" cy="3565525"/>
          </a:xfrm>
        </p:spPr>
        <p:txBody>
          <a:bodyPr wrap="square" numCol="1" anchorCtr="0" compatLnSpc="1">
            <a:prstTxWarp prst="textNoShape">
              <a:avLst/>
            </a:prstTxWarp>
          </a:bodyPr>
          <a:lstStyle/>
          <a:p>
            <a:pPr eaLnBrk="1" hangingPunct="1">
              <a:defRPr/>
            </a:pPr>
            <a:r>
              <a:rPr lang="en" smtClean="0">
                <a:solidFill>
                  <a:srgbClr val="262626"/>
                </a:solidFill>
              </a:rPr>
              <a:t>Conducting interviews</a:t>
            </a:r>
            <a:endParaRPr lang="en-US" smtClean="0">
              <a:solidFill>
                <a:srgbClr val="262626"/>
              </a:solidFill>
            </a:endParaRPr>
          </a:p>
        </p:txBody>
      </p:sp>
      <p:sp>
        <p:nvSpPr>
          <p:cNvPr id="3" name="Rectangle 3"/>
          <p:cNvSpPr txBox="1">
            <a:spLocks noChangeArrowheads="1"/>
          </p:cNvSpPr>
          <p:nvPr/>
        </p:nvSpPr>
        <p:spPr bwMode="auto">
          <a:xfrm>
            <a:off x="381000" y="4648200"/>
            <a:ext cx="8077200" cy="896938"/>
          </a:xfrm>
          <a:prstGeom prst="rect">
            <a:avLst/>
          </a:prstGeom>
          <a:noFill/>
          <a:ln w="9525">
            <a:noFill/>
            <a:miter lim="800000"/>
            <a:headEnd/>
            <a:tailEnd/>
          </a:ln>
        </p:spPr>
        <p:txBody>
          <a:bodyPr>
            <a:normAutofit/>
          </a:bodyPr>
          <a:lstStyle/>
          <a:p>
            <a:pPr eaLnBrk="1" hangingPunct="1">
              <a:lnSpc>
                <a:spcPct val="80000"/>
              </a:lnSpc>
              <a:spcBef>
                <a:spcPts val="1200"/>
              </a:spcBef>
              <a:spcAft>
                <a:spcPts val="200"/>
              </a:spcAft>
              <a:buClr>
                <a:schemeClr val="accent1"/>
              </a:buClr>
              <a:buSzPct val="100000"/>
              <a:buFont typeface="Calibri" pitchFamily="34" charset="0"/>
              <a:buNone/>
            </a:pPr>
            <a:r>
              <a:rPr lang="en" altLang="ja-JP" sz="2000" b="1">
                <a:latin typeface="Calibri Light" pitchFamily="34" charset="0"/>
              </a:rPr>
              <a:t>INTERVIEW - PURPOSEFUL DISCUSSION BETWEEN TWO OR MORE PEOPLE </a:t>
            </a:r>
            <a:endParaRPr lang="hr-HR" altLang="ja-JP" sz="2000" b="1">
              <a:latin typeface="Calibri Light" pitchFamily="34" charset="0"/>
            </a:endParaRPr>
          </a:p>
          <a:p>
            <a:pPr eaLnBrk="1" hangingPunct="1">
              <a:lnSpc>
                <a:spcPct val="80000"/>
              </a:lnSpc>
              <a:spcBef>
                <a:spcPts val="1200"/>
              </a:spcBef>
              <a:spcAft>
                <a:spcPts val="200"/>
              </a:spcAft>
              <a:buClr>
                <a:schemeClr val="accent1"/>
              </a:buClr>
              <a:buSzPct val="100000"/>
              <a:buFont typeface="Calibri" pitchFamily="34" charset="0"/>
              <a:buNone/>
            </a:pPr>
            <a:r>
              <a:rPr lang="en" altLang="ja-JP" sz="1600" b="1" i="1">
                <a:solidFill>
                  <a:schemeClr val="tx2"/>
                </a:solidFill>
                <a:latin typeface="Calibri Light" pitchFamily="34" charset="0"/>
              </a:rPr>
              <a:t>WHAT DOES IT HELP WITH?</a:t>
            </a:r>
            <a:endParaRPr lang="en-US" sz="1600" b="1" i="1">
              <a:solidFill>
                <a:schemeClr val="tx2"/>
              </a:solidFill>
              <a:latin typeface="Calibri Light"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 y="287338"/>
            <a:ext cx="8213725" cy="627062"/>
          </a:xfrm>
        </p:spPr>
        <p:txBody>
          <a:bodyPr/>
          <a:lstStyle/>
          <a:p>
            <a:pPr eaLnBrk="1" fontAlgn="auto" hangingPunct="1">
              <a:spcAft>
                <a:spcPts val="0"/>
              </a:spcAft>
              <a:defRPr/>
            </a:pPr>
            <a:r>
              <a:rPr lang="en" altLang="sr-Latn-RS" sz="4000" b="1" dirty="0" smtClean="0">
                <a:solidFill>
                  <a:schemeClr val="tx1">
                    <a:lumMod val="75000"/>
                    <a:lumOff val="25000"/>
                  </a:schemeClr>
                </a:solidFill>
              </a:rPr>
              <a:t>Structured interview</a:t>
            </a:r>
            <a:endParaRPr lang="en-US" altLang="sr-Latn-RS" sz="4000" b="1" dirty="0" smtClean="0">
              <a:solidFill>
                <a:schemeClr val="tx1">
                  <a:lumMod val="75000"/>
                  <a:lumOff val="25000"/>
                </a:schemeClr>
              </a:solidFill>
            </a:endParaRPr>
          </a:p>
        </p:txBody>
      </p:sp>
      <p:sp>
        <p:nvSpPr>
          <p:cNvPr id="41987" name="Rectangle 3"/>
          <p:cNvSpPr>
            <a:spLocks noGrp="1" noChangeArrowheads="1"/>
          </p:cNvSpPr>
          <p:nvPr>
            <p:ph type="body" idx="1"/>
          </p:nvPr>
        </p:nvSpPr>
        <p:spPr>
          <a:xfrm>
            <a:off x="304800" y="914400"/>
            <a:ext cx="7543800" cy="1981200"/>
          </a:xfrm>
        </p:spPr>
        <p:txBody>
          <a:bodyPr/>
          <a:lstStyle/>
          <a:p>
            <a:pPr eaLnBrk="1" hangingPunct="1">
              <a:buFont typeface="Courier New" pitchFamily="49" charset="0"/>
              <a:buChar char="o"/>
            </a:pPr>
            <a:r>
              <a:rPr lang="en" sz="1800" smtClean="0"/>
              <a:t>Questionnaires - predetermined questions</a:t>
            </a:r>
          </a:p>
          <a:p>
            <a:pPr eaLnBrk="1" hangingPunct="1">
              <a:buFont typeface="Courier New" pitchFamily="49" charset="0"/>
              <a:buChar char="o"/>
            </a:pPr>
            <a:r>
              <a:rPr lang="en" sz="1800" smtClean="0"/>
              <a:t>The examiner administers</a:t>
            </a:r>
          </a:p>
          <a:p>
            <a:pPr eaLnBrk="1" hangingPunct="1">
              <a:buFont typeface="Courier New" pitchFamily="49" charset="0"/>
              <a:buChar char="o"/>
            </a:pPr>
            <a:r>
              <a:rPr lang="en" sz="1800" smtClean="0"/>
              <a:t>Readout</a:t>
            </a:r>
          </a:p>
          <a:p>
            <a:pPr eaLnBrk="1" hangingPunct="1">
              <a:buFont typeface="Courier New" pitchFamily="49" charset="0"/>
              <a:buChar char="o"/>
            </a:pPr>
            <a:r>
              <a:rPr lang="en" sz="1800" smtClean="0"/>
              <a:t>Social interaction minimal</a:t>
            </a:r>
          </a:p>
          <a:p>
            <a:pPr eaLnBrk="1" hangingPunct="1">
              <a:buFont typeface="Courier New" pitchFamily="49" charset="0"/>
              <a:buChar char="o"/>
            </a:pPr>
            <a:r>
              <a:rPr lang="en" sz="1800" smtClean="0"/>
              <a:t>Unambiguous tonality</a:t>
            </a:r>
            <a:endParaRPr lang="en-US" sz="1800" smtClean="0"/>
          </a:p>
        </p:txBody>
      </p:sp>
      <p:sp>
        <p:nvSpPr>
          <p:cNvPr id="4" name="Rectangle 2"/>
          <p:cNvSpPr txBox="1">
            <a:spLocks noChangeArrowheads="1"/>
          </p:cNvSpPr>
          <p:nvPr/>
        </p:nvSpPr>
        <p:spPr>
          <a:xfrm>
            <a:off x="152400" y="2971800"/>
            <a:ext cx="8534400" cy="609600"/>
          </a:xfrm>
          <a:prstGeom prst="rect">
            <a:avLst/>
          </a:prstGeom>
        </p:spPr>
        <p:txBody>
          <a:bodyPr anchor="b">
            <a:normAutofit/>
          </a:bodyPr>
          <a:lstStyle/>
          <a:p>
            <a:pPr eaLnBrk="1" fontAlgn="auto" hangingPunct="1">
              <a:lnSpc>
                <a:spcPct val="85000"/>
              </a:lnSpc>
              <a:spcAft>
                <a:spcPts val="0"/>
              </a:spcAft>
              <a:defRPr/>
            </a:pPr>
            <a:r>
              <a:rPr lang="en" altLang="sr-Latn-RS" sz="4000" b="1" spc="-50" dirty="0">
                <a:solidFill>
                  <a:schemeClr val="tx1">
                    <a:lumMod val="75000"/>
                    <a:lumOff val="25000"/>
                  </a:schemeClr>
                </a:solidFill>
                <a:latin typeface="+mj-lt"/>
                <a:ea typeface="+mj-ea"/>
                <a:cs typeface="+mj-cs"/>
              </a:rPr>
              <a:t>Semi-structured interview</a:t>
            </a:r>
            <a:endParaRPr lang="en-US" altLang="sr-Latn-RS" sz="4000" b="1" spc="-50" dirty="0">
              <a:solidFill>
                <a:schemeClr val="tx1">
                  <a:lumMod val="75000"/>
                  <a:lumOff val="25000"/>
                </a:schemeClr>
              </a:solidFill>
              <a:latin typeface="+mj-lt"/>
              <a:ea typeface="+mj-ea"/>
              <a:cs typeface="+mj-cs"/>
            </a:endParaRPr>
          </a:p>
        </p:txBody>
      </p:sp>
      <p:sp>
        <p:nvSpPr>
          <p:cNvPr id="5" name="Rectangle 3"/>
          <p:cNvSpPr txBox="1">
            <a:spLocks noChangeArrowheads="1"/>
          </p:cNvSpPr>
          <p:nvPr/>
        </p:nvSpPr>
        <p:spPr bwMode="auto">
          <a:xfrm>
            <a:off x="228600" y="3429000"/>
            <a:ext cx="7543800" cy="1143000"/>
          </a:xfrm>
          <a:prstGeom prst="rect">
            <a:avLst/>
          </a:prstGeom>
          <a:noFill/>
          <a:ln w="9525">
            <a:noFill/>
            <a:miter lim="800000"/>
            <a:headEnd/>
            <a:tailEnd/>
          </a:ln>
        </p:spPr>
        <p:txBody>
          <a:bodyPr lIns="0" rIns="0"/>
          <a:lstStyle/>
          <a:p>
            <a:pPr marL="90488" indent="-90488" eaLnBrk="1" hangingPunct="1">
              <a:lnSpc>
                <a:spcPct val="90000"/>
              </a:lnSpc>
              <a:spcBef>
                <a:spcPts val="1200"/>
              </a:spcBef>
              <a:spcAft>
                <a:spcPts val="200"/>
              </a:spcAft>
              <a:buClr>
                <a:schemeClr val="accent1"/>
              </a:buClr>
              <a:buSzPct val="100000"/>
              <a:buFont typeface="Courier New" pitchFamily="49" charset="0"/>
              <a:buChar char="o"/>
              <a:defRPr/>
            </a:pPr>
            <a:r>
              <a:rPr lang="en" sz="2000" dirty="0">
                <a:solidFill>
                  <a:srgbClr val="404040"/>
                </a:solidFill>
                <a:latin typeface="+mn-lt"/>
              </a:rPr>
              <a:t> </a:t>
            </a:r>
            <a:r>
              <a:rPr lang="en" dirty="0">
                <a:solidFill>
                  <a:srgbClr val="404040"/>
                </a:solidFill>
                <a:latin typeface="+mn-lt"/>
              </a:rPr>
              <a:t>List of topics and questions</a:t>
            </a:r>
          </a:p>
          <a:p>
            <a:pPr marL="90488" indent="-90488" eaLnBrk="1" hangingPunct="1">
              <a:lnSpc>
                <a:spcPct val="90000"/>
              </a:lnSpc>
              <a:spcBef>
                <a:spcPts val="1200"/>
              </a:spcBef>
              <a:spcAft>
                <a:spcPts val="200"/>
              </a:spcAft>
              <a:buClr>
                <a:schemeClr val="accent1"/>
              </a:buClr>
              <a:buSzPct val="100000"/>
              <a:buFont typeface="Courier New" pitchFamily="49" charset="0"/>
              <a:buChar char="o"/>
              <a:defRPr/>
            </a:pPr>
            <a:r>
              <a:rPr lang="en" dirty="0">
                <a:solidFill>
                  <a:srgbClr val="404040"/>
                </a:solidFill>
                <a:latin typeface="+mn-lt"/>
              </a:rPr>
              <a:t>Varying the order of questions</a:t>
            </a:r>
          </a:p>
          <a:p>
            <a:pPr marL="90488" indent="-90488" eaLnBrk="1" hangingPunct="1">
              <a:lnSpc>
                <a:spcPct val="90000"/>
              </a:lnSpc>
              <a:spcBef>
                <a:spcPts val="1200"/>
              </a:spcBef>
              <a:spcAft>
                <a:spcPts val="200"/>
              </a:spcAft>
              <a:buClr>
                <a:schemeClr val="accent1"/>
              </a:buClr>
              <a:buSzPct val="100000"/>
              <a:buFont typeface="Courier New" pitchFamily="49" charset="0"/>
              <a:buChar char="o"/>
              <a:defRPr/>
            </a:pPr>
            <a:r>
              <a:rPr lang="en" dirty="0">
                <a:solidFill>
                  <a:srgbClr val="404040"/>
                </a:solidFill>
                <a:latin typeface="+mn-lt"/>
              </a:rPr>
              <a:t>Recording</a:t>
            </a:r>
            <a:endParaRPr lang="en-US" dirty="0">
              <a:solidFill>
                <a:srgbClr val="404040"/>
              </a:solidFill>
              <a:latin typeface="+mn-lt"/>
            </a:endParaRPr>
          </a:p>
        </p:txBody>
      </p:sp>
      <p:sp>
        <p:nvSpPr>
          <p:cNvPr id="6" name="Rectangle 2"/>
          <p:cNvSpPr txBox="1">
            <a:spLocks noChangeArrowheads="1"/>
          </p:cNvSpPr>
          <p:nvPr/>
        </p:nvSpPr>
        <p:spPr>
          <a:xfrm>
            <a:off x="304800" y="4572000"/>
            <a:ext cx="7908925" cy="703263"/>
          </a:xfrm>
          <a:prstGeom prst="rect">
            <a:avLst/>
          </a:prstGeom>
        </p:spPr>
        <p:txBody>
          <a:bodyPr anchor="b">
            <a:normAutofit fontScale="97500"/>
          </a:bodyPr>
          <a:lstStyle/>
          <a:p>
            <a:pPr eaLnBrk="1" fontAlgn="auto" hangingPunct="1">
              <a:lnSpc>
                <a:spcPct val="85000"/>
              </a:lnSpc>
              <a:spcAft>
                <a:spcPts val="0"/>
              </a:spcAft>
              <a:defRPr/>
            </a:pPr>
            <a:r>
              <a:rPr lang="en" altLang="sr-Latn-RS" sz="4000" b="1" spc="-50" dirty="0">
                <a:solidFill>
                  <a:schemeClr val="tx1">
                    <a:lumMod val="75000"/>
                    <a:lumOff val="25000"/>
                  </a:schemeClr>
                </a:solidFill>
                <a:latin typeface="+mj-lt"/>
                <a:ea typeface="+mj-ea"/>
                <a:cs typeface="+mj-cs"/>
              </a:rPr>
              <a:t>Unstructured interview</a:t>
            </a:r>
            <a:endParaRPr lang="en-US" altLang="sr-Latn-RS" sz="4000" b="1" spc="-50" dirty="0">
              <a:solidFill>
                <a:schemeClr val="tx1">
                  <a:lumMod val="75000"/>
                  <a:lumOff val="25000"/>
                </a:schemeClr>
              </a:solidFill>
              <a:latin typeface="+mj-lt"/>
              <a:ea typeface="+mj-ea"/>
              <a:cs typeface="+mj-cs"/>
            </a:endParaRPr>
          </a:p>
        </p:txBody>
      </p:sp>
      <p:sp>
        <p:nvSpPr>
          <p:cNvPr id="7" name="Rectangle 3"/>
          <p:cNvSpPr txBox="1">
            <a:spLocks noChangeArrowheads="1"/>
          </p:cNvSpPr>
          <p:nvPr/>
        </p:nvSpPr>
        <p:spPr bwMode="auto">
          <a:xfrm>
            <a:off x="228600" y="5257800"/>
            <a:ext cx="7543800" cy="896938"/>
          </a:xfrm>
          <a:prstGeom prst="rect">
            <a:avLst/>
          </a:prstGeom>
          <a:noFill/>
          <a:ln w="9525">
            <a:noFill/>
            <a:miter lim="800000"/>
            <a:headEnd/>
            <a:tailEnd/>
          </a:ln>
        </p:spPr>
        <p:txBody>
          <a:bodyPr lIns="0" rIns="0"/>
          <a:lstStyle/>
          <a:p>
            <a:pPr marL="90488" indent="-90488" eaLnBrk="1" hangingPunct="1">
              <a:lnSpc>
                <a:spcPct val="90000"/>
              </a:lnSpc>
              <a:spcBef>
                <a:spcPts val="1200"/>
              </a:spcBef>
              <a:spcAft>
                <a:spcPts val="200"/>
              </a:spcAft>
              <a:buClr>
                <a:schemeClr val="accent1"/>
              </a:buClr>
              <a:buSzPct val="100000"/>
              <a:buFont typeface="Courier New" pitchFamily="49" charset="0"/>
              <a:buChar char="o"/>
              <a:defRPr/>
            </a:pPr>
            <a:r>
              <a:rPr lang="en" sz="2000" dirty="0">
                <a:solidFill>
                  <a:srgbClr val="404040"/>
                </a:solidFill>
                <a:latin typeface="+mn-lt"/>
              </a:rPr>
              <a:t> </a:t>
            </a:r>
            <a:r>
              <a:rPr lang="en" dirty="0">
                <a:solidFill>
                  <a:srgbClr val="404040"/>
                </a:solidFill>
                <a:latin typeface="+mn-lt"/>
              </a:rPr>
              <a:t>Extensive interview</a:t>
            </a:r>
          </a:p>
          <a:p>
            <a:pPr marL="90488" indent="-90488" eaLnBrk="1" hangingPunct="1">
              <a:lnSpc>
                <a:spcPct val="90000"/>
              </a:lnSpc>
              <a:spcBef>
                <a:spcPts val="1200"/>
              </a:spcBef>
              <a:spcAft>
                <a:spcPts val="200"/>
              </a:spcAft>
              <a:buClr>
                <a:schemeClr val="accent1"/>
              </a:buClr>
              <a:buSzPct val="100000"/>
              <a:buFont typeface="Courier New" pitchFamily="49" charset="0"/>
              <a:buChar char="o"/>
              <a:defRPr/>
            </a:pPr>
            <a:r>
              <a:rPr lang="en" dirty="0">
                <a:solidFill>
                  <a:srgbClr val="404040"/>
                </a:solidFill>
                <a:latin typeface="+mn-lt"/>
              </a:rPr>
              <a:t>General area</a:t>
            </a:r>
          </a:p>
          <a:p>
            <a:pPr marL="90488" indent="-90488" eaLnBrk="1" hangingPunct="1">
              <a:lnSpc>
                <a:spcPct val="90000"/>
              </a:lnSpc>
              <a:spcBef>
                <a:spcPts val="1200"/>
              </a:spcBef>
              <a:spcAft>
                <a:spcPts val="200"/>
              </a:spcAft>
              <a:buClr>
                <a:schemeClr val="accent1"/>
              </a:buClr>
              <a:buSzPct val="100000"/>
              <a:buFont typeface="Wingdings" pitchFamily="2" charset="2"/>
              <a:buNone/>
              <a:defRPr/>
            </a:pPr>
            <a:endParaRPr lang="en-US" sz="2000" dirty="0">
              <a:solidFill>
                <a:srgbClr val="404040"/>
              </a:solidFill>
              <a:latin typeface="+mn-lt"/>
            </a:endParaRPr>
          </a:p>
        </p:txBody>
      </p:sp>
      <p:sp>
        <p:nvSpPr>
          <p:cNvPr id="41992" name="TextBox 7"/>
          <p:cNvSpPr txBox="1">
            <a:spLocks noChangeArrowheads="1"/>
          </p:cNvSpPr>
          <p:nvPr/>
        </p:nvSpPr>
        <p:spPr bwMode="auto">
          <a:xfrm>
            <a:off x="0" y="0"/>
            <a:ext cx="3200400" cy="369888"/>
          </a:xfrm>
          <a:prstGeom prst="rect">
            <a:avLst/>
          </a:prstGeom>
          <a:noFill/>
          <a:ln w="9525">
            <a:noFill/>
            <a:miter lim="800000"/>
            <a:headEnd/>
            <a:tailEnd/>
          </a:ln>
        </p:spPr>
        <p:txBody>
          <a:bodyPr>
            <a:spAutoFit/>
          </a:bodyPr>
          <a:lstStyle/>
          <a:p>
            <a:r>
              <a:rPr lang="en"/>
              <a:t>Types of interviews: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Forms of interviews</a:t>
            </a:r>
            <a:endParaRPr lang="en-US" altLang="sr-Latn-RS" smtClean="0">
              <a:solidFill>
                <a:schemeClr val="tx1">
                  <a:lumMod val="75000"/>
                  <a:lumOff val="25000"/>
                </a:schemeClr>
              </a:solidFill>
            </a:endParaRPr>
          </a:p>
        </p:txBody>
      </p:sp>
      <p:grpSp>
        <p:nvGrpSpPr>
          <p:cNvPr id="43011" name="Group 4"/>
          <p:cNvGrpSpPr>
            <a:grpSpLocks noChangeAspect="1"/>
          </p:cNvGrpSpPr>
          <p:nvPr/>
        </p:nvGrpSpPr>
        <p:grpSpPr bwMode="auto">
          <a:xfrm>
            <a:off x="990600" y="1828800"/>
            <a:ext cx="6934200" cy="4333875"/>
            <a:chOff x="2527" y="8760"/>
            <a:chExt cx="7200" cy="4629"/>
          </a:xfrm>
        </p:grpSpPr>
        <p:sp>
          <p:nvSpPr>
            <p:cNvPr id="43012" name="AutoShape 5"/>
            <p:cNvSpPr>
              <a:spLocks noChangeAspect="1" noChangeArrowheads="1"/>
            </p:cNvSpPr>
            <p:nvPr/>
          </p:nvSpPr>
          <p:spPr bwMode="auto">
            <a:xfrm>
              <a:off x="2527" y="8760"/>
              <a:ext cx="7200" cy="4629"/>
            </a:xfrm>
            <a:prstGeom prst="rect">
              <a:avLst/>
            </a:prstGeom>
            <a:noFill/>
            <a:ln w="9525">
              <a:noFill/>
              <a:miter lim="800000"/>
              <a:headEnd/>
              <a:tailEnd/>
            </a:ln>
          </p:spPr>
          <p:txBody>
            <a:bodyPr/>
            <a:lstStyle/>
            <a:p>
              <a:endParaRPr lang="hr-HR"/>
            </a:p>
          </p:txBody>
        </p:sp>
        <p:sp>
          <p:nvSpPr>
            <p:cNvPr id="43013" name="Rectangle 6"/>
            <p:cNvSpPr>
              <a:spLocks noChangeArrowheads="1"/>
            </p:cNvSpPr>
            <p:nvPr/>
          </p:nvSpPr>
          <p:spPr bwMode="auto">
            <a:xfrm>
              <a:off x="5677" y="8914"/>
              <a:ext cx="900" cy="463"/>
            </a:xfrm>
            <a:prstGeom prst="rect">
              <a:avLst/>
            </a:prstGeom>
            <a:solidFill>
              <a:srgbClr val="FFFFFF"/>
            </a:solidFill>
            <a:ln w="9525">
              <a:solidFill>
                <a:srgbClr val="000000"/>
              </a:solidFill>
              <a:miter lim="800000"/>
              <a:headEnd/>
              <a:tailEnd/>
            </a:ln>
          </p:spPr>
          <p:txBody>
            <a:bodyPr/>
            <a:lstStyle/>
            <a:p>
              <a:r>
                <a:rPr lang="en" altLang="ja-JP" sz="1000">
                  <a:latin typeface="Times New Roman" pitchFamily="18" charset="0"/>
                  <a:ea typeface="MS Mincho" pitchFamily="49" charset="-128"/>
                  <a:cs typeface="Latha" pitchFamily="34" charset="0"/>
                </a:rPr>
                <a:t>Interviews</a:t>
              </a:r>
              <a:endParaRPr lang="en-US">
                <a:ea typeface="MS Mincho" pitchFamily="49" charset="-128"/>
                <a:cs typeface="Latha" pitchFamily="34" charset="0"/>
              </a:endParaRPr>
            </a:p>
          </p:txBody>
        </p:sp>
        <p:sp>
          <p:nvSpPr>
            <p:cNvPr id="43014" name="Line 7"/>
            <p:cNvSpPr>
              <a:spLocks noChangeShapeType="1"/>
            </p:cNvSpPr>
            <p:nvPr/>
          </p:nvSpPr>
          <p:spPr bwMode="auto">
            <a:xfrm flipH="1">
              <a:off x="3877" y="9377"/>
              <a:ext cx="1800" cy="617"/>
            </a:xfrm>
            <a:prstGeom prst="line">
              <a:avLst/>
            </a:prstGeom>
            <a:noFill/>
            <a:ln w="9525">
              <a:solidFill>
                <a:srgbClr val="000000"/>
              </a:solidFill>
              <a:round/>
              <a:headEnd/>
              <a:tailEnd type="triangle" w="med" len="med"/>
            </a:ln>
          </p:spPr>
          <p:txBody>
            <a:bodyPr/>
            <a:lstStyle/>
            <a:p>
              <a:endParaRPr lang="hr-HR"/>
            </a:p>
          </p:txBody>
        </p:sp>
        <p:sp>
          <p:nvSpPr>
            <p:cNvPr id="43015" name="Line 8"/>
            <p:cNvSpPr>
              <a:spLocks noChangeShapeType="1"/>
            </p:cNvSpPr>
            <p:nvPr/>
          </p:nvSpPr>
          <p:spPr bwMode="auto">
            <a:xfrm>
              <a:off x="6127" y="9377"/>
              <a:ext cx="450" cy="617"/>
            </a:xfrm>
            <a:prstGeom prst="line">
              <a:avLst/>
            </a:prstGeom>
            <a:noFill/>
            <a:ln w="9525">
              <a:solidFill>
                <a:srgbClr val="000000"/>
              </a:solidFill>
              <a:round/>
              <a:headEnd/>
              <a:tailEnd type="triangle" w="med" len="med"/>
            </a:ln>
          </p:spPr>
          <p:txBody>
            <a:bodyPr/>
            <a:lstStyle/>
            <a:p>
              <a:endParaRPr lang="hr-HR"/>
            </a:p>
          </p:txBody>
        </p:sp>
        <p:sp>
          <p:nvSpPr>
            <p:cNvPr id="43016" name="Rectangle 9"/>
            <p:cNvSpPr>
              <a:spLocks noChangeArrowheads="1"/>
            </p:cNvSpPr>
            <p:nvPr/>
          </p:nvSpPr>
          <p:spPr bwMode="auto">
            <a:xfrm>
              <a:off x="3277" y="9994"/>
              <a:ext cx="1500" cy="463"/>
            </a:xfrm>
            <a:prstGeom prst="rect">
              <a:avLst/>
            </a:prstGeom>
            <a:solidFill>
              <a:srgbClr val="FFFFFF"/>
            </a:solidFill>
            <a:ln w="9525">
              <a:solidFill>
                <a:srgbClr val="000000"/>
              </a:solidFill>
              <a:miter lim="800000"/>
              <a:headEnd/>
              <a:tailEnd/>
            </a:ln>
          </p:spPr>
          <p:txBody>
            <a:bodyPr/>
            <a:lstStyle/>
            <a:p>
              <a:r>
                <a:rPr lang="en" altLang="ja-JP" sz="1000">
                  <a:latin typeface="Times New Roman" pitchFamily="18" charset="0"/>
                  <a:ea typeface="MS Mincho" pitchFamily="49" charset="-128"/>
                  <a:cs typeface="Latha" pitchFamily="34" charset="0"/>
                </a:rPr>
                <a:t>Standardized</a:t>
              </a:r>
              <a:endParaRPr lang="en-US">
                <a:ea typeface="MS Mincho" pitchFamily="49" charset="-128"/>
                <a:cs typeface="Latha" pitchFamily="34" charset="0"/>
              </a:endParaRPr>
            </a:p>
          </p:txBody>
        </p:sp>
        <p:sp>
          <p:nvSpPr>
            <p:cNvPr id="43017" name="Rectangle 10"/>
            <p:cNvSpPr>
              <a:spLocks noChangeArrowheads="1"/>
            </p:cNvSpPr>
            <p:nvPr/>
          </p:nvSpPr>
          <p:spPr bwMode="auto">
            <a:xfrm>
              <a:off x="6127" y="9994"/>
              <a:ext cx="1500" cy="463"/>
            </a:xfrm>
            <a:prstGeom prst="rect">
              <a:avLst/>
            </a:prstGeom>
            <a:solidFill>
              <a:srgbClr val="FFFFFF"/>
            </a:solidFill>
            <a:ln w="9525">
              <a:solidFill>
                <a:srgbClr val="000000"/>
              </a:solidFill>
              <a:miter lim="800000"/>
              <a:headEnd/>
              <a:tailEnd/>
            </a:ln>
          </p:spPr>
          <p:txBody>
            <a:bodyPr/>
            <a:lstStyle/>
            <a:p>
              <a:r>
                <a:rPr lang="en" altLang="ja-JP" sz="1000">
                  <a:latin typeface="Times New Roman" pitchFamily="18" charset="0"/>
                  <a:ea typeface="MS Mincho" pitchFamily="49" charset="-128"/>
                  <a:cs typeface="Latha" pitchFamily="34" charset="0"/>
                </a:rPr>
                <a:t>Non-standardized</a:t>
              </a:r>
              <a:endParaRPr lang="en-US">
                <a:ea typeface="MS Mincho" pitchFamily="49" charset="-128"/>
                <a:cs typeface="Latha" pitchFamily="34" charset="0"/>
              </a:endParaRPr>
            </a:p>
          </p:txBody>
        </p:sp>
        <p:sp>
          <p:nvSpPr>
            <p:cNvPr id="43018" name="Line 11"/>
            <p:cNvSpPr>
              <a:spLocks noChangeShapeType="1"/>
            </p:cNvSpPr>
            <p:nvPr/>
          </p:nvSpPr>
          <p:spPr bwMode="auto">
            <a:xfrm>
              <a:off x="3727" y="10457"/>
              <a:ext cx="0" cy="309"/>
            </a:xfrm>
            <a:prstGeom prst="line">
              <a:avLst/>
            </a:prstGeom>
            <a:noFill/>
            <a:ln w="9525">
              <a:solidFill>
                <a:srgbClr val="000000"/>
              </a:solidFill>
              <a:round/>
              <a:headEnd/>
              <a:tailEnd/>
            </a:ln>
          </p:spPr>
          <p:txBody>
            <a:bodyPr/>
            <a:lstStyle/>
            <a:p>
              <a:endParaRPr lang="hr-HR"/>
            </a:p>
          </p:txBody>
        </p:sp>
        <p:sp>
          <p:nvSpPr>
            <p:cNvPr id="43019" name="Line 12"/>
            <p:cNvSpPr>
              <a:spLocks noChangeShapeType="1"/>
            </p:cNvSpPr>
            <p:nvPr/>
          </p:nvSpPr>
          <p:spPr bwMode="auto">
            <a:xfrm flipH="1">
              <a:off x="5677" y="10457"/>
              <a:ext cx="1050" cy="617"/>
            </a:xfrm>
            <a:prstGeom prst="line">
              <a:avLst/>
            </a:prstGeom>
            <a:noFill/>
            <a:ln w="9525">
              <a:solidFill>
                <a:srgbClr val="000000"/>
              </a:solidFill>
              <a:round/>
              <a:headEnd/>
              <a:tailEnd type="triangle" w="med" len="med"/>
            </a:ln>
          </p:spPr>
          <p:txBody>
            <a:bodyPr/>
            <a:lstStyle/>
            <a:p>
              <a:endParaRPr lang="hr-HR"/>
            </a:p>
          </p:txBody>
        </p:sp>
        <p:sp>
          <p:nvSpPr>
            <p:cNvPr id="43020" name="Line 13"/>
            <p:cNvSpPr>
              <a:spLocks noChangeShapeType="1"/>
            </p:cNvSpPr>
            <p:nvPr/>
          </p:nvSpPr>
          <p:spPr bwMode="auto">
            <a:xfrm>
              <a:off x="7027" y="10457"/>
              <a:ext cx="1500" cy="617"/>
            </a:xfrm>
            <a:prstGeom prst="line">
              <a:avLst/>
            </a:prstGeom>
            <a:noFill/>
            <a:ln w="9525">
              <a:solidFill>
                <a:srgbClr val="000000"/>
              </a:solidFill>
              <a:round/>
              <a:headEnd/>
              <a:tailEnd type="triangle" w="med" len="med"/>
            </a:ln>
          </p:spPr>
          <p:txBody>
            <a:bodyPr/>
            <a:lstStyle/>
            <a:p>
              <a:endParaRPr lang="hr-HR"/>
            </a:p>
          </p:txBody>
        </p:sp>
        <p:sp>
          <p:nvSpPr>
            <p:cNvPr id="43021" name="Rectangle 14"/>
            <p:cNvSpPr>
              <a:spLocks noChangeArrowheads="1"/>
            </p:cNvSpPr>
            <p:nvPr/>
          </p:nvSpPr>
          <p:spPr bwMode="auto">
            <a:xfrm>
              <a:off x="3277" y="10766"/>
              <a:ext cx="1500" cy="771"/>
            </a:xfrm>
            <a:prstGeom prst="rect">
              <a:avLst/>
            </a:prstGeom>
            <a:solidFill>
              <a:srgbClr val="FFFFFF"/>
            </a:solidFill>
            <a:ln w="9525">
              <a:solidFill>
                <a:srgbClr val="000000"/>
              </a:solidFill>
              <a:miter lim="800000"/>
              <a:headEnd/>
              <a:tailEnd/>
            </a:ln>
          </p:spPr>
          <p:txBody>
            <a:bodyPr/>
            <a:lstStyle/>
            <a:p>
              <a:r>
                <a:rPr lang="en" altLang="ja-JP" sz="1000">
                  <a:latin typeface="Times New Roman" pitchFamily="18" charset="0"/>
                  <a:ea typeface="MS Mincho" pitchFamily="49" charset="-128"/>
                  <a:cs typeface="Times New Roman" pitchFamily="18" charset="0"/>
                </a:rPr>
                <a:t>Questionnaires administered by the examiner</a:t>
              </a:r>
              <a:endParaRPr lang="en-US">
                <a:ea typeface="MS Mincho" pitchFamily="49" charset="-128"/>
                <a:cs typeface="Times New Roman" pitchFamily="18" charset="0"/>
              </a:endParaRPr>
            </a:p>
          </p:txBody>
        </p:sp>
        <p:sp>
          <p:nvSpPr>
            <p:cNvPr id="43022" name="Rectangle 15"/>
            <p:cNvSpPr>
              <a:spLocks noChangeArrowheads="1"/>
            </p:cNvSpPr>
            <p:nvPr/>
          </p:nvSpPr>
          <p:spPr bwMode="auto">
            <a:xfrm>
              <a:off x="5077" y="11074"/>
              <a:ext cx="1500" cy="463"/>
            </a:xfrm>
            <a:prstGeom prst="rect">
              <a:avLst/>
            </a:prstGeom>
            <a:solidFill>
              <a:srgbClr val="FFFFFF"/>
            </a:solidFill>
            <a:ln w="9525">
              <a:solidFill>
                <a:srgbClr val="000000"/>
              </a:solidFill>
              <a:miter lim="800000"/>
              <a:headEnd/>
              <a:tailEnd/>
            </a:ln>
          </p:spPr>
          <p:txBody>
            <a:bodyPr/>
            <a:lstStyle/>
            <a:p>
              <a:r>
                <a:rPr lang="en" altLang="ja-JP" sz="1000">
                  <a:latin typeface="Times New Roman" pitchFamily="18" charset="0"/>
                  <a:ea typeface="MS Mincho" pitchFamily="49" charset="-128"/>
                  <a:cs typeface="Latha" pitchFamily="34" charset="0"/>
                </a:rPr>
                <a:t>One on one</a:t>
              </a:r>
              <a:endParaRPr lang="en-US">
                <a:ea typeface="MS Mincho" pitchFamily="49" charset="-128"/>
                <a:cs typeface="Latha" pitchFamily="34" charset="0"/>
              </a:endParaRPr>
            </a:p>
          </p:txBody>
        </p:sp>
        <p:sp>
          <p:nvSpPr>
            <p:cNvPr id="43023" name="Rectangle 16"/>
            <p:cNvSpPr>
              <a:spLocks noChangeArrowheads="1"/>
            </p:cNvSpPr>
            <p:nvPr/>
          </p:nvSpPr>
          <p:spPr bwMode="auto">
            <a:xfrm>
              <a:off x="7927" y="11074"/>
              <a:ext cx="1500" cy="464"/>
            </a:xfrm>
            <a:prstGeom prst="rect">
              <a:avLst/>
            </a:prstGeom>
            <a:solidFill>
              <a:srgbClr val="FFFFFF"/>
            </a:solidFill>
            <a:ln w="9525">
              <a:solidFill>
                <a:srgbClr val="000000"/>
              </a:solidFill>
              <a:miter lim="800000"/>
              <a:headEnd/>
              <a:tailEnd/>
            </a:ln>
          </p:spPr>
          <p:txBody>
            <a:bodyPr/>
            <a:lstStyle/>
            <a:p>
              <a:r>
                <a:rPr lang="en" altLang="ja-JP" sz="1000">
                  <a:latin typeface="Times New Roman" pitchFamily="18" charset="0"/>
                  <a:ea typeface="MS Mincho" pitchFamily="49" charset="-128"/>
                  <a:cs typeface="Latha" pitchFamily="34" charset="0"/>
                </a:rPr>
                <a:t>One-on-many</a:t>
              </a:r>
              <a:endParaRPr lang="en-US">
                <a:ea typeface="MS Mincho" pitchFamily="49" charset="-128"/>
                <a:cs typeface="Latha" pitchFamily="34" charset="0"/>
              </a:endParaRPr>
            </a:p>
          </p:txBody>
        </p:sp>
        <p:sp>
          <p:nvSpPr>
            <p:cNvPr id="43024" name="Line 17"/>
            <p:cNvSpPr>
              <a:spLocks noChangeShapeType="1"/>
            </p:cNvSpPr>
            <p:nvPr/>
          </p:nvSpPr>
          <p:spPr bwMode="auto">
            <a:xfrm>
              <a:off x="5677" y="11537"/>
              <a:ext cx="0" cy="154"/>
            </a:xfrm>
            <a:prstGeom prst="line">
              <a:avLst/>
            </a:prstGeom>
            <a:noFill/>
            <a:ln w="9525">
              <a:solidFill>
                <a:srgbClr val="000000"/>
              </a:solidFill>
              <a:round/>
              <a:headEnd/>
              <a:tailEnd/>
            </a:ln>
          </p:spPr>
          <p:txBody>
            <a:bodyPr/>
            <a:lstStyle/>
            <a:p>
              <a:endParaRPr lang="hr-HR"/>
            </a:p>
          </p:txBody>
        </p:sp>
        <p:sp>
          <p:nvSpPr>
            <p:cNvPr id="43025" name="Line 18"/>
            <p:cNvSpPr>
              <a:spLocks noChangeShapeType="1"/>
            </p:cNvSpPr>
            <p:nvPr/>
          </p:nvSpPr>
          <p:spPr bwMode="auto">
            <a:xfrm>
              <a:off x="5077" y="11691"/>
              <a:ext cx="1650" cy="1"/>
            </a:xfrm>
            <a:prstGeom prst="line">
              <a:avLst/>
            </a:prstGeom>
            <a:noFill/>
            <a:ln w="9525">
              <a:solidFill>
                <a:srgbClr val="000000"/>
              </a:solidFill>
              <a:round/>
              <a:headEnd/>
              <a:tailEnd/>
            </a:ln>
          </p:spPr>
          <p:txBody>
            <a:bodyPr/>
            <a:lstStyle/>
            <a:p>
              <a:endParaRPr lang="hr-HR"/>
            </a:p>
          </p:txBody>
        </p:sp>
        <p:sp>
          <p:nvSpPr>
            <p:cNvPr id="43026" name="Line 19"/>
            <p:cNvSpPr>
              <a:spLocks noChangeShapeType="1"/>
            </p:cNvSpPr>
            <p:nvPr/>
          </p:nvSpPr>
          <p:spPr bwMode="auto">
            <a:xfrm>
              <a:off x="5077" y="11691"/>
              <a:ext cx="0" cy="155"/>
            </a:xfrm>
            <a:prstGeom prst="line">
              <a:avLst/>
            </a:prstGeom>
            <a:noFill/>
            <a:ln w="9525">
              <a:solidFill>
                <a:srgbClr val="000000"/>
              </a:solidFill>
              <a:round/>
              <a:headEnd/>
              <a:tailEnd/>
            </a:ln>
          </p:spPr>
          <p:txBody>
            <a:bodyPr/>
            <a:lstStyle/>
            <a:p>
              <a:endParaRPr lang="hr-HR"/>
            </a:p>
          </p:txBody>
        </p:sp>
        <p:sp>
          <p:nvSpPr>
            <p:cNvPr id="43027" name="Rectangle 20"/>
            <p:cNvSpPr>
              <a:spLocks noChangeArrowheads="1"/>
            </p:cNvSpPr>
            <p:nvPr/>
          </p:nvSpPr>
          <p:spPr bwMode="auto">
            <a:xfrm>
              <a:off x="4027" y="11846"/>
              <a:ext cx="1200" cy="308"/>
            </a:xfrm>
            <a:prstGeom prst="rect">
              <a:avLst/>
            </a:prstGeom>
            <a:solidFill>
              <a:srgbClr val="FFFFFF"/>
            </a:solidFill>
            <a:ln w="9525">
              <a:solidFill>
                <a:srgbClr val="000000"/>
              </a:solidFill>
              <a:miter lim="800000"/>
              <a:headEnd/>
              <a:tailEnd/>
            </a:ln>
          </p:spPr>
          <p:txBody>
            <a:bodyPr/>
            <a:lstStyle/>
            <a:p>
              <a:pPr algn="ctr"/>
              <a:r>
                <a:rPr lang="en" altLang="ja-JP" sz="1000">
                  <a:latin typeface="Times New Roman" pitchFamily="18" charset="0"/>
                  <a:ea typeface="MS Mincho" pitchFamily="49" charset="-128"/>
                  <a:cs typeface="Latha" pitchFamily="34" charset="0"/>
                </a:rPr>
                <a:t>Face to face</a:t>
              </a:r>
              <a:endParaRPr lang="en-US">
                <a:ea typeface="MS Mincho" pitchFamily="49" charset="-128"/>
                <a:cs typeface="Latha" pitchFamily="34" charset="0"/>
              </a:endParaRPr>
            </a:p>
          </p:txBody>
        </p:sp>
        <p:sp>
          <p:nvSpPr>
            <p:cNvPr id="43028" name="Line 21"/>
            <p:cNvSpPr>
              <a:spLocks noChangeShapeType="1"/>
            </p:cNvSpPr>
            <p:nvPr/>
          </p:nvSpPr>
          <p:spPr bwMode="auto">
            <a:xfrm>
              <a:off x="5977" y="11691"/>
              <a:ext cx="0" cy="155"/>
            </a:xfrm>
            <a:prstGeom prst="line">
              <a:avLst/>
            </a:prstGeom>
            <a:noFill/>
            <a:ln w="9525">
              <a:solidFill>
                <a:srgbClr val="000000"/>
              </a:solidFill>
              <a:round/>
              <a:headEnd/>
              <a:tailEnd/>
            </a:ln>
          </p:spPr>
          <p:txBody>
            <a:bodyPr/>
            <a:lstStyle/>
            <a:p>
              <a:endParaRPr lang="hr-HR"/>
            </a:p>
          </p:txBody>
        </p:sp>
        <p:sp>
          <p:nvSpPr>
            <p:cNvPr id="43029" name="Rectangle 22"/>
            <p:cNvSpPr>
              <a:spLocks noChangeArrowheads="1"/>
            </p:cNvSpPr>
            <p:nvPr/>
          </p:nvSpPr>
          <p:spPr bwMode="auto">
            <a:xfrm>
              <a:off x="5377" y="11846"/>
              <a:ext cx="1050" cy="308"/>
            </a:xfrm>
            <a:prstGeom prst="rect">
              <a:avLst/>
            </a:prstGeom>
            <a:solidFill>
              <a:srgbClr val="FFFFFF"/>
            </a:solidFill>
            <a:ln w="9525">
              <a:solidFill>
                <a:srgbClr val="000000"/>
              </a:solidFill>
              <a:miter lim="800000"/>
              <a:headEnd/>
              <a:tailEnd/>
            </a:ln>
          </p:spPr>
          <p:txBody>
            <a:bodyPr/>
            <a:lstStyle/>
            <a:p>
              <a:pPr algn="ctr"/>
              <a:r>
                <a:rPr lang="en" altLang="ja-JP" sz="1000">
                  <a:latin typeface="Times New Roman" pitchFamily="18" charset="0"/>
                  <a:ea typeface="MS Mincho" pitchFamily="49" charset="-128"/>
                  <a:cs typeface="Latha" pitchFamily="34" charset="0"/>
                </a:rPr>
                <a:t>Telephone</a:t>
              </a:r>
              <a:endParaRPr lang="en-US">
                <a:ea typeface="MS Mincho" pitchFamily="49" charset="-128"/>
                <a:cs typeface="Latha" pitchFamily="34" charset="0"/>
              </a:endParaRPr>
            </a:p>
          </p:txBody>
        </p:sp>
        <p:sp>
          <p:nvSpPr>
            <p:cNvPr id="43030" name="Line 23"/>
            <p:cNvSpPr>
              <a:spLocks noChangeShapeType="1"/>
            </p:cNvSpPr>
            <p:nvPr/>
          </p:nvSpPr>
          <p:spPr bwMode="auto">
            <a:xfrm>
              <a:off x="6727" y="11691"/>
              <a:ext cx="0" cy="155"/>
            </a:xfrm>
            <a:prstGeom prst="line">
              <a:avLst/>
            </a:prstGeom>
            <a:noFill/>
            <a:ln w="9525">
              <a:solidFill>
                <a:srgbClr val="000000"/>
              </a:solidFill>
              <a:round/>
              <a:headEnd/>
              <a:tailEnd/>
            </a:ln>
          </p:spPr>
          <p:txBody>
            <a:bodyPr/>
            <a:lstStyle/>
            <a:p>
              <a:endParaRPr lang="hr-HR"/>
            </a:p>
          </p:txBody>
        </p:sp>
        <p:sp>
          <p:nvSpPr>
            <p:cNvPr id="43031" name="Rectangle 24"/>
            <p:cNvSpPr>
              <a:spLocks noChangeArrowheads="1"/>
            </p:cNvSpPr>
            <p:nvPr/>
          </p:nvSpPr>
          <p:spPr bwMode="auto">
            <a:xfrm>
              <a:off x="6577" y="11846"/>
              <a:ext cx="1050" cy="771"/>
            </a:xfrm>
            <a:prstGeom prst="rect">
              <a:avLst/>
            </a:prstGeom>
            <a:solidFill>
              <a:srgbClr val="FFFFFF"/>
            </a:solidFill>
            <a:ln w="9525">
              <a:solidFill>
                <a:srgbClr val="000000"/>
              </a:solidFill>
              <a:miter lim="800000"/>
              <a:headEnd/>
              <a:tailEnd/>
            </a:ln>
          </p:spPr>
          <p:txBody>
            <a:bodyPr/>
            <a:lstStyle/>
            <a:p>
              <a:pPr algn="ctr"/>
              <a:r>
                <a:rPr lang="en" altLang="ja-JP" sz="1000">
                  <a:latin typeface="Times New Roman" pitchFamily="18" charset="0"/>
                  <a:ea typeface="MS Mincho" pitchFamily="49" charset="-128"/>
                  <a:cs typeface="Latha" pitchFamily="34" charset="0"/>
                </a:rPr>
                <a:t>Electronic (Internet or intranet)</a:t>
              </a:r>
              <a:endParaRPr lang="en-US">
                <a:ea typeface="MS Mincho" pitchFamily="49" charset="-128"/>
                <a:cs typeface="Latha" pitchFamily="34" charset="0"/>
              </a:endParaRPr>
            </a:p>
          </p:txBody>
        </p:sp>
        <p:sp>
          <p:nvSpPr>
            <p:cNvPr id="43032" name="Line 25"/>
            <p:cNvSpPr>
              <a:spLocks noChangeShapeType="1"/>
            </p:cNvSpPr>
            <p:nvPr/>
          </p:nvSpPr>
          <p:spPr bwMode="auto">
            <a:xfrm>
              <a:off x="8677" y="11537"/>
              <a:ext cx="0" cy="154"/>
            </a:xfrm>
            <a:prstGeom prst="line">
              <a:avLst/>
            </a:prstGeom>
            <a:noFill/>
            <a:ln w="9525">
              <a:solidFill>
                <a:srgbClr val="000000"/>
              </a:solidFill>
              <a:round/>
              <a:headEnd/>
              <a:tailEnd/>
            </a:ln>
          </p:spPr>
          <p:txBody>
            <a:bodyPr/>
            <a:lstStyle/>
            <a:p>
              <a:endParaRPr lang="hr-HR"/>
            </a:p>
          </p:txBody>
        </p:sp>
        <p:sp>
          <p:nvSpPr>
            <p:cNvPr id="43033" name="Line 26"/>
            <p:cNvSpPr>
              <a:spLocks noChangeShapeType="1"/>
            </p:cNvSpPr>
            <p:nvPr/>
          </p:nvSpPr>
          <p:spPr bwMode="auto">
            <a:xfrm>
              <a:off x="7927" y="11691"/>
              <a:ext cx="1500" cy="1"/>
            </a:xfrm>
            <a:prstGeom prst="line">
              <a:avLst/>
            </a:prstGeom>
            <a:noFill/>
            <a:ln w="9525">
              <a:solidFill>
                <a:srgbClr val="000000"/>
              </a:solidFill>
              <a:round/>
              <a:headEnd/>
              <a:tailEnd/>
            </a:ln>
          </p:spPr>
          <p:txBody>
            <a:bodyPr/>
            <a:lstStyle/>
            <a:p>
              <a:endParaRPr lang="hr-HR"/>
            </a:p>
          </p:txBody>
        </p:sp>
        <p:sp>
          <p:nvSpPr>
            <p:cNvPr id="43034" name="Line 27"/>
            <p:cNvSpPr>
              <a:spLocks noChangeShapeType="1"/>
            </p:cNvSpPr>
            <p:nvPr/>
          </p:nvSpPr>
          <p:spPr bwMode="auto">
            <a:xfrm>
              <a:off x="7927" y="11691"/>
              <a:ext cx="0" cy="155"/>
            </a:xfrm>
            <a:prstGeom prst="line">
              <a:avLst/>
            </a:prstGeom>
            <a:noFill/>
            <a:ln w="9525">
              <a:solidFill>
                <a:srgbClr val="000000"/>
              </a:solidFill>
              <a:round/>
              <a:headEnd/>
              <a:tailEnd/>
            </a:ln>
          </p:spPr>
          <p:txBody>
            <a:bodyPr/>
            <a:lstStyle/>
            <a:p>
              <a:endParaRPr lang="hr-HR"/>
            </a:p>
          </p:txBody>
        </p:sp>
        <p:sp>
          <p:nvSpPr>
            <p:cNvPr id="43035" name="Rectangle 28"/>
            <p:cNvSpPr>
              <a:spLocks noChangeArrowheads="1"/>
            </p:cNvSpPr>
            <p:nvPr/>
          </p:nvSpPr>
          <p:spPr bwMode="auto">
            <a:xfrm>
              <a:off x="7777" y="11846"/>
              <a:ext cx="750" cy="308"/>
            </a:xfrm>
            <a:prstGeom prst="rect">
              <a:avLst/>
            </a:prstGeom>
            <a:solidFill>
              <a:srgbClr val="FFFFFF"/>
            </a:solidFill>
            <a:ln w="9525">
              <a:solidFill>
                <a:srgbClr val="000000"/>
              </a:solidFill>
              <a:miter lim="800000"/>
              <a:headEnd/>
              <a:tailEnd/>
            </a:ln>
          </p:spPr>
          <p:txBody>
            <a:bodyPr/>
            <a:lstStyle/>
            <a:p>
              <a:pPr algn="ctr"/>
              <a:r>
                <a:rPr lang="en" altLang="ja-JP" sz="1000">
                  <a:latin typeface="Times New Roman" pitchFamily="18" charset="0"/>
                  <a:ea typeface="MS Mincho" pitchFamily="49" charset="-128"/>
                  <a:cs typeface="Latha" pitchFamily="34" charset="0"/>
                </a:rPr>
                <a:t>Group</a:t>
              </a:r>
              <a:endParaRPr lang="en-US">
                <a:ea typeface="MS Mincho" pitchFamily="49" charset="-128"/>
                <a:cs typeface="Latha" pitchFamily="34" charset="0"/>
              </a:endParaRPr>
            </a:p>
          </p:txBody>
        </p:sp>
        <p:sp>
          <p:nvSpPr>
            <p:cNvPr id="43036" name="Line 29"/>
            <p:cNvSpPr>
              <a:spLocks noChangeShapeType="1"/>
            </p:cNvSpPr>
            <p:nvPr/>
          </p:nvSpPr>
          <p:spPr bwMode="auto">
            <a:xfrm>
              <a:off x="9427" y="11691"/>
              <a:ext cx="0" cy="155"/>
            </a:xfrm>
            <a:prstGeom prst="line">
              <a:avLst/>
            </a:prstGeom>
            <a:noFill/>
            <a:ln w="9525">
              <a:solidFill>
                <a:srgbClr val="000000"/>
              </a:solidFill>
              <a:round/>
              <a:headEnd/>
              <a:tailEnd/>
            </a:ln>
          </p:spPr>
          <p:txBody>
            <a:bodyPr/>
            <a:lstStyle/>
            <a:p>
              <a:endParaRPr lang="hr-HR"/>
            </a:p>
          </p:txBody>
        </p:sp>
        <p:sp>
          <p:nvSpPr>
            <p:cNvPr id="43037" name="Rectangle 30"/>
            <p:cNvSpPr>
              <a:spLocks noChangeArrowheads="1"/>
            </p:cNvSpPr>
            <p:nvPr/>
          </p:nvSpPr>
          <p:spPr bwMode="auto">
            <a:xfrm>
              <a:off x="8677" y="11846"/>
              <a:ext cx="1050" cy="617"/>
            </a:xfrm>
            <a:prstGeom prst="rect">
              <a:avLst/>
            </a:prstGeom>
            <a:solidFill>
              <a:srgbClr val="FFFFFF"/>
            </a:solidFill>
            <a:ln w="9525">
              <a:solidFill>
                <a:srgbClr val="000000"/>
              </a:solidFill>
              <a:miter lim="800000"/>
              <a:headEnd/>
              <a:tailEnd/>
            </a:ln>
          </p:spPr>
          <p:txBody>
            <a:bodyPr/>
            <a:lstStyle/>
            <a:p>
              <a:pPr algn="ctr"/>
              <a:r>
                <a:rPr lang="en" altLang="ja-JP" sz="1000">
                  <a:latin typeface="Times New Roman" pitchFamily="18" charset="0"/>
                  <a:ea typeface="MS Mincho" pitchFamily="49" charset="-128"/>
                  <a:cs typeface="Latha" pitchFamily="34" charset="0"/>
                </a:rPr>
                <a:t>Electronic group</a:t>
              </a:r>
              <a:endParaRPr lang="en-US">
                <a:ea typeface="MS Mincho" pitchFamily="49" charset="-128"/>
                <a:cs typeface="Latha" pitchFamily="34" charset="0"/>
              </a:endParaRPr>
            </a:p>
          </p:txBody>
        </p:sp>
        <p:sp>
          <p:nvSpPr>
            <p:cNvPr id="43038" name="Line 31"/>
            <p:cNvSpPr>
              <a:spLocks noChangeShapeType="1"/>
            </p:cNvSpPr>
            <p:nvPr/>
          </p:nvSpPr>
          <p:spPr bwMode="auto">
            <a:xfrm>
              <a:off x="7927" y="12154"/>
              <a:ext cx="0" cy="617"/>
            </a:xfrm>
            <a:prstGeom prst="line">
              <a:avLst/>
            </a:prstGeom>
            <a:noFill/>
            <a:ln w="9525">
              <a:solidFill>
                <a:srgbClr val="000000"/>
              </a:solidFill>
              <a:round/>
              <a:headEnd/>
              <a:tailEnd/>
            </a:ln>
          </p:spPr>
          <p:txBody>
            <a:bodyPr/>
            <a:lstStyle/>
            <a:p>
              <a:endParaRPr lang="hr-HR"/>
            </a:p>
          </p:txBody>
        </p:sp>
        <p:sp>
          <p:nvSpPr>
            <p:cNvPr id="43039" name="Rectangle 32"/>
            <p:cNvSpPr>
              <a:spLocks noChangeArrowheads="1"/>
            </p:cNvSpPr>
            <p:nvPr/>
          </p:nvSpPr>
          <p:spPr bwMode="auto">
            <a:xfrm>
              <a:off x="7627" y="12772"/>
              <a:ext cx="750" cy="617"/>
            </a:xfrm>
            <a:prstGeom prst="rect">
              <a:avLst/>
            </a:prstGeom>
            <a:solidFill>
              <a:srgbClr val="FFFFFF"/>
            </a:solidFill>
            <a:ln w="9525">
              <a:solidFill>
                <a:srgbClr val="000000"/>
              </a:solidFill>
              <a:miter lim="800000"/>
              <a:headEnd/>
              <a:tailEnd/>
            </a:ln>
          </p:spPr>
          <p:txBody>
            <a:bodyPr/>
            <a:lstStyle/>
            <a:p>
              <a:r>
                <a:rPr lang="en" altLang="ja-JP" sz="1000">
                  <a:latin typeface="Times New Roman" pitchFamily="18" charset="0"/>
                  <a:ea typeface="MS Mincho" pitchFamily="49" charset="-128"/>
                  <a:cs typeface="Latha" pitchFamily="34" charset="0"/>
                </a:rPr>
                <a:t>Focus</a:t>
              </a:r>
            </a:p>
            <a:p>
              <a:r>
                <a:rPr lang="en" altLang="ja-JP" sz="1000">
                  <a:latin typeface="Times New Roman" pitchFamily="18" charset="0"/>
                  <a:ea typeface="MS Mincho" pitchFamily="49" charset="-128"/>
                  <a:cs typeface="Latha" pitchFamily="34" charset="0"/>
                </a:rPr>
                <a:t>groups</a:t>
              </a:r>
              <a:endParaRPr lang="en-US">
                <a:ea typeface="MS Mincho" pitchFamily="49" charset="-128"/>
                <a:cs typeface="Latha" pitchFamily="34" charset="0"/>
              </a:endParaRPr>
            </a:p>
          </p:txBody>
        </p:sp>
        <p:sp>
          <p:nvSpPr>
            <p:cNvPr id="43040" name="Line 33"/>
            <p:cNvSpPr>
              <a:spLocks noChangeShapeType="1"/>
            </p:cNvSpPr>
            <p:nvPr/>
          </p:nvSpPr>
          <p:spPr bwMode="auto">
            <a:xfrm>
              <a:off x="9127" y="12463"/>
              <a:ext cx="0" cy="309"/>
            </a:xfrm>
            <a:prstGeom prst="line">
              <a:avLst/>
            </a:prstGeom>
            <a:noFill/>
            <a:ln w="9525">
              <a:solidFill>
                <a:srgbClr val="000000"/>
              </a:solidFill>
              <a:round/>
              <a:headEnd/>
              <a:tailEnd/>
            </a:ln>
          </p:spPr>
          <p:txBody>
            <a:bodyPr/>
            <a:lstStyle/>
            <a:p>
              <a:endParaRPr lang="hr-HR"/>
            </a:p>
          </p:txBody>
        </p:sp>
        <p:sp>
          <p:nvSpPr>
            <p:cNvPr id="43041" name="Rectangle 34"/>
            <p:cNvSpPr>
              <a:spLocks noChangeArrowheads="1"/>
            </p:cNvSpPr>
            <p:nvPr/>
          </p:nvSpPr>
          <p:spPr bwMode="auto">
            <a:xfrm>
              <a:off x="8827" y="12772"/>
              <a:ext cx="750" cy="617"/>
            </a:xfrm>
            <a:prstGeom prst="rect">
              <a:avLst/>
            </a:prstGeom>
            <a:solidFill>
              <a:srgbClr val="FFFFFF"/>
            </a:solidFill>
            <a:ln w="9525">
              <a:solidFill>
                <a:srgbClr val="000000"/>
              </a:solidFill>
              <a:miter lim="800000"/>
              <a:headEnd/>
              <a:tailEnd/>
            </a:ln>
          </p:spPr>
          <p:txBody>
            <a:bodyPr/>
            <a:lstStyle/>
            <a:p>
              <a:r>
                <a:rPr lang="en" altLang="ja-JP" sz="1000">
                  <a:latin typeface="Times New Roman" pitchFamily="18" charset="0"/>
                  <a:ea typeface="MS Mincho" pitchFamily="49" charset="-128"/>
                  <a:cs typeface="Latha" pitchFamily="34" charset="0"/>
                </a:rPr>
                <a:t>Focus</a:t>
              </a:r>
            </a:p>
            <a:p>
              <a:r>
                <a:rPr lang="en" altLang="ja-JP" sz="1000">
                  <a:latin typeface="Times New Roman" pitchFamily="18" charset="0"/>
                  <a:ea typeface="MS Mincho" pitchFamily="49" charset="-128"/>
                  <a:cs typeface="Latha" pitchFamily="34" charset="0"/>
                </a:rPr>
                <a:t>groups</a:t>
              </a:r>
              <a:endParaRPr lang="en-US">
                <a:ea typeface="MS Mincho" pitchFamily="49" charset="-128"/>
                <a:cs typeface="Latha" pitchFamily="34" charset="0"/>
              </a:endParaRP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52400" y="287338"/>
            <a:ext cx="8839200" cy="1449387"/>
          </a:xfrm>
        </p:spPr>
        <p:txBody>
          <a:bodyPr/>
          <a:lstStyle/>
          <a:p>
            <a:pPr eaLnBrk="1" fontAlgn="auto" hangingPunct="1">
              <a:spcAft>
                <a:spcPts val="0"/>
              </a:spcAft>
              <a:defRPr/>
            </a:pPr>
            <a:r>
              <a:rPr lang="en" altLang="sr-Latn-RS" sz="4100" dirty="0" smtClean="0">
                <a:solidFill>
                  <a:schemeClr val="tx1">
                    <a:lumMod val="75000"/>
                    <a:lumOff val="25000"/>
                  </a:schemeClr>
                </a:solidFill>
              </a:rPr>
              <a:t>When to use non-standardized interviews?</a:t>
            </a:r>
            <a:endParaRPr lang="en-US" altLang="sr-Latn-RS" sz="4100" dirty="0" smtClean="0">
              <a:solidFill>
                <a:schemeClr val="tx1">
                  <a:lumMod val="75000"/>
                  <a:lumOff val="25000"/>
                </a:schemeClr>
              </a:solidFill>
            </a:endParaRPr>
          </a:p>
        </p:txBody>
      </p:sp>
      <p:sp>
        <p:nvSpPr>
          <p:cNvPr id="44035" name="Rectangle 3"/>
          <p:cNvSpPr>
            <a:spLocks noGrp="1" noChangeArrowheads="1"/>
          </p:cNvSpPr>
          <p:nvPr>
            <p:ph type="body" idx="1"/>
          </p:nvPr>
        </p:nvSpPr>
        <p:spPr>
          <a:xfrm>
            <a:off x="822325" y="2209800"/>
            <a:ext cx="7543800" cy="3659188"/>
          </a:xfrm>
        </p:spPr>
        <p:txBody>
          <a:bodyPr/>
          <a:lstStyle/>
          <a:p>
            <a:pPr marL="609600" indent="-609600" eaLnBrk="1" hangingPunct="1">
              <a:buFont typeface="Wingdings" pitchFamily="2" charset="2"/>
              <a:buAutoNum type="arabicPeriod"/>
            </a:pPr>
            <a:r>
              <a:rPr lang="en" smtClean="0"/>
              <a:t>purpose of research</a:t>
            </a:r>
            <a:endParaRPr lang="en-US" smtClean="0"/>
          </a:p>
          <a:p>
            <a:pPr marL="609600" indent="-609600" eaLnBrk="1" hangingPunct="1">
              <a:buFont typeface="Wingdings" pitchFamily="2" charset="2"/>
              <a:buAutoNum type="arabicPeriod"/>
            </a:pPr>
            <a:r>
              <a:rPr lang="en" smtClean="0"/>
              <a:t>the importance of establishing personal contact</a:t>
            </a:r>
            <a:endParaRPr lang="en-US" smtClean="0"/>
          </a:p>
          <a:p>
            <a:pPr marL="609600" indent="-609600" eaLnBrk="1" hangingPunct="1">
              <a:buFont typeface="Wingdings" pitchFamily="2" charset="2"/>
              <a:buAutoNum type="arabicPeriod"/>
            </a:pPr>
            <a:r>
              <a:rPr lang="en" smtClean="0"/>
              <a:t>the nature of the data collection issues</a:t>
            </a:r>
            <a:endParaRPr lang="en-US" smtClean="0"/>
          </a:p>
          <a:p>
            <a:pPr marL="609600" indent="-609600" eaLnBrk="1" hangingPunct="1">
              <a:buFont typeface="Wingdings" pitchFamily="2" charset="2"/>
              <a:buAutoNum type="arabicPeriod"/>
            </a:pPr>
            <a:r>
              <a:rPr lang="en" smtClean="0"/>
              <a:t>the time required to complete the process</a:t>
            </a:r>
            <a:endParaRPr lang="en-US" smtClean="0"/>
          </a:p>
          <a:p>
            <a:pPr marL="609600" indent="-609600" eaLnBrk="1" hangingPunct="1">
              <a:buFont typeface="Wingdings" pitchFamily="2" charset="2"/>
              <a:buNone/>
            </a:pPr>
            <a:endParaRPr 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Competences</a:t>
            </a:r>
            <a:endParaRPr lang="en-US" altLang="sr-Latn-RS" smtClean="0">
              <a:solidFill>
                <a:schemeClr val="tx1">
                  <a:lumMod val="75000"/>
                  <a:lumOff val="25000"/>
                </a:schemeClr>
              </a:solidFill>
            </a:endParaRPr>
          </a:p>
        </p:txBody>
      </p:sp>
      <p:sp>
        <p:nvSpPr>
          <p:cNvPr id="45059" name="Rectangle 3"/>
          <p:cNvSpPr>
            <a:spLocks noGrp="1" noChangeArrowheads="1"/>
          </p:cNvSpPr>
          <p:nvPr>
            <p:ph type="body" idx="1"/>
          </p:nvPr>
        </p:nvSpPr>
        <p:spPr/>
        <p:txBody>
          <a:bodyPr/>
          <a:lstStyle/>
          <a:p>
            <a:pPr eaLnBrk="1" hangingPunct="1">
              <a:buFont typeface="Courier New" pitchFamily="49" charset="0"/>
              <a:buChar char="o"/>
            </a:pPr>
            <a:r>
              <a:rPr lang="en" sz="2800" smtClean="0"/>
              <a:t>Opening the interview</a:t>
            </a:r>
          </a:p>
          <a:p>
            <a:pPr eaLnBrk="1" hangingPunct="1">
              <a:buFont typeface="Courier New" pitchFamily="49" charset="0"/>
              <a:buChar char="o"/>
            </a:pPr>
            <a:r>
              <a:rPr lang="en" sz="2800" smtClean="0"/>
              <a:t>Use appropriate language</a:t>
            </a:r>
            <a:endParaRPr lang="en-US" sz="2800" smtClean="0"/>
          </a:p>
          <a:p>
            <a:pPr eaLnBrk="1" hangingPunct="1">
              <a:buFont typeface="Courier New" pitchFamily="49" charset="0"/>
              <a:buChar char="o"/>
            </a:pPr>
            <a:r>
              <a:rPr lang="en" sz="2800" smtClean="0"/>
              <a:t>Examination</a:t>
            </a:r>
            <a:endParaRPr lang="en-US" sz="2800" smtClean="0"/>
          </a:p>
          <a:p>
            <a:pPr eaLnBrk="1" hangingPunct="1">
              <a:buFont typeface="Courier New" pitchFamily="49" charset="0"/>
              <a:buChar char="o"/>
            </a:pPr>
            <a:r>
              <a:rPr lang="en" sz="2800" smtClean="0"/>
              <a:t>Listening</a:t>
            </a:r>
            <a:endParaRPr lang="en-US" sz="2800" smtClean="0"/>
          </a:p>
          <a:p>
            <a:pPr eaLnBrk="1" hangingPunct="1">
              <a:buFont typeface="Courier New" pitchFamily="49" charset="0"/>
              <a:buChar char="o"/>
            </a:pPr>
            <a:r>
              <a:rPr lang="en" sz="2800" smtClean="0"/>
              <a:t>Testing and unifying the understood conversation</a:t>
            </a:r>
            <a:endParaRPr lang="en-US" sz="2800" smtClean="0"/>
          </a:p>
          <a:p>
            <a:pPr eaLnBrk="1" hangingPunct="1">
              <a:buFont typeface="Courier New" pitchFamily="49" charset="0"/>
              <a:buChar char="o"/>
            </a:pPr>
            <a:r>
              <a:rPr lang="en" sz="2800" smtClean="0"/>
              <a:t>Recognition and ability to solve problems</a:t>
            </a:r>
            <a:endParaRPr lang="en-US" sz="2800" smtClean="0"/>
          </a:p>
          <a:p>
            <a:pPr eaLnBrk="1" hangingPunct="1">
              <a:buFont typeface="Courier New" pitchFamily="49" charset="0"/>
              <a:buChar char="o"/>
            </a:pPr>
            <a:r>
              <a:rPr lang="en" sz="2800" smtClean="0"/>
              <a:t>Data recording</a:t>
            </a:r>
            <a:endParaRPr lang="en-US" sz="2800" smtClean="0"/>
          </a:p>
          <a:p>
            <a:pPr eaLnBrk="1" hangingPunct="1"/>
            <a:endParaRPr lang="en-US"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2400" y="287338"/>
            <a:ext cx="8686800" cy="1236662"/>
          </a:xfrm>
        </p:spPr>
        <p:txBody>
          <a:bodyPr/>
          <a:lstStyle/>
          <a:p>
            <a:pPr eaLnBrk="1" fontAlgn="auto" hangingPunct="1">
              <a:spcAft>
                <a:spcPts val="0"/>
              </a:spcAft>
              <a:defRPr/>
            </a:pPr>
            <a:r>
              <a:rPr lang="en" altLang="sr-Latn-RS" sz="4600" dirty="0" smtClean="0">
                <a:solidFill>
                  <a:schemeClr val="tx1">
                    <a:lumMod val="75000"/>
                    <a:lumOff val="25000"/>
                  </a:schemeClr>
                </a:solidFill>
              </a:rPr>
              <a:t>Advantages and disadvantages of audio recording</a:t>
            </a:r>
            <a:endParaRPr lang="en-US" altLang="sr-Latn-RS" sz="4600" dirty="0" smtClean="0">
              <a:solidFill>
                <a:schemeClr val="tx1">
                  <a:lumMod val="75000"/>
                  <a:lumOff val="25000"/>
                </a:schemeClr>
              </a:solidFill>
            </a:endParaRPr>
          </a:p>
        </p:txBody>
      </p:sp>
      <p:graphicFrame>
        <p:nvGraphicFramePr>
          <p:cNvPr id="16466" name="Group 82"/>
          <p:cNvGraphicFramePr>
            <a:graphicFrameLocks noGrp="1"/>
          </p:cNvGraphicFramePr>
          <p:nvPr/>
        </p:nvGraphicFramePr>
        <p:xfrm>
          <a:off x="609600" y="1981200"/>
          <a:ext cx="8153400" cy="3978275"/>
        </p:xfrm>
        <a:graphic>
          <a:graphicData uri="http://schemas.openxmlformats.org/drawingml/2006/table">
            <a:tbl>
              <a:tblPr/>
              <a:tblGrid>
                <a:gridCol w="4073429"/>
                <a:gridCol w="4079971"/>
              </a:tblGrid>
              <a:tr h="44944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 sz="14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Benefits</a:t>
                      </a:r>
                      <a:endParaRPr kumimoji="0" lang="hr-HR" sz="1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 sz="1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Disadvantages</a:t>
                      </a:r>
                      <a:endParaRPr kumimoji="0" lang="hr-HR" sz="1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2683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Allows the examiner to concentrate on asking questions and actively listening</a:t>
                      </a:r>
                      <a:endParaRPr kumimoji="0" lang="hr-HR" sz="1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It can adversely affect the relationship between respondents and examiners</a:t>
                      </a:r>
                      <a:endParaRPr kumimoji="0" lang="hr-HR" sz="1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59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It allows you to record questions that are specifically formulated for a particular interview and can be reused later</a:t>
                      </a:r>
                      <a:endParaRPr kumimoji="0" lang="hr-HR" sz="1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May compromise response and reduce reliability</a:t>
                      </a:r>
                      <a:endParaRPr kumimoji="0" lang="hr-HR" sz="1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7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You can listen to the interview</a:t>
                      </a:r>
                      <a:endParaRPr kumimoji="0" lang="hr-HR" sz="1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Possibility of technical problems</a:t>
                      </a:r>
                      <a:endParaRPr kumimoji="0" lang="hr-HR" sz="1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94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Accurate and unbiased answers are obtained</a:t>
                      </a:r>
                      <a:endParaRPr kumimoji="0" lang="hr-HR" sz="1400" b="0" i="0" u="none" strike="noStrike" cap="none" normalizeH="0" baseline="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Time required for transcript</a:t>
                      </a:r>
                      <a:endParaRPr kumimoji="0" lang="hr-HR" sz="1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94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You can quote accurately if necessary</a:t>
                      </a:r>
                      <a:endParaRPr kumimoji="0" lang="hr-HR" sz="1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hr-HR"/>
                    </a:p>
                  </a:txBody>
                  <a:tcPr/>
                </a:tc>
              </a:tr>
              <a:tr h="4494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 sz="1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 permanent recording that others can use</a:t>
                      </a:r>
                      <a:endParaRPr kumimoji="0" lang="hr-HR" sz="1400" b="0" i="0" u="none" strike="noStrike" cap="none" normalizeH="0" baseline="0" dirty="0" smtClean="0">
                        <a:ln>
                          <a:noFill/>
                        </a:ln>
                        <a:solidFill>
                          <a:schemeClr val="tx1"/>
                        </a:solidFill>
                        <a:effectLst/>
                        <a:latin typeface="Arial" charset="0"/>
                        <a:ea typeface="MS Mincho" pitchFamily="49" charset="-128"/>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hr-HR"/>
                    </a:p>
                  </a:txBody>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838200" y="1828800"/>
            <a:ext cx="7661275" cy="3886200"/>
          </a:xfrm>
        </p:spPr>
        <p:txBody>
          <a:bodyPr/>
          <a:lstStyle/>
          <a:p>
            <a:pPr eaLnBrk="1" hangingPunct="1">
              <a:buFont typeface="Wingdings" pitchFamily="2" charset="2"/>
              <a:buChar char="v"/>
            </a:pPr>
            <a:r>
              <a:rPr lang="en" sz="2800" smtClean="0"/>
              <a:t>Interview type</a:t>
            </a:r>
          </a:p>
          <a:p>
            <a:pPr eaLnBrk="1" hangingPunct="1">
              <a:buFont typeface="Wingdings" pitchFamily="2" charset="2"/>
              <a:buChar char="v"/>
            </a:pPr>
            <a:r>
              <a:rPr lang="en" sz="2800" smtClean="0"/>
              <a:t>The tone of asking questions</a:t>
            </a:r>
          </a:p>
          <a:p>
            <a:pPr eaLnBrk="1" hangingPunct="1">
              <a:buFont typeface="Wingdings" pitchFamily="2" charset="2"/>
              <a:buChar char="v"/>
            </a:pPr>
            <a:r>
              <a:rPr lang="en" sz="2800" smtClean="0"/>
              <a:t>Tone of answering questions</a:t>
            </a:r>
          </a:p>
          <a:p>
            <a:pPr eaLnBrk="1" hangingPunct="1">
              <a:buFont typeface="Wingdings" pitchFamily="2" charset="2"/>
              <a:buChar char="v"/>
            </a:pPr>
            <a:r>
              <a:rPr lang="en" sz="2800" smtClean="0"/>
              <a:t>Language (verbal and nonverbal communication)</a:t>
            </a:r>
          </a:p>
          <a:p>
            <a:pPr eaLnBrk="1" hangingPunct="1">
              <a:buFont typeface="Wingdings" pitchFamily="2" charset="2"/>
              <a:buChar char="v"/>
            </a:pPr>
            <a:r>
              <a:rPr lang="en" sz="2800" smtClean="0"/>
              <a:t>The purpose of the interview</a:t>
            </a:r>
          </a:p>
          <a:p>
            <a:pPr eaLnBrk="1" hangingPunct="1">
              <a:buFont typeface="Wingdings" pitchFamily="2" charset="2"/>
              <a:buChar char="v"/>
            </a:pPr>
            <a:r>
              <a:rPr lang="en" sz="2800" smtClean="0"/>
              <a:t>Degree of formality</a:t>
            </a:r>
          </a:p>
          <a:p>
            <a:pPr eaLnBrk="1" hangingPunct="1">
              <a:buFont typeface="Wingdings" pitchFamily="2" charset="2"/>
              <a:buChar char="v"/>
            </a:pPr>
            <a:r>
              <a:rPr lang="en" sz="2800" smtClean="0"/>
              <a:t>Are the answers to the questions given?</a:t>
            </a:r>
            <a:endParaRPr lang="en-US" sz="2800" smtClean="0"/>
          </a:p>
        </p:txBody>
      </p:sp>
      <p:sp>
        <p:nvSpPr>
          <p:cNvPr id="47107" name="TextBox 1"/>
          <p:cNvSpPr txBox="1">
            <a:spLocks noChangeArrowheads="1"/>
          </p:cNvSpPr>
          <p:nvPr/>
        </p:nvSpPr>
        <p:spPr bwMode="auto">
          <a:xfrm>
            <a:off x="228600" y="5943600"/>
            <a:ext cx="7543800" cy="369888"/>
          </a:xfrm>
          <a:prstGeom prst="rect">
            <a:avLst/>
          </a:prstGeom>
          <a:noFill/>
          <a:ln w="9525">
            <a:noFill/>
            <a:miter lim="800000"/>
            <a:headEnd/>
            <a:tailEnd/>
          </a:ln>
        </p:spPr>
        <p:txBody>
          <a:bodyPr>
            <a:spAutoFit/>
          </a:bodyPr>
          <a:lstStyle/>
          <a:p>
            <a:r>
              <a:rPr lang="en"/>
              <a:t>Example: </a:t>
            </a:r>
            <a:r>
              <a:rPr lang="en">
                <a:hlinkClick r:id="rId2"/>
              </a:rPr>
              <a:t>https://www.youtube.com/watch?v=SMNZNczBEq0</a:t>
            </a:r>
            <a:endParaRPr lang="hr-H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Basic prerequisites</a:t>
            </a:r>
            <a:endParaRPr lang="en-US" altLang="sr-Latn-RS" smtClean="0">
              <a:solidFill>
                <a:schemeClr val="tx1">
                  <a:lumMod val="75000"/>
                  <a:lumOff val="25000"/>
                </a:schemeClr>
              </a:solidFill>
            </a:endParaRPr>
          </a:p>
        </p:txBody>
      </p:sp>
      <p:sp>
        <p:nvSpPr>
          <p:cNvPr id="11267" name="Rectangle 3"/>
          <p:cNvSpPr>
            <a:spLocks noGrp="1" noChangeArrowheads="1"/>
          </p:cNvSpPr>
          <p:nvPr>
            <p:ph idx="1"/>
          </p:nvPr>
        </p:nvSpPr>
        <p:spPr/>
        <p:txBody>
          <a:bodyPr/>
          <a:lstStyle/>
          <a:p>
            <a:pPr marL="609600" indent="-609600" eaLnBrk="1" hangingPunct="1"/>
            <a:endParaRPr lang="hr-HR" smtClean="0"/>
          </a:p>
          <a:p>
            <a:pPr marL="609600" indent="-609600" eaLnBrk="1" hangingPunct="1"/>
            <a:r>
              <a:rPr lang="en" b="1" smtClean="0"/>
              <a:t>Relevance and precision !!!</a:t>
            </a:r>
          </a:p>
          <a:p>
            <a:pPr marL="609600" indent="-609600" eaLnBrk="1" hangingPunct="1"/>
            <a:endParaRPr lang="hr-HR" smtClean="0"/>
          </a:p>
          <a:p>
            <a:pPr marL="609600" indent="-609600" eaLnBrk="1" hangingPunct="1"/>
            <a:r>
              <a:rPr lang="en" smtClean="0"/>
              <a:t>Questions:</a:t>
            </a:r>
          </a:p>
          <a:p>
            <a:pPr marL="982663" lvl="1" indent="-533400" eaLnBrk="1" hangingPunct="1">
              <a:buFont typeface="Wingdings" pitchFamily="2" charset="2"/>
              <a:buAutoNum type="arabicPeriod"/>
            </a:pPr>
            <a:r>
              <a:rPr lang="en" smtClean="0"/>
              <a:t>What should you ask?</a:t>
            </a:r>
          </a:p>
          <a:p>
            <a:pPr marL="982663" lvl="1" indent="-533400" eaLnBrk="1" hangingPunct="1">
              <a:buFont typeface="Wingdings" pitchFamily="2" charset="2"/>
              <a:buAutoNum type="arabicPeriod"/>
            </a:pPr>
            <a:r>
              <a:rPr lang="en" smtClean="0"/>
              <a:t>How should the question be asked?</a:t>
            </a:r>
          </a:p>
          <a:p>
            <a:pPr marL="982663" lvl="1" indent="-533400" eaLnBrk="1" hangingPunct="1">
              <a:buFont typeface="Wingdings" pitchFamily="2" charset="2"/>
              <a:buAutoNum type="arabicPeriod"/>
            </a:pPr>
            <a:r>
              <a:rPr lang="en" smtClean="0"/>
              <a:t>In what order to arrange the questions?</a:t>
            </a:r>
          </a:p>
          <a:p>
            <a:pPr marL="982663" lvl="1" indent="-533400" eaLnBrk="1" hangingPunct="1">
              <a:buFont typeface="Wingdings" pitchFamily="2" charset="2"/>
              <a:buAutoNum type="arabicPeriod"/>
            </a:pPr>
            <a:r>
              <a:rPr lang="en" smtClean="0"/>
              <a:t>What does the questionnaire look like?</a:t>
            </a:r>
          </a:p>
          <a:p>
            <a:pPr marL="982663" lvl="1" indent="-533400" eaLnBrk="1" hangingPunct="1">
              <a:buFont typeface="Wingdings" pitchFamily="2" charset="2"/>
              <a:buAutoNum type="arabicPeriod"/>
            </a:pPr>
            <a:r>
              <a:rPr lang="en" smtClean="0"/>
              <a:t>How to test the questionnaire before sending? Should the questionnaire be revised?</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1. What should be asked?</a:t>
            </a:r>
            <a:endParaRPr lang="en-US" altLang="sr-Latn-RS" smtClean="0">
              <a:solidFill>
                <a:schemeClr val="tx1">
                  <a:lumMod val="75000"/>
                  <a:lumOff val="25000"/>
                </a:schemeClr>
              </a:solidFill>
            </a:endParaRPr>
          </a:p>
        </p:txBody>
      </p:sp>
      <p:sp>
        <p:nvSpPr>
          <p:cNvPr id="12291" name="Rectangle 3"/>
          <p:cNvSpPr>
            <a:spLocks noGrp="1" noChangeArrowheads="1"/>
          </p:cNvSpPr>
          <p:nvPr>
            <p:ph idx="1"/>
          </p:nvPr>
        </p:nvSpPr>
        <p:spPr/>
        <p:txBody>
          <a:bodyPr/>
          <a:lstStyle/>
          <a:p>
            <a:pPr eaLnBrk="1" hangingPunct="1">
              <a:buFont typeface="Courier New" pitchFamily="49" charset="0"/>
              <a:buChar char="o"/>
            </a:pPr>
            <a:r>
              <a:rPr lang="en" smtClean="0"/>
              <a:t>Media selection</a:t>
            </a:r>
          </a:p>
          <a:p>
            <a:pPr eaLnBrk="1" hangingPunct="1">
              <a:buFont typeface="Courier New" pitchFamily="49" charset="0"/>
              <a:buChar char="o"/>
            </a:pPr>
            <a:r>
              <a:rPr lang="en" smtClean="0"/>
              <a:t>Questions are a function of previous elements</a:t>
            </a:r>
          </a:p>
          <a:p>
            <a:pPr eaLnBrk="1" hangingPunct="1">
              <a:buFont typeface="Courier New" pitchFamily="49" charset="0"/>
              <a:buChar char="o"/>
            </a:pPr>
            <a:r>
              <a:rPr lang="en" smtClean="0"/>
              <a:t>Relevance (specificity, research question, length)</a:t>
            </a:r>
          </a:p>
          <a:p>
            <a:pPr eaLnBrk="1" hangingPunct="1">
              <a:buFont typeface="Courier New" pitchFamily="49" charset="0"/>
              <a:buChar char="o"/>
            </a:pPr>
            <a:r>
              <a:rPr lang="en" smtClean="0"/>
              <a:t>Accuracy (information is reliable and valid)</a:t>
            </a:r>
            <a:endParaRPr lang="en-US" smtClean="0"/>
          </a:p>
        </p:txBody>
      </p:sp>
      <p:pic>
        <p:nvPicPr>
          <p:cNvPr id="12292" name="Picture 4"/>
          <p:cNvPicPr>
            <a:picLocks noChangeAspect="1" noChangeArrowheads="1"/>
          </p:cNvPicPr>
          <p:nvPr/>
        </p:nvPicPr>
        <p:blipFill>
          <a:blip r:embed="rId2" cstate="print"/>
          <a:srcRect/>
          <a:stretch>
            <a:fillRect/>
          </a:stretch>
        </p:blipFill>
        <p:spPr bwMode="auto">
          <a:xfrm>
            <a:off x="6248400" y="4724400"/>
            <a:ext cx="2743200" cy="1547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 altLang="sr-Latn-RS" smtClean="0">
                <a:solidFill>
                  <a:schemeClr val="tx1">
                    <a:lumMod val="75000"/>
                    <a:lumOff val="25000"/>
                  </a:schemeClr>
                </a:solidFill>
              </a:rPr>
              <a:t>2. Construction of questions</a:t>
            </a:r>
            <a:endParaRPr lang="en-US" altLang="sr-Latn-RS" smtClean="0">
              <a:solidFill>
                <a:schemeClr val="tx1">
                  <a:lumMod val="75000"/>
                  <a:lumOff val="25000"/>
                </a:schemeClr>
              </a:solidFill>
            </a:endParaRPr>
          </a:p>
        </p:txBody>
      </p:sp>
      <p:sp>
        <p:nvSpPr>
          <p:cNvPr id="8195" name="Rectangle 3"/>
          <p:cNvSpPr>
            <a:spLocks noGrp="1" noChangeArrowheads="1"/>
          </p:cNvSpPr>
          <p:nvPr>
            <p:ph idx="1"/>
          </p:nvPr>
        </p:nvSpPr>
        <p:spPr>
          <a:xfrm>
            <a:off x="152400" y="2057400"/>
            <a:ext cx="8610600" cy="4191000"/>
          </a:xfrm>
        </p:spPr>
        <p:txBody>
          <a:bodyPr>
            <a:normAutofit fontScale="92500" lnSpcReduction="20000"/>
          </a:bodyPr>
          <a:lstStyle/>
          <a:p>
            <a:pPr eaLnBrk="1" hangingPunct="1">
              <a:lnSpc>
                <a:spcPct val="70000"/>
              </a:lnSpc>
              <a:buFont typeface="Courier New" pitchFamily="49" charset="0"/>
              <a:buChar char="o"/>
              <a:defRPr/>
            </a:pPr>
            <a:r>
              <a:rPr lang="en" sz="2400" dirty="0" smtClean="0"/>
              <a:t> </a:t>
            </a:r>
            <a:r>
              <a:rPr lang="en" sz="2500" dirty="0" smtClean="0"/>
              <a:t>How much freedom do we want to give respondents?</a:t>
            </a:r>
          </a:p>
          <a:p>
            <a:pPr eaLnBrk="1" hangingPunct="1">
              <a:lnSpc>
                <a:spcPct val="70000"/>
              </a:lnSpc>
              <a:buFont typeface="Calibri" pitchFamily="34" charset="0"/>
              <a:buNone/>
              <a:defRPr/>
            </a:pPr>
            <a:endParaRPr lang="hr-HR" sz="2500" dirty="0" smtClean="0"/>
          </a:p>
          <a:p>
            <a:pPr eaLnBrk="1" hangingPunct="1">
              <a:lnSpc>
                <a:spcPct val="70000"/>
              </a:lnSpc>
              <a:buFont typeface="Courier New" pitchFamily="49" charset="0"/>
              <a:buChar char="o"/>
              <a:defRPr/>
            </a:pPr>
            <a:r>
              <a:rPr lang="en" sz="2500" dirty="0" smtClean="0"/>
              <a:t>Structured, semi-structured and unstructured questionnaires</a:t>
            </a:r>
          </a:p>
          <a:p>
            <a:pPr eaLnBrk="1" hangingPunct="1">
              <a:lnSpc>
                <a:spcPct val="70000"/>
              </a:lnSpc>
              <a:buFont typeface="Calibri" pitchFamily="34" charset="0"/>
              <a:buNone/>
              <a:defRPr/>
            </a:pPr>
            <a:endParaRPr lang="hr-HR" sz="2500" dirty="0" smtClean="0"/>
          </a:p>
          <a:p>
            <a:pPr eaLnBrk="1" hangingPunct="1">
              <a:lnSpc>
                <a:spcPct val="70000"/>
              </a:lnSpc>
              <a:buFont typeface="Courier New" pitchFamily="49" charset="0"/>
              <a:buChar char="o"/>
              <a:defRPr/>
            </a:pPr>
            <a:r>
              <a:rPr lang="en" sz="2500" dirty="0" smtClean="0"/>
              <a:t>Open questions</a:t>
            </a:r>
          </a:p>
          <a:p>
            <a:pPr eaLnBrk="1" hangingPunct="1">
              <a:lnSpc>
                <a:spcPct val="70000"/>
              </a:lnSpc>
              <a:buFont typeface="Calibri" pitchFamily="34" charset="0"/>
              <a:buNone/>
              <a:defRPr/>
            </a:pPr>
            <a:endParaRPr lang="hr-HR" sz="2500" dirty="0" smtClean="0"/>
          </a:p>
          <a:p>
            <a:pPr eaLnBrk="1" hangingPunct="1">
              <a:lnSpc>
                <a:spcPct val="70000"/>
              </a:lnSpc>
              <a:buFont typeface="Courier New" pitchFamily="49" charset="0"/>
              <a:buChar char="o"/>
              <a:defRPr/>
            </a:pPr>
            <a:r>
              <a:rPr lang="en" sz="2500" dirty="0" smtClean="0"/>
              <a:t>Closed questions</a:t>
            </a:r>
          </a:p>
          <a:p>
            <a:pPr lvl="1" eaLnBrk="1" hangingPunct="1">
              <a:lnSpc>
                <a:spcPct val="70000"/>
              </a:lnSpc>
              <a:buFont typeface="Courier New" pitchFamily="49" charset="0"/>
              <a:buChar char="o"/>
              <a:defRPr/>
            </a:pPr>
            <a:r>
              <a:rPr lang="en" sz="2500" dirty="0" smtClean="0"/>
              <a:t>Dichotomous questions (“Yes” or “No”)</a:t>
            </a:r>
          </a:p>
          <a:p>
            <a:pPr lvl="1" eaLnBrk="1" hangingPunct="1">
              <a:lnSpc>
                <a:spcPct val="70000"/>
              </a:lnSpc>
              <a:buFont typeface="Courier New" pitchFamily="49" charset="0"/>
              <a:buChar char="o"/>
              <a:defRPr/>
            </a:pPr>
            <a:r>
              <a:rPr lang="en" sz="2500" dirty="0" smtClean="0"/>
              <a:t>Multiple choice issues</a:t>
            </a:r>
          </a:p>
          <a:p>
            <a:pPr lvl="1" eaLnBrk="1" hangingPunct="1">
              <a:lnSpc>
                <a:spcPct val="70000"/>
              </a:lnSpc>
              <a:buFont typeface="Courier New" pitchFamily="49" charset="0"/>
              <a:buChar char="o"/>
              <a:defRPr/>
            </a:pPr>
            <a:r>
              <a:rPr lang="en" sz="2500" dirty="0" smtClean="0"/>
              <a:t>Ranking</a:t>
            </a:r>
          </a:p>
          <a:p>
            <a:pPr lvl="1" eaLnBrk="1" hangingPunct="1">
              <a:lnSpc>
                <a:spcPct val="70000"/>
              </a:lnSpc>
              <a:buFont typeface="Courier New" pitchFamily="49" charset="0"/>
              <a:buChar char="o"/>
              <a:defRPr/>
            </a:pPr>
            <a:r>
              <a:rPr lang="en" sz="2500" dirty="0" smtClean="0"/>
              <a:t>Assessment scales</a:t>
            </a:r>
          </a:p>
          <a:p>
            <a:pPr lvl="1" eaLnBrk="1" hangingPunct="1">
              <a:lnSpc>
                <a:spcPct val="70000"/>
              </a:lnSpc>
              <a:buFont typeface="Calibri" pitchFamily="34" charset="0"/>
              <a:buNone/>
              <a:defRPr/>
            </a:pPr>
            <a:endParaRPr lang="hr-HR" sz="2500" dirty="0" smtClean="0"/>
          </a:p>
          <a:p>
            <a:pPr eaLnBrk="1" hangingPunct="1">
              <a:lnSpc>
                <a:spcPct val="70000"/>
              </a:lnSpc>
              <a:buFont typeface="Courier New" pitchFamily="49" charset="0"/>
              <a:buChar char="o"/>
              <a:defRPr/>
            </a:pPr>
            <a:r>
              <a:rPr lang="en" sz="2500" dirty="0" smtClean="0"/>
              <a:t>Mutual exclusion</a:t>
            </a:r>
            <a:endParaRPr lang="en-US" sz="25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fontAlgn="auto" hangingPunct="1">
              <a:spcAft>
                <a:spcPts val="0"/>
              </a:spcAft>
              <a:defRPr/>
            </a:pPr>
            <a:r>
              <a:rPr lang="en" altLang="sr-Latn-RS" sz="3600" dirty="0" smtClean="0">
                <a:solidFill>
                  <a:schemeClr val="tx1">
                    <a:lumMod val="75000"/>
                    <a:lumOff val="25000"/>
                  </a:schemeClr>
                </a:solidFill>
              </a:rPr>
              <a:t>Guidelines for question construction</a:t>
            </a:r>
            <a:endParaRPr lang="en-US" altLang="sr-Latn-RS" sz="3600" dirty="0" smtClean="0">
              <a:solidFill>
                <a:schemeClr val="tx1">
                  <a:lumMod val="75000"/>
                  <a:lumOff val="25000"/>
                </a:schemeClr>
              </a:solidFill>
            </a:endParaRPr>
          </a:p>
        </p:txBody>
      </p:sp>
      <p:sp>
        <p:nvSpPr>
          <p:cNvPr id="15363" name="Rectangle 3"/>
          <p:cNvSpPr>
            <a:spLocks noGrp="1" noChangeArrowheads="1"/>
          </p:cNvSpPr>
          <p:nvPr>
            <p:ph idx="1"/>
          </p:nvPr>
        </p:nvSpPr>
        <p:spPr>
          <a:xfrm>
            <a:off x="381000" y="1828800"/>
            <a:ext cx="8194675" cy="4419600"/>
          </a:xfrm>
        </p:spPr>
        <p:txBody>
          <a:bodyPr/>
          <a:lstStyle/>
          <a:p>
            <a:pPr eaLnBrk="1" hangingPunct="1">
              <a:lnSpc>
                <a:spcPct val="80000"/>
              </a:lnSpc>
              <a:buFont typeface="Courier New" pitchFamily="49" charset="0"/>
              <a:buChar char="o"/>
            </a:pPr>
            <a:r>
              <a:rPr lang="en" smtClean="0"/>
              <a:t>Avoid complexity: use simple, conversational language</a:t>
            </a:r>
          </a:p>
          <a:p>
            <a:pPr eaLnBrk="1" hangingPunct="1">
              <a:lnSpc>
                <a:spcPct val="80000"/>
              </a:lnSpc>
              <a:buFont typeface="Courier New" pitchFamily="49" charset="0"/>
              <a:buChar char="o"/>
            </a:pPr>
            <a:r>
              <a:rPr lang="en" smtClean="0"/>
              <a:t>Avoid leading questions </a:t>
            </a:r>
            <a:r>
              <a:rPr lang="en" sz="1200" i="1" smtClean="0"/>
              <a:t>(eg you will pass the exam, right?)</a:t>
            </a:r>
          </a:p>
          <a:p>
            <a:pPr eaLnBrk="1" hangingPunct="1">
              <a:lnSpc>
                <a:spcPct val="80000"/>
              </a:lnSpc>
              <a:buFont typeface="Courier New" pitchFamily="49" charset="0"/>
              <a:buChar char="o"/>
            </a:pPr>
            <a:r>
              <a:rPr lang="en" smtClean="0"/>
              <a:t>Avoid socially charged questions </a:t>
            </a:r>
            <a:r>
              <a:rPr lang="en" sz="1200" i="1" smtClean="0"/>
              <a:t>(e.g. why is my daughter constantly photographed?)</a:t>
            </a:r>
            <a:endParaRPr lang="hr-HR" sz="1200" smtClean="0"/>
          </a:p>
          <a:p>
            <a:pPr eaLnBrk="1" hangingPunct="1">
              <a:lnSpc>
                <a:spcPct val="80000"/>
              </a:lnSpc>
              <a:buFont typeface="Courier New" pitchFamily="49" charset="0"/>
              <a:buChar char="o"/>
            </a:pPr>
            <a:r>
              <a:rPr lang="en" smtClean="0"/>
              <a:t>Avoid uncertainty: be specific </a:t>
            </a:r>
            <a:r>
              <a:rPr lang="en" sz="1200" smtClean="0"/>
              <a:t>(eg do you agree with the union's views?)</a:t>
            </a:r>
          </a:p>
          <a:p>
            <a:pPr eaLnBrk="1" hangingPunct="1">
              <a:lnSpc>
                <a:spcPct val="80000"/>
              </a:lnSpc>
              <a:buFont typeface="Courier New" pitchFamily="49" charset="0"/>
              <a:buChar char="o"/>
            </a:pPr>
            <a:r>
              <a:rPr lang="en" smtClean="0"/>
              <a:t>Avoid ambiguity </a:t>
            </a:r>
            <a:r>
              <a:rPr lang="en" sz="1200" smtClean="0"/>
              <a:t>(e.g. a </a:t>
            </a:r>
            <a:r>
              <a:rPr lang="en" altLang="en-US" sz="1200" smtClean="0"/>
              <a:t>man saw a woman with binoculars . )</a:t>
            </a:r>
            <a:endParaRPr lang="hr-HR" sz="1200" smtClean="0"/>
          </a:p>
          <a:p>
            <a:pPr eaLnBrk="1" hangingPunct="1">
              <a:lnSpc>
                <a:spcPct val="80000"/>
              </a:lnSpc>
              <a:buFont typeface="Courier New" pitchFamily="49" charset="0"/>
              <a:buChar char="o"/>
            </a:pPr>
            <a:r>
              <a:rPr lang="en" smtClean="0"/>
              <a:t>Avoid questions that carry a burden in terms of recalling respondents</a:t>
            </a:r>
          </a:p>
          <a:p>
            <a:pPr eaLnBrk="1" hangingPunct="1">
              <a:lnSpc>
                <a:spcPct val="80000"/>
              </a:lnSpc>
              <a:buFont typeface="Courier New" pitchFamily="49" charset="0"/>
              <a:buChar char="o"/>
            </a:pPr>
            <a:r>
              <a:rPr lang="en" smtClean="0"/>
              <a:t>Use questions for the greatest possible variance in the answers </a:t>
            </a:r>
            <a:r>
              <a:rPr lang="en" sz="1200" smtClean="0"/>
              <a:t>(eg leave the question about age open, do not use classes if age is a potentially important variable for you)</a:t>
            </a:r>
          </a:p>
          <a:p>
            <a:pPr eaLnBrk="1" hangingPunct="1">
              <a:lnSpc>
                <a:spcPct val="80000"/>
              </a:lnSpc>
              <a:buFont typeface="Courier New" pitchFamily="49" charset="0"/>
              <a:buChar char="o"/>
            </a:pPr>
            <a:r>
              <a:rPr lang="en" smtClean="0"/>
              <a:t>Avoid questions that use negations and double negations </a:t>
            </a:r>
            <a:r>
              <a:rPr lang="en" sz="1200" i="1" smtClean="0"/>
              <a:t>(e.g. no one has ever given anything to anyone ”)</a:t>
            </a:r>
          </a:p>
          <a:p>
            <a:pPr eaLnBrk="1" hangingPunct="1">
              <a:lnSpc>
                <a:spcPct val="80000"/>
              </a:lnSpc>
              <a:buFont typeface="Courier New" pitchFamily="49" charset="0"/>
              <a:buChar char="o"/>
            </a:pPr>
            <a:r>
              <a:rPr lang="en" smtClean="0"/>
              <a:t>Avoid irritating questions</a:t>
            </a:r>
          </a:p>
          <a:p>
            <a:pPr eaLnBrk="1" hangingPunct="1">
              <a:lnSpc>
                <a:spcPct val="8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blinds(horizontal)">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blinds(horizontal)">
                                      <p:cBhvr>
                                        <p:cTn id="22" dur="500"/>
                                        <p:tgtEl>
                                          <p:spTgt spid="153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blinds(horizontal)">
                                      <p:cBhvr>
                                        <p:cTn id="27" dur="500"/>
                                        <p:tgtEl>
                                          <p:spTgt spid="1536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blinds(horizontal)">
                                      <p:cBhvr>
                                        <p:cTn id="32" dur="500"/>
                                        <p:tgtEl>
                                          <p:spTgt spid="1536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5363">
                                            <p:txEl>
                                              <p:pRg st="6" end="6"/>
                                            </p:txEl>
                                          </p:spTgt>
                                        </p:tgtEl>
                                        <p:attrNameLst>
                                          <p:attrName>style.visibility</p:attrName>
                                        </p:attrNameLst>
                                      </p:cBhvr>
                                      <p:to>
                                        <p:strVal val="visible"/>
                                      </p:to>
                                    </p:set>
                                    <p:animEffect transition="in" filter="blinds(horizontal)">
                                      <p:cBhvr>
                                        <p:cTn id="37" dur="500"/>
                                        <p:tgtEl>
                                          <p:spTgt spid="1536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5363">
                                            <p:txEl>
                                              <p:pRg st="7" end="7"/>
                                            </p:txEl>
                                          </p:spTgt>
                                        </p:tgtEl>
                                        <p:attrNameLst>
                                          <p:attrName>style.visibility</p:attrName>
                                        </p:attrNameLst>
                                      </p:cBhvr>
                                      <p:to>
                                        <p:strVal val="visible"/>
                                      </p:to>
                                    </p:set>
                                    <p:animEffect transition="in" filter="blinds(horizontal)">
                                      <p:cBhvr>
                                        <p:cTn id="42" dur="500"/>
                                        <p:tgtEl>
                                          <p:spTgt spid="1536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15363">
                                            <p:txEl>
                                              <p:pRg st="8" end="8"/>
                                            </p:txEl>
                                          </p:spTgt>
                                        </p:tgtEl>
                                        <p:attrNameLst>
                                          <p:attrName>style.visibility</p:attrName>
                                        </p:attrNameLst>
                                      </p:cBhvr>
                                      <p:to>
                                        <p:strVal val="visible"/>
                                      </p:to>
                                    </p:set>
                                    <p:animEffect transition="in" filter="blinds(horizontal)">
                                      <p:cBhvr>
                                        <p:cTn id="47" dur="500"/>
                                        <p:tgtEl>
                                          <p:spTgt spid="1536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52400" y="287338"/>
            <a:ext cx="8213725" cy="1449387"/>
          </a:xfrm>
        </p:spPr>
        <p:txBody>
          <a:bodyPr/>
          <a:lstStyle/>
          <a:p>
            <a:pPr eaLnBrk="1" fontAlgn="auto" hangingPunct="1">
              <a:spcAft>
                <a:spcPts val="0"/>
              </a:spcAft>
              <a:defRPr/>
            </a:pPr>
            <a:r>
              <a:rPr lang="en" altLang="sr-Latn-RS" dirty="0" smtClean="0">
                <a:solidFill>
                  <a:schemeClr val="tx1">
                    <a:lumMod val="75000"/>
                    <a:lumOff val="25000"/>
                  </a:schemeClr>
                </a:solidFill>
              </a:rPr>
              <a:t>3. What is the best order of questions?</a:t>
            </a:r>
            <a:endParaRPr lang="en-US" altLang="sr-Latn-RS" dirty="0" smtClean="0">
              <a:solidFill>
                <a:schemeClr val="tx1">
                  <a:lumMod val="75000"/>
                  <a:lumOff val="25000"/>
                </a:schemeClr>
              </a:solidFill>
            </a:endParaRPr>
          </a:p>
        </p:txBody>
      </p:sp>
      <p:sp>
        <p:nvSpPr>
          <p:cNvPr id="16387" name="Rectangle 3"/>
          <p:cNvSpPr>
            <a:spLocks noGrp="1" noChangeArrowheads="1"/>
          </p:cNvSpPr>
          <p:nvPr>
            <p:ph idx="1"/>
          </p:nvPr>
        </p:nvSpPr>
        <p:spPr>
          <a:xfrm>
            <a:off x="152400" y="2057400"/>
            <a:ext cx="8610600" cy="4173538"/>
          </a:xfrm>
        </p:spPr>
        <p:txBody>
          <a:bodyPr/>
          <a:lstStyle/>
          <a:p>
            <a:pPr eaLnBrk="1" hangingPunct="1">
              <a:buFont typeface="Courier New" pitchFamily="49" charset="0"/>
              <a:buChar char="o"/>
            </a:pPr>
            <a:r>
              <a:rPr lang="en" sz="2800" smtClean="0"/>
              <a:t> </a:t>
            </a:r>
            <a:r>
              <a:rPr lang="en" sz="2300" smtClean="0"/>
              <a:t>Bias for order</a:t>
            </a:r>
          </a:p>
          <a:p>
            <a:pPr eaLnBrk="1" hangingPunct="1">
              <a:buFont typeface="Courier New" pitchFamily="49" charset="0"/>
              <a:buChar char="o"/>
            </a:pPr>
            <a:r>
              <a:rPr lang="en" sz="2300" smtClean="0"/>
              <a:t>Example:</a:t>
            </a:r>
          </a:p>
          <a:p>
            <a:pPr lvl="1" eaLnBrk="1" hangingPunct="1">
              <a:buFont typeface="Courier New" pitchFamily="49" charset="0"/>
              <a:buChar char="o"/>
            </a:pPr>
            <a:r>
              <a:rPr lang="en" sz="2300" smtClean="0"/>
              <a:t>"Are you happy with your marriage?"</a:t>
            </a:r>
          </a:p>
          <a:p>
            <a:pPr lvl="1" eaLnBrk="1" hangingPunct="1">
              <a:buFont typeface="Courier New" pitchFamily="49" charset="0"/>
              <a:buChar char="o"/>
            </a:pPr>
            <a:r>
              <a:rPr lang="en" sz="2300" smtClean="0"/>
              <a:t>"Are you happy with your life?"</a:t>
            </a:r>
          </a:p>
          <a:p>
            <a:pPr eaLnBrk="1" hangingPunct="1">
              <a:buFont typeface="Courier New" pitchFamily="49" charset="0"/>
              <a:buChar char="o"/>
            </a:pPr>
            <a:r>
              <a:rPr lang="en" sz="2300" smtClean="0"/>
              <a:t>Question filter - excludes respondents who are not qualified to answer the following question</a:t>
            </a:r>
          </a:p>
          <a:p>
            <a:pPr eaLnBrk="1" hangingPunct="1">
              <a:buFont typeface="Courier New" pitchFamily="49" charset="0"/>
              <a:buChar char="o"/>
            </a:pPr>
            <a:r>
              <a:rPr lang="en" sz="2300" smtClean="0"/>
              <a:t>Pivot question - a filter question that determines which version of the question will be asked</a:t>
            </a:r>
            <a:endParaRPr lang="en-US" sz="23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7" dur="500"/>
                                        <p:tgtEl>
                                          <p:spTgt spid="16387">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0" dur="500"/>
                                        <p:tgtEl>
                                          <p:spTgt spid="16387">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6387">
                                            <p:txEl>
                                              <p:pRg st="3" end="3"/>
                                            </p:txEl>
                                          </p:spTgt>
                                        </p:tgtEl>
                                        <p:attrNameLst>
                                          <p:attrName>style.visibility</p:attrName>
                                        </p:attrNameLst>
                                      </p:cBhvr>
                                      <p:to>
                                        <p:strVal val="visible"/>
                                      </p:to>
                                    </p:set>
                                    <p:animEffect transition="in" filter="blinds(horizontal)">
                                      <p:cBhvr>
                                        <p:cTn id="13" dur="500"/>
                                        <p:tgtEl>
                                          <p:spTgt spid="16387">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18" dur="500"/>
                                        <p:tgtEl>
                                          <p:spTgt spid="16387">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16387">
                                            <p:txEl>
                                              <p:pRg st="5" end="5"/>
                                            </p:txEl>
                                          </p:spTgt>
                                        </p:tgtEl>
                                        <p:attrNameLst>
                                          <p:attrName>style.visibility</p:attrName>
                                        </p:attrNameLst>
                                      </p:cBhvr>
                                      <p:to>
                                        <p:strVal val="visible"/>
                                      </p:to>
                                    </p:set>
                                    <p:animEffect transition="in" filter="blinds(horizontal)">
                                      <p:cBhvr>
                                        <p:cTn id="23"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p:cNvPicPr>
            <a:picLocks noChangeAspect="1" noChangeArrowheads="1"/>
          </p:cNvPicPr>
          <p:nvPr/>
        </p:nvPicPr>
        <p:blipFill>
          <a:blip r:embed="rId2" cstate="print"/>
          <a:srcRect/>
          <a:stretch>
            <a:fillRect/>
          </a:stretch>
        </p:blipFill>
        <p:spPr bwMode="auto">
          <a:xfrm>
            <a:off x="1143000" y="0"/>
            <a:ext cx="6858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163</TotalTime>
  <Words>1525</Words>
  <Application>Microsoft Office PowerPoint</Application>
  <PresentationFormat>On-screen Show (4:3)</PresentationFormat>
  <Paragraphs>286</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Retrospect</vt:lpstr>
      <vt:lpstr>Other research methods</vt:lpstr>
      <vt:lpstr>Questionnaire</vt:lpstr>
      <vt:lpstr>INTRODUCTION</vt:lpstr>
      <vt:lpstr>Basic prerequisites</vt:lpstr>
      <vt:lpstr>1. What should be asked?</vt:lpstr>
      <vt:lpstr>2. Construction of questions</vt:lpstr>
      <vt:lpstr>Guidelines for question construction</vt:lpstr>
      <vt:lpstr>3. What is the best order of questions?</vt:lpstr>
      <vt:lpstr>Slide 9</vt:lpstr>
      <vt:lpstr>4. Best layout of the questionnaire?</vt:lpstr>
      <vt:lpstr>Slide 11</vt:lpstr>
      <vt:lpstr>Questionnaire testing</vt:lpstr>
      <vt:lpstr>Online questionnaires (1)</vt:lpstr>
      <vt:lpstr>Online questionnaires (2)</vt:lpstr>
      <vt:lpstr>Exercise</vt:lpstr>
      <vt:lpstr>CASE STUDY  better known as Case study </vt:lpstr>
      <vt:lpstr>About the Case Study (1)</vt:lpstr>
      <vt:lpstr>About the Case Study (2)</vt:lpstr>
      <vt:lpstr>About the Case Study (3)</vt:lpstr>
      <vt:lpstr>About the Case Study (4)</vt:lpstr>
      <vt:lpstr>Examples</vt:lpstr>
      <vt:lpstr>Exercise 1</vt:lpstr>
      <vt:lpstr>Exercise 2</vt:lpstr>
      <vt:lpstr>OBSERVATION METHOD</vt:lpstr>
      <vt:lpstr>Observing</vt:lpstr>
      <vt:lpstr>What can we observe?</vt:lpstr>
      <vt:lpstr>Limitations and advantages of observation</vt:lpstr>
      <vt:lpstr>Types of observations</vt:lpstr>
      <vt:lpstr>Observation of human behavior</vt:lpstr>
      <vt:lpstr>Ethical issues</vt:lpstr>
      <vt:lpstr>Observation of physical objects</vt:lpstr>
      <vt:lpstr>Mechanical observation</vt:lpstr>
      <vt:lpstr>Conducting interviews</vt:lpstr>
      <vt:lpstr>Structured interview</vt:lpstr>
      <vt:lpstr>Forms of interviews</vt:lpstr>
      <vt:lpstr>When to use non-standardized interviews?</vt:lpstr>
      <vt:lpstr>Competences</vt:lpstr>
      <vt:lpstr>Advantages and disadvantages of audio recording</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dc:creator>
  <cp:lastModifiedBy>tomic</cp:lastModifiedBy>
  <cp:revision>25</cp:revision>
  <cp:lastPrinted>1601-01-01T00:00:00Z</cp:lastPrinted>
  <dcterms:created xsi:type="dcterms:W3CDTF">1601-01-01T00:00:00Z</dcterms:created>
  <dcterms:modified xsi:type="dcterms:W3CDTF">2022-04-09T18:06:18Z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