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59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521A88-9E7A-4904-BB33-08088B8547FA}" v="8" dt="2023-03-20T15:09:23.6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24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77E9-20B8-438A-83E7-8599ED8AAB00}" type="datetimeFigureOut">
              <a:rPr lang="hr-HR" smtClean="0"/>
              <a:t>20.3.2023.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ED46A5A-BA61-4942-B2F9-4859B4B8120E}" type="slidenum">
              <a:rPr lang="hr-HR" smtClean="0"/>
              <a:t>‹#›</a:t>
            </a:fld>
            <a:endParaRPr lang="hr-H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4992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77E9-20B8-438A-83E7-8599ED8AAB00}" type="datetimeFigureOut">
              <a:rPr lang="hr-HR" smtClean="0"/>
              <a:t>20.3.2023.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46A5A-BA61-4942-B2F9-4859B4B8120E}" type="slidenum">
              <a:rPr lang="hr-HR" smtClean="0"/>
              <a:t>‹#›</a:t>
            </a:fld>
            <a:endParaRPr lang="hr-H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5141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77E9-20B8-438A-83E7-8599ED8AAB00}" type="datetimeFigureOut">
              <a:rPr lang="hr-HR" smtClean="0"/>
              <a:t>20.3.2023.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46A5A-BA61-4942-B2F9-4859B4B8120E}" type="slidenum">
              <a:rPr lang="hr-HR" smtClean="0"/>
              <a:t>‹#›</a:t>
            </a:fld>
            <a:endParaRPr lang="hr-H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4525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77E9-20B8-438A-83E7-8599ED8AAB00}" type="datetimeFigureOut">
              <a:rPr lang="hr-HR" smtClean="0"/>
              <a:t>20.3.2023.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46A5A-BA61-4942-B2F9-4859B4B8120E}" type="slidenum">
              <a:rPr lang="hr-HR" smtClean="0"/>
              <a:t>‹#›</a:t>
            </a:fld>
            <a:endParaRPr lang="hr-H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2798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77E9-20B8-438A-83E7-8599ED8AAB00}" type="datetimeFigureOut">
              <a:rPr lang="hr-HR" smtClean="0"/>
              <a:t>20.3.2023.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46A5A-BA61-4942-B2F9-4859B4B8120E}" type="slidenum">
              <a:rPr lang="hr-HR" smtClean="0"/>
              <a:t>‹#›</a:t>
            </a:fld>
            <a:endParaRPr lang="hr-H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2822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77E9-20B8-438A-83E7-8599ED8AAB00}" type="datetimeFigureOut">
              <a:rPr lang="hr-HR" smtClean="0"/>
              <a:t>20.3.2023.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46A5A-BA61-4942-B2F9-4859B4B8120E}" type="slidenum">
              <a:rPr lang="hr-HR" smtClean="0"/>
              <a:t>‹#›</a:t>
            </a:fld>
            <a:endParaRPr lang="hr-H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4197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77E9-20B8-438A-83E7-8599ED8AAB00}" type="datetimeFigureOut">
              <a:rPr lang="hr-HR" smtClean="0"/>
              <a:t>20.3.2023.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46A5A-BA61-4942-B2F9-4859B4B8120E}" type="slidenum">
              <a:rPr lang="hr-HR" smtClean="0"/>
              <a:t>‹#›</a:t>
            </a:fld>
            <a:endParaRPr lang="hr-H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7972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77E9-20B8-438A-83E7-8599ED8AAB00}" type="datetimeFigureOut">
              <a:rPr lang="hr-HR" smtClean="0"/>
              <a:t>20.3.2023.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46A5A-BA61-4942-B2F9-4859B4B8120E}" type="slidenum">
              <a:rPr lang="hr-HR" smtClean="0"/>
              <a:t>‹#›</a:t>
            </a:fld>
            <a:endParaRPr lang="hr-H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9588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77E9-20B8-438A-83E7-8599ED8AAB00}" type="datetimeFigureOut">
              <a:rPr lang="hr-HR" smtClean="0"/>
              <a:t>20.3.2023.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46A5A-BA61-4942-B2F9-4859B4B8120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8081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77E9-20B8-438A-83E7-8599ED8AAB00}" type="datetimeFigureOut">
              <a:rPr lang="hr-HR" smtClean="0"/>
              <a:t>20.3.2023.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46A5A-BA61-4942-B2F9-4859B4B8120E}" type="slidenum">
              <a:rPr lang="hr-HR" smtClean="0"/>
              <a:t>‹#›</a:t>
            </a:fld>
            <a:endParaRPr lang="hr-H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4595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D79777E9-20B8-438A-83E7-8599ED8AAB00}" type="datetimeFigureOut">
              <a:rPr lang="hr-HR" smtClean="0"/>
              <a:t>20.3.2023.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46A5A-BA61-4942-B2F9-4859B4B8120E}" type="slidenum">
              <a:rPr lang="hr-HR" smtClean="0"/>
              <a:t>‹#›</a:t>
            </a:fld>
            <a:endParaRPr lang="hr-H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4733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777E9-20B8-438A-83E7-8599ED8AAB00}" type="datetimeFigureOut">
              <a:rPr lang="hr-HR" smtClean="0"/>
              <a:t>20.3.2023.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ED46A5A-BA61-4942-B2F9-4859B4B8120E}" type="slidenum">
              <a:rPr lang="hr-HR" smtClean="0"/>
              <a:t>‹#›</a:t>
            </a:fld>
            <a:endParaRPr lang="hr-H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4725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nciklopedija.hr/natuknica.aspx?ID=5968" TargetMode="External"/><Relationship Id="rId2" Type="http://schemas.openxmlformats.org/officeDocument/2006/relationships/hyperlink" Target="https://www.enciklopedija.hr/natuknica.aspx?ID=1112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nciklopedija.hr/natuknica.aspx?ID=28519" TargetMode="External"/><Relationship Id="rId2" Type="http://schemas.openxmlformats.org/officeDocument/2006/relationships/hyperlink" Target="https://www.enciklopedija.hr/natuknica.aspx?ID=175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nciklopedija.hr/natuknica.aspx?ID=61823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nciklopedija.hr/natuknica.aspx?ID=7453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nciklopedija.hr/natuknica.aspx?ID=24702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nciklopedija.hr/natuknica.aspx?ID=67224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nciklopedija.hr/natuknica.aspx?ID=2484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21EAD-CA66-C2D2-DA88-46057A3C28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3600" dirty="0"/>
              <a:t>Vjerski suživot u kasnoj antici: kršćani, pogani i Židovi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CE9C9E-FDEB-8FF8-1255-DD728A7801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Terminologija </a:t>
            </a:r>
          </a:p>
        </p:txBody>
      </p:sp>
    </p:spTree>
    <p:extLst>
      <p:ext uri="{BB962C8B-B14F-4D97-AF65-F5344CB8AC3E}">
        <p14:creationId xmlns:p14="http://schemas.microsoft.com/office/powerpoint/2010/main" val="1650185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F9C91-C5AB-945C-7EE6-466E226DF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židovi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E24EF-03B7-9B77-011A-D0E104CBC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1800" u="sng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arheološka iskopavanja u XX. st. 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pružila su obilje podataka - dijelom potvrđuju podatke iz biblijskih tekstova, koji sve do naseljavanja u Kanaanu (hebrejski i fenički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Kěnaan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daju svjedočanstvo o iskustvima pojedinih plemena i rodova u doba njihovih seoba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Biblijska svjedočanstva o praocima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(patrijarsi)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u većoj mjeri mogu poslužiti za </a:t>
            </a:r>
            <a:r>
              <a:rPr lang="hr-HR" sz="1800" u="sng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rekonstrukciju razvoja vjere i kulta nego što su pouzdan povijesni izvor</a:t>
            </a:r>
          </a:p>
          <a:p>
            <a:pPr marL="0" indent="0">
              <a:buNone/>
            </a:pPr>
            <a:endParaRPr lang="hr-HR" u="sng" dirty="0"/>
          </a:p>
        </p:txBody>
      </p:sp>
    </p:spTree>
    <p:extLst>
      <p:ext uri="{BB962C8B-B14F-4D97-AF65-F5344CB8AC3E}">
        <p14:creationId xmlns:p14="http://schemas.microsoft.com/office/powerpoint/2010/main" val="26850809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F6045-C30A-FDA0-188F-C26BD105E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D0D49-7209-D4A5-3CE4-FA208B9BE1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20663"/>
          </a:xfrm>
        </p:spPr>
        <p:txBody>
          <a:bodyPr>
            <a:normAutofit fontScale="92500"/>
          </a:bodyPr>
          <a:lstStyle/>
          <a:p>
            <a:r>
              <a:rPr lang="hr-HR" sz="1800" i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Helenističko razdoblje 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započelo je prije osvajanja Aleksandra III. Velikog, ali se nakon njegovih vojnih pobjeda grčka kultura proširila na širokom području od granica dotadašnje Perzije do zapadnih granica Egipta. 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Usporedno sa širenjem helenističkog utjecaja, širila se i židovska dijaspora – osnovanje židovske  zajednice u Aleksandriji, a počela su i prva doseljavanja na Balkanski poluotok. 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Iseljavanje Židova iz Jude ojačalo je posebno u doba borbi za vlast između Aleksandrovih nasljednika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Ptolemejevići i Seleukidi nametali su grčku kulturu i vjeru kako bi pomirili različitosti mnogobrojnih porobljenih naroda. 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Visoko židovsko svećenstvo i bogatiji društveni slojevi u velikim gradovima, koji su se gradili po uzoru na grčke gradove (polise), našli su načina da, osim grčkog jezika, prihvate i neke vanjske oblike grčke kulture pa su mnogi uglednici nosili grčka imena, među njima čak i veliki svećenici.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688926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AD289-DDA2-38EF-7FE0-97D634E20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42B95-1D1E-72D6-0423-47BF01E6F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Herod Veliki (do 4. g. pr. Kr.) – gradnja velikog jeruzalemskog Hrama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Istodobno je gradio i poganska svetišta po gradovima u unutrašnjosti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novčana sredstva za sve te gradnje nalazio je raspisujući sve teže poreze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Herod je u svemu vodio dvorski život po ugledu na Rim, njegova je okolina bila nesigurna, život nikomu nije bio zajamčen pa ni članovima njegove obitelji. 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Nemoć u traženju izlaza među Židovima se očitovala u nastanku sve više novih vjerskih struja. 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988422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5F046-CFE0-8731-291B-1A90C2B27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76F51-4653-FA1D-ACD6-A44E5C796F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Rimljani su ukinuli autonomiju Judeje i pretvorili ju u svoju provinciju. 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Strogo robovlasničko uređenje Rima i još veće siromaštvo doveli su do novih buntovnih pokreta, kao što su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zeloti, 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pojavile su se i prve kršćanske zajednice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Rimljani krvavo ugušili i proglasili Judeju (6. god.) prokuratorskom provincijom s Cezarejom (latinski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Caesarea, 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hebrejski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Kejsarija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kao glavnim gradom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God. 117. na rimsko je prijestolje stupio Hadrijan, koji je odlučio obnoviti Jeruzalem kao grčki polis pod nazivom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Aelia Capitolina, 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obnovljeni Hram posvetiti Jupiteru. To je izazvalo novo negodovanje i veliki ustanak Židova pod Šimunovim vodstvom, a koji je duhovni vođa naroda u to doba (132. god.) Rabbi Akiba (→ </a:t>
            </a:r>
            <a:r>
              <a:rPr lang="hr-HR" sz="1800" u="sng" cap="small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akiba ben josef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sin Josefov, podržao izjavljujući da je vođa ustanka mesija i nazvao ga </a:t>
            </a:r>
            <a:r>
              <a:rPr lang="hr-HR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Bar Kohba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(sin zvijezde).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382408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FEE46-E95B-14AE-020E-9E5E9DBB4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450B28-59F7-C16C-C3C9-6128DF063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Hadrijan je zatim naredio progon učitelja, zabranio vjerske obrede, stanovništvo prodao u ropstvo, a Hram pretvorio u svetište njega samog i boga Zeusa. Provinciju Judeju nazvao je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Sirijom-Palestinom</a:t>
            </a:r>
            <a:endParaRPr lang="hr-HR" sz="1800" dirty="0">
              <a:solidFill>
                <a:srgbClr val="212529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Jeruzalem proglasio rimskom kolonijom u koju je bio zabranjen pristup Židovima. 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Tada je došlo do njihova velikog izgona iz Judeje i Galileje (većina židovskog stanovništva s toga područja iselila se poslije, za arapskih osvajanja u VII. st.) i njihova života u dijaspori, gdje su živjeli bez svoje države, bez središnje vjerske ili političke uprave, s iznimkom babilonske zajednice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063499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8D9A6-5F62-1C10-7C34-202990087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judaizam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B6066-E3F3-ED1D-EC48-779E09E93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kasnolat.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iudaismus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&lt; grč.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ἰουδαϊσμός,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prema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Ἰουδαῖος: Judejac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Židov - religija Židovâ, potomaka starih Hebreja i baštinika njihovih svetih knjiga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ukupnost vjerskih, društvenih i kulturnih institucija Izraelova naroda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židovska vjerska, kulturna i društvena tradicija kako je utvrđena i ustaljena nakon babilonskoga sužanjstva obnovom u Palestini, poglavito u plemenu Juda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Utemeljitelj je židovske vjere </a:t>
            </a:r>
            <a:r>
              <a:rPr lang="hr-HR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Abraham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s kojim je Bog (JHVH; → </a:t>
            </a:r>
            <a:r>
              <a:rPr lang="hr-HR" sz="1800" u="sng" cap="small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jahve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sklopio savez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(b’rith)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Nakon progonstva u Egiptu, Abrahamovi potomci, Hebreji, nastanili su se u Kanaanu, zemlji obećanoj od Boga, vjerojatno u XIII. st. pr. Kr.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740454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F81ED-A939-9A3A-717C-3EA4FDEFD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41728-D1CB-FE34-0C9B-5717D59C1A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Židovima koji su se nastanili u Kanaanu vladali su suci pa kraljevi (David je Zavjetnu škrinju prenio u Jeruzalem, a Davidov sin kralj Salomon (Salamun), u Jeruzalemu je izgradio prvi Hram).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 doticaju sa susjednim narodima Židovi su neprestano bili izloženi idolopokloničkim kultovima, ali su ih proroci podsjećali na njihove dužnosti i obveze prema Bogu. </a:t>
            </a:r>
          </a:p>
          <a:p>
            <a:r>
              <a:rPr lang="hr-HR" sz="1800" u="sng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Razorenje prvoga Hrama (587. pr. Kr.) 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 babilonsko sužanjstvo promijenili su uvjete. 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Nakon povratka iz sužanjstva (538. pr. Kr.) i </a:t>
            </a:r>
            <a:r>
              <a:rPr lang="hr-HR" sz="1800" u="sng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ponovne izgradnje Hrama 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(515. pr. Kr.) Hebreji, uglavnom iz Judina plemena, obnovili su vjerski život u Jeruzalemu strogo u skladu s Mojsijevim zakonima (→ </a:t>
            </a:r>
            <a:r>
              <a:rPr lang="hr-HR" sz="1800" u="sng" cap="small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tora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053230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CE358-09DC-7586-BBC2-D4B859750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2B7976-6158-7926-9FE9-C9E3269D2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Dodiri i sučeljavanja s helenizmom doveli su do političke afirmacije judaizma, ali i do unutarnjih rascjepa 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Nakon razorenja god. 70. drugoga Hrama (što ga je bio izgradio Herod) sinagogalni oblik bogoslužja ostao je jedini.</a:t>
            </a:r>
            <a:endParaRPr lang="hr-H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Temeljni je izvor judaizma </a:t>
            </a:r>
            <a:r>
              <a:rPr lang="hr-HR" sz="1800" i="1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Biblija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koja za Židove obuhvaća samo one dijelove što za kršćane čine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Stari zavjet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Ona obuhvaća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Petoknjižje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(Pentateuh; hebr. Tora),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Proroke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(hebr. Nevi‘im) i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Spise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(hebr. Ketuvim).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403657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3AC1E-371C-8DD8-0CAE-09FA8A0A6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jezik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7C0E89-DF85-6056-9B27-F40672B05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 početku su Židovi govorili </a:t>
            </a:r>
            <a:r>
              <a:rPr lang="hr-HR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hebrejski jezik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 babilonskoga sužanjstva preuzeli su hebrejskomu blisko srodan aramejski jezik, koji je već u doba izraelskih kraljeva bio jezik sporazumijevanja u cijeloj Prednjoj Aziji, a čini se da je kao razgovorni jezik palestinskih Židova prevladao od polovice I. tisućljeća pr. Kr. </a:t>
            </a:r>
            <a:endParaRPr lang="hr-HR" sz="1800" dirty="0">
              <a:solidFill>
                <a:srgbClr val="21252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hebrejski je ostao jezik bogoslužja i vjerskih tekstova.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783378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A9C7D-5612-86DA-5239-BC7A588DC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572142-BE2A-6EA1-7C26-6365856549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zabranjeno je stvarati slike i skulpture koje služe obožavanju Boga i kultnih aktivnosti 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Ova je zabrana svakoga figuralnog prikaza Boga bila bitna za provedbu monoteizma i onemogućivala je kult idolopoklonstva u židovstvu, no također je stvorila preduvjet za ikonoklastičke faze židovske umjetnosti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70365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B8203-4D25-7A8C-671D-537BCE07C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antika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D17D8-9BF5-49CE-5AAC-1738E751A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726058"/>
            <a:ext cx="9603275" cy="4327422"/>
          </a:xfrm>
        </p:spPr>
        <p:txBody>
          <a:bodyPr>
            <a:normAutofit/>
          </a:bodyPr>
          <a:lstStyle/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lat.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antiquus: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star, starinski = davnina, davno doba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kultura grčko-rimskog svijeta u svim njezinim pojavama i u široku vremenskom rasponu od početaka arhajske umjetnosti u Grčkoj u VIII. st. pr. Kr. (od kretsko-mikenske kulture sred. II. tisućljeća pr. Kr.) do druge pol. V. st., do pada Zapadnorimskoga Carstva (seoba naroda, etničko oblikovanje današnje Europe)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pojava pisma i sačuvani pisani izvori u kamenu, na glinenim pločicama, papirusu, pergamentu (tekstovi od kretskih pločica preko Homera do kasnoantičkih autora) 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arheološka baština </a:t>
            </a:r>
          </a:p>
          <a:p>
            <a:r>
              <a:rPr lang="hr-HR" sz="1800" dirty="0">
                <a:solidFill>
                  <a:srgbClr val="212529"/>
                </a:solidFill>
                <a:latin typeface="Times New Roman" panose="02020603050405020304" pitchFamily="18" charset="0"/>
              </a:rPr>
              <a:t>Grčka, Italija, Sredozemlje pod grčko-rimskim utjecajem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Rano kršćanstvo nastavak je antike poznato kao kasna antika.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969886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D29D9-4B03-0514-C8CD-64AEDF9E7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Vjerska arhitektura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77F95E-9830-DAE0-4E93-9F868E529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Dva su osnovna tipa židovske sakralne arhitekture: </a:t>
            </a:r>
          </a:p>
          <a:p>
            <a:r>
              <a:rPr lang="hr-HR" sz="1800" u="sng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Hram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(Bet ha-Mikdaš),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karakterističan za židovsko kraljevstvo i njegovo političko i religijsko središte Jeruzalem</a:t>
            </a:r>
          </a:p>
          <a:p>
            <a:r>
              <a:rPr lang="hr-HR" sz="1800" u="sng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sinagoga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bet ha-kneset, ha-midraš, ha-tefila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ili kuća okupljanja, poduke, molitve), nastala za babilonskoga sužanjstva u VI. st. pr. Kr. i potom građena tijekom tisućljetne židovske dijaspore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5905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05B83-ACAD-5382-5A51-5353872B0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E35861-5D36-7066-A7C8-A36584C9C6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Prvi Hram u Jeruzalemu sagrađen je za vladavine kralja Salomona u X. st. pr. Kr., a srušio ga je 587. pr. Kr. babilonski kralj Nebukadnezar II. Veliki. 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mjestu drugoga Hrama u Jeruzalemu, na površini koja je udvostručena nasipavanjem i potpornim zidovima (dio kojih je i današnji </a:t>
            </a:r>
            <a:r>
              <a:rPr lang="hr-HR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Zid plača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ili Zapadni zid), Herod Veliki dao je sagraditi novu građevinu (23. pr. Kr.), stilski pod utjecajem mezopotamskoga i rimsko-helenističkoga graditeljstva i dekoracije. 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Kada su ga 70. god. razorili Rimljani, Hram je kao glavno svetište religijskog života i nacionalnog određenja Židova ušao u vjersku tradiciju - uzdignut na razinu mitologije i misticizma.</a:t>
            </a:r>
            <a:endParaRPr lang="hr-H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548610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3A992E1B-AAEE-4435-8F48-8C88BE551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55F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The Temple in Jerusalem - World History Encyclopedia">
            <a:extLst>
              <a:ext uri="{FF2B5EF4-FFF2-40B4-BE49-F238E27FC236}">
                <a16:creationId xmlns:a16="http://schemas.microsoft.com/office/drawing/2014/main" id="{1C470E04-D0A4-5133-71DC-FB3EB2EDE49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2227"/>
          <a:stretch/>
        </p:blipFill>
        <p:spPr bwMode="auto">
          <a:xfrm>
            <a:off x="643467" y="643467"/>
            <a:ext cx="10905066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Rectangle 1032">
            <a:extLst>
              <a:ext uri="{FF2B5EF4-FFF2-40B4-BE49-F238E27FC236}">
                <a16:creationId xmlns:a16="http://schemas.microsoft.com/office/drawing/2014/main" id="{476C2E52-E592-4F3F-BC13-5BD8518E2E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4862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D7072-30D7-33D7-63B8-84603F427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074AE1-26ED-69E3-A907-04FD8C3129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513983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4383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22877-4AED-7A74-DC96-0C43C3C8D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Razdoblja antike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638DBB-BF7B-C6FA-260B-22C25791E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Osvajanjima Aleksandra III. Velikoga (IV. st. pr. Kr.) počinje razdoblje antike </a:t>
            </a:r>
            <a:r>
              <a:rPr lang="hr-HR" sz="1800" i="1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helenizam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grčka kultura se širi preko granica klasičnih grčkih zemalja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Dekadencija: ideali jednostavnosti, harmonije - raskoš, umjetnost i znanost u službi aristokracije i vladara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Uzdizanjem Rima i stvaranjem Rimskoga Carstva počinje treće rimsko razdoblje antike (I. st. pr. Kr. – V. st.).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Rimsko zakonodavstvo, historiografija (Tacit, Salustije, Livije), govorništvo (Ciceron)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arhitektura, koja je služila praktičnim ciljevima (forumi, bazilike, terme, amfiteatri, akvedukti)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34692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23656-7EC0-4BC0-9903-3D9356A26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EB6FB9-982C-97C9-C582-5ECC8D93E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rimsko-helenističko društvo: pojava kršćanstva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sadržajno negacija antike (grčko-rimske religije, robovlasničkog poretka, antičke filozofije, raskošna života vladajuće klase)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preuzimanje i apsorbiranje elemenata antičke kulture: grčkog i latinskog jezika, pravne institucije, arhitektonske uzore, retoriku, izobrazbeni sustav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(artes liberales),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dostignuća znanosti (npr. astronomije, matematike) i filozofije</a:t>
            </a:r>
          </a:p>
          <a:p>
            <a:r>
              <a:rPr lang="hr-HR" sz="1800" dirty="0">
                <a:solidFill>
                  <a:srgbClr val="212529"/>
                </a:solidFill>
                <a:latin typeface="Times New Roman" panose="02020603050405020304" pitchFamily="18" charset="0"/>
              </a:rPr>
              <a:t>Karolinška renesansa; humanizam i renesansa; klasicizam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26145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3B8B9-BD40-5DAA-A265-B1EA65D0F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helenizam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826A7-45D9-88A9-6941-BE1C8A69B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lnSpcReduction="10000"/>
          </a:bodyPr>
          <a:lstStyle/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grč.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ἑλληνıσμός: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oponašanje svega što je grčko u širem značenju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grčka kultura u svim fazama svojega razvoja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prihvaćanje te kulture i jezika od drugih, negrčkih naroda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Novija historiografija (od J. G. Droysena): pojam helenizam obuhvaća sve povijesne i kulturne događaje koji su se nastavljali na grčko-makedonsko prodiranje na Istok pod Aleksandrom III. Velikim 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stvaranje goleme državne organizacije pod njegovim gospodstvom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Početak je toga razdoblja između 334. i 323. pr. Kr.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njegovu završnu granicu čini bitka kraj Akcija (31. pr. Kr.) i pojava Rimskoga Carstva s Oktavijanom Augustom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9200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4787-55DB-CD39-2FAF-F971262F7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403826"/>
            <a:ext cx="9603275" cy="1049235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0D7184-0844-7641-3C43-2BE38D692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210407"/>
          </a:xfrm>
        </p:spPr>
        <p:txBody>
          <a:bodyPr>
            <a:normAutofit/>
          </a:bodyPr>
          <a:lstStyle/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Nositelji helenizma: viši društveni slojevi na Istoku, osobito dvorovi istočnih dinasta 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proces miješanja - velika uloga gradova, koji su često dobivali grčko demokratsko ustrojstvo, građani su uglavnom bili grčki i makedonski vojnici </a:t>
            </a:r>
          </a:p>
          <a:p>
            <a:pPr marL="0" indent="0">
              <a:buNone/>
            </a:pPr>
            <a:r>
              <a:rPr lang="hr-HR" sz="1800" u="sng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Snažan utjecaj</a:t>
            </a:r>
            <a:r>
              <a:rPr lang="hr-HR" sz="1800" u="sng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Istoka svojim religijskim predodžbama u novoosnovanim gradovima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kult egipatske Izide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frigijske Kibele (Velike Majke) 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iranskoga Mitre prodro je u helenistički svijet 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znatna potpora i u jeziku jer se od IV. st. pr. Kr. razvio na tom području </a:t>
            </a:r>
            <a:r>
              <a:rPr lang="hr-HR" sz="1800" u="sng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grčki jedinstveni jezik 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ϰοıνὴ δıάλεϰτος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ili skraćeno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ϰοıνή: 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opći dijalekt).</a:t>
            </a:r>
            <a:endParaRPr lang="hr-H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2108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CCA47-3616-483C-C0A8-B2845DE5B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608BC-CA81-7DFD-14C7-F4A1D7F891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 doba helenizma grčka je kultura doživjela snažnu ekspanziju najprije prema Istoku 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146. pr. Kr. Rimljani oduzeli Grcima političku slobodu i Grčku pretvorili u rimsku provinciju, došlo je do </a:t>
            </a:r>
            <a:r>
              <a:rPr lang="hr-HR" sz="1800" u="sng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helenističke ekspanzije i na Zapad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r>
              <a:rPr lang="hr-HR" sz="1800" u="sng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Pojava i širenje kršćanstva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bili su mogući jedino u helenističkom okruženju - u grčki pogled na svijet s Istoka bili su uneseni </a:t>
            </a:r>
            <a:r>
              <a:rPr lang="hr-HR" sz="1800" u="sng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mistični i iracionalni elementi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preobrazba Istočnorimskoga Carstva u Bizantsko može objasniti samo uzimanjem u obzir komponente helenizma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70222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F6CF7-6164-031A-7DFD-1E0235F13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48B0C-B10F-56CC-EC69-7C9E44C36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285916"/>
          </a:xfrm>
        </p:spPr>
        <p:txBody>
          <a:bodyPr>
            <a:normAutofit lnSpcReduction="10000"/>
          </a:bodyPr>
          <a:lstStyle/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Središte helenističkoga života i žarište helenističke kulture - Aleksandrija, osnovana u Egiptu 331. pr. Kr. </a:t>
            </a:r>
            <a:endParaRPr lang="hr-HR" sz="1800" dirty="0">
              <a:solidFill>
                <a:srgbClr val="21252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utemeljenje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aleksandrijske škole - 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filozofi i učenjaci plaćeni od države obrađivali sva tada poznata znanja i umijeća</a:t>
            </a:r>
          </a:p>
          <a:p>
            <a:r>
              <a:rPr lang="hr-HR" sz="1800" u="sng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nastavak starogrčke tradicije 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 održavanje filozofije na osnovi Platonovih i Aristotelovih djela i komentara u novonastalim varijantama platonizma, stoicizma i epikureizma</a:t>
            </a:r>
          </a:p>
          <a:p>
            <a:r>
              <a:rPr lang="hr-HR" sz="1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Prožimanje, ispreplitanje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židovske filozofije s helenističkom (Filon), a u tzv.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katehetskoj školi 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(III. i IV. st.) pokušavalo se kršćansku teologiju dovesti u sklad s grčkom filozofijom.</a:t>
            </a:r>
          </a:p>
          <a:p>
            <a:r>
              <a:rPr lang="hr-HR" sz="1800" u="sng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Propadanje aleksandrijske škole počelo je u III. st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- car Karakala obustavio je podupiranje znanstvenog rada, a kraj su joj učinili Arapi, kada su 642. zauzeli i razorili grad.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Arapi su u određenoj mjeri </a:t>
            </a:r>
            <a:r>
              <a:rPr lang="hr-HR" sz="1800" u="sng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prihvatili i sačuvali tradicije helenizma 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 ih predali zapadnom svijetu.</a:t>
            </a:r>
            <a:endParaRPr lang="hr-H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sz="1800" dirty="0">
              <a:solidFill>
                <a:srgbClr val="212529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96958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E1A3F-7B87-8BBB-F6EE-B670C3A04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Religija helenizma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B4A042-3440-22F8-2C5A-FAD08B3688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sinkretizam na vjerskome području: Aristotelovo, Platonovo i stoičko shvaćanje Boga, svijeta i čovjeka prenosilo se u religije i kulturu drugih naroda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prisutan u kasnome židovstvu, a napose u ranome kršćanstvu, kojemu mnogi spisi odišu helenizmom (očit je napose u Ivanovoj i Pavlovoj teologiji, u patrističkim spisima)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 razdoblju helenizma prevedena je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Biblija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na grčki jezik (Aleksandrija, III. do II. st. pr. Kr.).</a:t>
            </a:r>
            <a:endParaRPr lang="hr-H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9310405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106</TotalTime>
  <Words>1960</Words>
  <Application>Microsoft Office PowerPoint</Application>
  <PresentationFormat>Widescreen</PresentationFormat>
  <Paragraphs>94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Gill Sans MT</vt:lpstr>
      <vt:lpstr>Times New Roman</vt:lpstr>
      <vt:lpstr>Gallery</vt:lpstr>
      <vt:lpstr>Vjerski suživot u kasnoj antici: kršćani, pogani i Židovi</vt:lpstr>
      <vt:lpstr>antika</vt:lpstr>
      <vt:lpstr>Razdoblja antike</vt:lpstr>
      <vt:lpstr>PowerPoint Presentation</vt:lpstr>
      <vt:lpstr>helenizam</vt:lpstr>
      <vt:lpstr>PowerPoint Presentation</vt:lpstr>
      <vt:lpstr>PowerPoint Presentation</vt:lpstr>
      <vt:lpstr>PowerPoint Presentation</vt:lpstr>
      <vt:lpstr>Religija helenizma</vt:lpstr>
      <vt:lpstr>židovi</vt:lpstr>
      <vt:lpstr>PowerPoint Presentation</vt:lpstr>
      <vt:lpstr>PowerPoint Presentation</vt:lpstr>
      <vt:lpstr>PowerPoint Presentation</vt:lpstr>
      <vt:lpstr>PowerPoint Presentation</vt:lpstr>
      <vt:lpstr>judaizam</vt:lpstr>
      <vt:lpstr>PowerPoint Presentation</vt:lpstr>
      <vt:lpstr>PowerPoint Presentation</vt:lpstr>
      <vt:lpstr>jezik</vt:lpstr>
      <vt:lpstr>PowerPoint Presentation</vt:lpstr>
      <vt:lpstr>Vjerska arhitektura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Vjerski suživot u kasnoj antici: kršćani, pogani i Židovi</dc:title>
  <dc:creator>Marina</dc:creator>
  <cp:lastModifiedBy>Marina</cp:lastModifiedBy>
  <cp:revision>1</cp:revision>
  <dcterms:created xsi:type="dcterms:W3CDTF">2023-03-20T13:31:26Z</dcterms:created>
  <dcterms:modified xsi:type="dcterms:W3CDTF">2023-03-20T15:18:03Z</dcterms:modified>
</cp:coreProperties>
</file>